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89" r:id="rId5"/>
    <p:sldId id="256" r:id="rId6"/>
    <p:sldId id="288" r:id="rId7"/>
    <p:sldId id="291" r:id="rId8"/>
    <p:sldId id="292" r:id="rId9"/>
    <p:sldId id="293" r:id="rId10"/>
    <p:sldId id="294" r:id="rId11"/>
    <p:sldId id="296" r:id="rId12"/>
    <p:sldId id="297" r:id="rId13"/>
    <p:sldId id="298" r:id="rId14"/>
    <p:sldId id="299" r:id="rId15"/>
    <p:sldId id="295" r:id="rId16"/>
    <p:sldId id="304" r:id="rId17"/>
    <p:sldId id="301" r:id="rId18"/>
    <p:sldId id="303" r:id="rId19"/>
    <p:sldId id="306" r:id="rId20"/>
    <p:sldId id="302" r:id="rId21"/>
    <p:sldId id="305" r:id="rId22"/>
    <p:sldId id="308" r:id="rId23"/>
    <p:sldId id="307" r:id="rId24"/>
    <p:sldId id="290" r:id="rId25"/>
    <p:sldId id="312" r:id="rId26"/>
    <p:sldId id="310" r:id="rId27"/>
    <p:sldId id="313" r:id="rId28"/>
    <p:sldId id="311" r:id="rId29"/>
  </p:sldIdLst>
  <p:sldSz cx="9144000" cy="5143500" type="screen16x9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8476E-FF2A-495C-9ABC-5184BD0C8EF4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2536D-2DB6-469A-981D-FA5394DD2A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7810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601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7043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29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224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0596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790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629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307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1898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373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542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739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370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685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402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430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17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0970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885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773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3141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2536D-2DB6-469A-981D-FA5394DD2AA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14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997F6A6-E685-4307-8156-5137AE7D5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4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086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2356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5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 b="0"/>
            </a:lvl1pPr>
            <a:lvl2pPr>
              <a:defRPr sz="1400"/>
            </a:lvl2pPr>
            <a:lvl3pPr>
              <a:defRPr sz="14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12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2500" b="1" cap="all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51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0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910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412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410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92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84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BC87932-C5A3-4E63-BC98-D53F21677F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B2C8E-3351-47F2-A313-91A057780951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5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500" kern="120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1" kern="120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1" kern="120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vanderStroom@deleeuwvanputten.n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.vanderpeijl@aedes.n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3E10121-3FA3-450B-AEFA-9EB14DCEE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F84B356-F58F-A83B-5304-35CD03052ED6}"/>
              </a:ext>
            </a:extLst>
          </p:cNvPr>
          <p:cNvSpPr txBox="1"/>
          <p:nvPr/>
        </p:nvSpPr>
        <p:spPr>
          <a:xfrm>
            <a:off x="2555776" y="483518"/>
            <a:ext cx="8405209" cy="3178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Voer digitaal een meting uit</a:t>
            </a: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Apptimize Platform!</a:t>
            </a:r>
          </a:p>
          <a:p>
            <a:pPr>
              <a:lnSpc>
                <a:spcPct val="120000"/>
              </a:lnSpc>
            </a:pPr>
            <a:endParaRPr lang="nl-NL" sz="1200" b="1" dirty="0">
              <a:solidFill>
                <a:srgbClr val="0042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Download de applicatie door in de App store of </a:t>
            </a: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Google Play te zoeken naar “Apptimize Platform”</a:t>
            </a:r>
          </a:p>
          <a:p>
            <a:pPr>
              <a:lnSpc>
                <a:spcPct val="120000"/>
              </a:lnSpc>
            </a:pPr>
            <a:endParaRPr lang="nl-NL" sz="1200" b="1" dirty="0">
              <a:solidFill>
                <a:srgbClr val="0042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Installeer de applicatie</a:t>
            </a:r>
          </a:p>
          <a:p>
            <a:pPr>
              <a:lnSpc>
                <a:spcPct val="120000"/>
              </a:lnSpc>
            </a:pPr>
            <a:endParaRPr lang="nl-NL" sz="1200" b="1" dirty="0">
              <a:solidFill>
                <a:srgbClr val="0042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Log in met</a:t>
            </a: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Gebruikersnaam: aedes@apptimize.nl</a:t>
            </a: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Wachtwoord:       Aedes2022!</a:t>
            </a:r>
          </a:p>
          <a:p>
            <a:pPr>
              <a:lnSpc>
                <a:spcPct val="120000"/>
              </a:lnSpc>
            </a:pPr>
            <a:endParaRPr lang="nl-NL" sz="1200" b="1" dirty="0">
              <a:solidFill>
                <a:srgbClr val="0042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Wacht na het inloggen op verdere </a:t>
            </a: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instructies in de presentatie.</a:t>
            </a:r>
            <a:endParaRPr lang="nl-NL" sz="12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0D2263D-EC62-D935-914A-37BD6B5DA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2643758"/>
            <a:ext cx="2670565" cy="229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14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372224C-F8C6-A70B-743F-29CB9411C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096" y="1409585"/>
            <a:ext cx="2134790" cy="28463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solidFill>
                  <a:srgbClr val="2C2F88"/>
                </a:solidFill>
                <a:latin typeface="+mn-lt"/>
                <a:cs typeface="Calibri" panose="020F0502020204030204" pitchFamily="34" charset="0"/>
              </a:rPr>
              <a:t>Niveaus</a:t>
            </a:r>
            <a:r>
              <a:rPr lang="nl-NL" dirty="0"/>
              <a:t>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1A0F0B-82F0-6D08-2330-C9446329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1520" y="4468931"/>
            <a:ext cx="2353804" cy="525228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0DD2CB-5E88-0D19-949C-7E70BA91E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45" y="1376848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2D2F88"/>
                </a:solidFill>
              </a:rPr>
              <a:t>A+</a:t>
            </a:r>
            <a:r>
              <a:rPr lang="nl-NL" sz="1800" b="1" dirty="0">
                <a:solidFill>
                  <a:srgbClr val="00025B"/>
                </a:solidFill>
              </a:rPr>
              <a:t>	</a:t>
            </a:r>
            <a:r>
              <a:rPr lang="nl-NL" sz="1800" dirty="0">
                <a:solidFill>
                  <a:srgbClr val="2D2F88"/>
                </a:solidFill>
              </a:rPr>
              <a:t>=  brandschoon (nieuw)</a:t>
            </a:r>
            <a:br>
              <a:rPr lang="nl-NL" sz="1800" b="1" dirty="0">
                <a:solidFill>
                  <a:srgbClr val="2D2F88"/>
                </a:solidFill>
              </a:rPr>
            </a:br>
            <a:endParaRPr lang="nl-NL" sz="1800" b="1" dirty="0">
              <a:solidFill>
                <a:srgbClr val="2D2F88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2D2F88"/>
                </a:solidFill>
              </a:rPr>
              <a:t>A 	=  schoon</a:t>
            </a:r>
            <a:br>
              <a:rPr lang="nl-NL" dirty="0">
                <a:solidFill>
                  <a:srgbClr val="2D2F88"/>
                </a:solidFill>
              </a:rPr>
            </a:br>
            <a:endParaRPr lang="nl-NL" dirty="0">
              <a:solidFill>
                <a:srgbClr val="2D2F88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2D2F88"/>
                </a:solidFill>
              </a:rPr>
              <a:t>B 	=  begint er minder schoon uit te zien (niet storend)</a:t>
            </a:r>
            <a:br>
              <a:rPr lang="nl-NL" dirty="0">
                <a:solidFill>
                  <a:srgbClr val="2D2F88"/>
                </a:solidFill>
              </a:rPr>
            </a:br>
            <a:endParaRPr lang="nl-NL" dirty="0">
              <a:solidFill>
                <a:srgbClr val="2D2F88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2D2F88"/>
                </a:solidFill>
              </a:rPr>
              <a:t>C 	=  ziet er vuil uit (begint storend te worden)</a:t>
            </a:r>
            <a:br>
              <a:rPr lang="nl-NL" dirty="0">
                <a:solidFill>
                  <a:srgbClr val="2D2F88"/>
                </a:solidFill>
              </a:rPr>
            </a:br>
            <a:endParaRPr lang="nl-NL" dirty="0">
              <a:solidFill>
                <a:srgbClr val="2D2F88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2D2F88"/>
                </a:solidFill>
              </a:rPr>
              <a:t>D </a:t>
            </a:r>
            <a:r>
              <a:rPr lang="nl-NL" sz="1800" b="1" dirty="0">
                <a:solidFill>
                  <a:srgbClr val="00025B"/>
                </a:solidFill>
              </a:rPr>
              <a:t>	</a:t>
            </a:r>
            <a:r>
              <a:rPr lang="nl-NL" sz="1800" dirty="0">
                <a:solidFill>
                  <a:srgbClr val="2D2F88"/>
                </a:solidFill>
              </a:rPr>
              <a:t>=  zeer vuil (duidelijk storend/gevaarlijk)</a:t>
            </a:r>
          </a:p>
          <a:p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B96F89D-C066-F2E5-0465-985A4CAB7C6A}"/>
              </a:ext>
            </a:extLst>
          </p:cNvPr>
          <p:cNvSpPr/>
          <p:nvPr/>
        </p:nvSpPr>
        <p:spPr>
          <a:xfrm>
            <a:off x="482047" y="853796"/>
            <a:ext cx="4374836" cy="555789"/>
          </a:xfrm>
          <a:prstGeom prst="rect">
            <a:avLst/>
          </a:prstGeom>
          <a:solidFill>
            <a:srgbClr val="95C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/>
              <a:t>Omschrijving ambitie niveaus</a:t>
            </a:r>
          </a:p>
        </p:txBody>
      </p:sp>
    </p:spTree>
    <p:extLst>
      <p:ext uri="{BB962C8B-B14F-4D97-AF65-F5344CB8AC3E}">
        <p14:creationId xmlns:p14="http://schemas.microsoft.com/office/powerpoint/2010/main" val="1352439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solidFill>
                  <a:srgbClr val="2C2F88"/>
                </a:solidFill>
                <a:latin typeface="+mn-lt"/>
                <a:cs typeface="Calibri" panose="020F0502020204030204" pitchFamily="34" charset="0"/>
              </a:rPr>
              <a:t>Meetinstructie</a:t>
            </a:r>
            <a:r>
              <a:rPr lang="nl-NL" dirty="0"/>
              <a:t>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1A0F0B-82F0-6D08-2330-C9446329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520" y="4468931"/>
            <a:ext cx="2353804" cy="525228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0DD2CB-5E88-0D19-949C-7E70BA91E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Blip>
                <a:blip r:embed="rId4"/>
              </a:buBlip>
            </a:pPr>
            <a:r>
              <a:rPr lang="nl-NL" sz="1800" dirty="0">
                <a:solidFill>
                  <a:srgbClr val="000080"/>
                </a:solidFill>
                <a:latin typeface="Arial" panose="020B0604020202020204" pitchFamily="34" charset="0"/>
              </a:rPr>
              <a:t>Alle ruimten per portiek of voor- en achtertuin doorlopen en bekijken.</a:t>
            </a:r>
          </a:p>
          <a:p>
            <a:pPr marL="342900" indent="-342900">
              <a:buBlip>
                <a:blip r:embed="rId4"/>
              </a:buBlip>
            </a:pPr>
            <a:r>
              <a:rPr lang="nl-NL" sz="1800" dirty="0">
                <a:solidFill>
                  <a:srgbClr val="000080"/>
                </a:solidFill>
                <a:latin typeface="Arial" panose="020B0604020202020204" pitchFamily="34" charset="0"/>
              </a:rPr>
              <a:t>Zoek per schaalbalk de slechtste plek bijv.:</a:t>
            </a:r>
          </a:p>
          <a:p>
            <a:pPr marL="0" indent="0">
              <a:buNone/>
            </a:pPr>
            <a:r>
              <a:rPr lang="nl-NL" sz="1800" dirty="0">
                <a:solidFill>
                  <a:srgbClr val="000080"/>
                </a:solidFill>
                <a:latin typeface="Arial" panose="020B0604020202020204" pitchFamily="34" charset="0"/>
              </a:rPr>
              <a:t>	de slechtste m2 of de plek waar grofvuil aanwezig is of waar de 	meeste beschadigingen zijn.</a:t>
            </a:r>
          </a:p>
          <a:p>
            <a:pPr marL="342900" lvl="0" indent="-342900">
              <a:buBlip>
                <a:blip r:embed="rId4"/>
              </a:buBlip>
            </a:pPr>
            <a:r>
              <a:rPr lang="nl-NL" sz="1800" dirty="0">
                <a:solidFill>
                  <a:srgbClr val="000080"/>
                </a:solidFill>
                <a:latin typeface="Arial" panose="020B0604020202020204" pitchFamily="34" charset="0"/>
              </a:rPr>
              <a:t>Het is A+,A, B,C of D bij schaalbalken met vijf niveaus of hoogste of laagste bij schaalbalken met twee niveaus. </a:t>
            </a:r>
          </a:p>
          <a:p>
            <a:pPr marL="342900" indent="-342900">
              <a:buBlip>
                <a:blip r:embed="rId4"/>
              </a:buBlip>
            </a:pPr>
            <a:r>
              <a:rPr lang="nl-NL" sz="1800" dirty="0">
                <a:solidFill>
                  <a:srgbClr val="000080"/>
                </a:solidFill>
                <a:latin typeface="Arial" panose="020B0604020202020204" pitchFamily="34" charset="0"/>
              </a:rPr>
              <a:t>Indien een voorziening/ruimte er niet is, niks invullen (</a:t>
            </a:r>
            <a:r>
              <a:rPr lang="nl-NL" sz="1800" dirty="0" err="1">
                <a:solidFill>
                  <a:srgbClr val="000080"/>
                </a:solidFill>
                <a:latin typeface="Arial" panose="020B0604020202020204" pitchFamily="34" charset="0"/>
              </a:rPr>
              <a:t>nvt</a:t>
            </a:r>
            <a:r>
              <a:rPr lang="nl-NL" sz="1800" dirty="0">
                <a:solidFill>
                  <a:srgbClr val="000080"/>
                </a:solidFill>
                <a:latin typeface="Arial" panose="020B0604020202020204" pitchFamily="34" charset="0"/>
              </a:rPr>
              <a:t>).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2776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 descr="Afbeelding met buiten&#10;&#10;Automatisch gegenereerde beschrijving">
            <a:extLst>
              <a:ext uri="{FF2B5EF4-FFF2-40B4-BE49-F238E27FC236}">
                <a16:creationId xmlns:a16="http://schemas.microsoft.com/office/drawing/2014/main" id="{40E3A882-29E0-4385-B49C-BB4FA4FF6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43558"/>
            <a:ext cx="5069512" cy="38011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Inrichting, gebruik of onderhoud?</a:t>
            </a:r>
            <a:r>
              <a:rPr lang="nl-NL" dirty="0"/>
              <a:t>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1A0F0B-82F0-6D08-2330-C9446329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1520" y="4468931"/>
            <a:ext cx="2353804" cy="5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72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Aanpak Tuinen project </a:t>
            </a:r>
            <a:b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</a:br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de Leeuw van Putten </a:t>
            </a:r>
            <a:r>
              <a:rPr lang="nl-NL" dirty="0"/>
              <a:t>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CB116E28-547A-754C-AAAD-800F1D1C2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1063229"/>
            <a:ext cx="4457138" cy="2880320"/>
          </a:xfr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D5C0D06-0653-273F-9E1C-12C4793E4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181331"/>
            <a:ext cx="1961411" cy="110042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E1F4E60-EF3E-C58A-27BE-2281F0201F99}"/>
              </a:ext>
            </a:extLst>
          </p:cNvPr>
          <p:cNvSpPr txBox="1"/>
          <p:nvPr/>
        </p:nvSpPr>
        <p:spPr>
          <a:xfrm>
            <a:off x="4788024" y="1556087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2D2F88"/>
                </a:solidFill>
                <a:latin typeface="Verdana" pitchFamily="34" charset="0"/>
                <a:ea typeface="Verdana" pitchFamily="34" charset="0"/>
              </a:rPr>
              <a:t>Aanpak </a:t>
            </a:r>
          </a:p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2D2F88"/>
                </a:solidFill>
                <a:latin typeface="Verdana" pitchFamily="34" charset="0"/>
                <a:ea typeface="Verdana" pitchFamily="34" charset="0"/>
              </a:rPr>
              <a:t>Resultaten in Apptimize Platform</a:t>
            </a:r>
          </a:p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2D2F88"/>
                </a:solidFill>
                <a:latin typeface="Verdana" pitchFamily="34" charset="0"/>
                <a:ea typeface="Verdana" pitchFamily="34" charset="0"/>
              </a:rPr>
              <a:t>Wat is er met de resultaten gedaan?</a:t>
            </a:r>
          </a:p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2D2F88"/>
                </a:solidFill>
                <a:latin typeface="Verdana" pitchFamily="34" charset="0"/>
                <a:ea typeface="Verdana" pitchFamily="34" charset="0"/>
              </a:rPr>
              <a:t>Hoe hebben bewoners gereageerd?</a:t>
            </a:r>
          </a:p>
        </p:txBody>
      </p:sp>
    </p:spTree>
    <p:extLst>
      <p:ext uri="{BB962C8B-B14F-4D97-AF65-F5344CB8AC3E}">
        <p14:creationId xmlns:p14="http://schemas.microsoft.com/office/powerpoint/2010/main" val="440105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Marloes van der Stroom </a:t>
            </a:r>
            <a:b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</a:br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De Leeuw van Putten</a:t>
            </a:r>
            <a:r>
              <a:rPr lang="nl-NL" dirty="0"/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5C0D06-0653-273F-9E1C-12C4793E4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181331"/>
            <a:ext cx="1961411" cy="1100428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47A494B-1FF8-88D3-31ED-8E10D13BF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9552" y="1203598"/>
            <a:ext cx="3667125" cy="24193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CDB542A-32F1-34AF-0BCF-9ADF6426D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203598"/>
            <a:ext cx="28575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29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Tuinenbeleid De Leeuw van Putten</a:t>
            </a:r>
            <a:r>
              <a:rPr lang="nl-NL" dirty="0"/>
              <a:t>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0DD2CB-5E88-0D19-949C-7E70BA91E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Jaarlijkse schouw</a:t>
            </a:r>
          </a:p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Beeldmeetlatten algemene huurvoorwaarden </a:t>
            </a:r>
          </a:p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Beeldmeetlatten tuinovereenkomst</a:t>
            </a:r>
          </a:p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Kansen ter bevordering van klimaatadaptatie </a:t>
            </a:r>
          </a:p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Handhaving aan de hand van resultaten </a:t>
            </a:r>
            <a:r>
              <a:rPr lang="nl-NL" sz="1500" dirty="0" err="1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schouwVoorkomen</a:t>
            </a:r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 van wateroverlast &amp; hittestress </a:t>
            </a:r>
          </a:p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Meedenken met duurzame opties</a:t>
            </a:r>
          </a:p>
          <a:p>
            <a:pPr lvl="1"/>
            <a:r>
              <a:rPr lang="nl-NL" sz="15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Bijvoorbeeld bij een oprit grasblok i.p.v. stenen als parkeerplek</a:t>
            </a:r>
          </a:p>
          <a:p>
            <a:pPr lvl="1"/>
            <a:r>
              <a:rPr lang="nl-NL" sz="15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Programma van eisen hovenier</a:t>
            </a:r>
          </a:p>
          <a:p>
            <a:pPr lvl="1"/>
            <a:r>
              <a:rPr lang="nl-NL" sz="15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Ophogen van de tuin, gratis 3 kuub zand verstrekken</a:t>
            </a:r>
          </a:p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Volledig bestrate tuin weer terug brengen naar 60/40 regel bij mutatie</a:t>
            </a:r>
          </a:p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Na tuinrenovatie wordt een tuinovereenkomst getekend</a:t>
            </a:r>
          </a:p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  <a:sym typeface="Wingdings" panose="05000000000000000000" pitchFamily="2" charset="2"/>
              </a:rPr>
              <a:t>Koppeling sociaal </a:t>
            </a:r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5C0D06-0653-273F-9E1C-12C4793E4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299942"/>
            <a:ext cx="1961411" cy="11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45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Gebruik</a:t>
            </a:r>
            <a:r>
              <a:rPr lang="nl-NL" sz="2800" dirty="0">
                <a:solidFill>
                  <a:srgbClr val="2C2F88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beeldkwaliteit praktijk</a:t>
            </a:r>
            <a:r>
              <a:rPr lang="nl-NL" dirty="0"/>
              <a:t>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0DD2CB-5E88-0D19-949C-7E70BA91E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74514"/>
            <a:ext cx="8229600" cy="339447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nl-NL" sz="1500" b="1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Gecontroleerd op diverse punten:</a:t>
            </a:r>
          </a:p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Beeldmeetlatten algemene huurvoorwaarden </a:t>
            </a:r>
          </a:p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Beeldmeetlatten tuinovereenkomst</a:t>
            </a:r>
          </a:p>
          <a:p>
            <a:pPr marL="285750" lvl="1">
              <a:buFont typeface="Arial" panose="020B0604020202020204" pitchFamily="34" charset="0"/>
              <a:buChar char="•"/>
              <a:defRPr/>
            </a:pPr>
            <a:r>
              <a:rPr lang="nl-NL" sz="1500" b="0" dirty="0"/>
              <a:t> 60/40 verhouding, bomen/probleemtakken, gazon/grashoogte, onkruid, </a:t>
            </a:r>
          </a:p>
          <a:p>
            <a:pPr marL="0" lvl="1" indent="0">
              <a:buNone/>
              <a:defRPr/>
            </a:pPr>
            <a:r>
              <a:rPr lang="nl-NL" sz="1500" b="0" dirty="0"/>
              <a:t>      opslag grof-  /huisvuil en schuttingen </a:t>
            </a:r>
          </a:p>
          <a:p>
            <a:pPr>
              <a:lnSpc>
                <a:spcPct val="130000"/>
              </a:lnSpc>
            </a:pPr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Door middel van beeldkwaliteit bezit in kaart te brengen en pijnpunten scherp te krijgen. </a:t>
            </a:r>
            <a:endParaRPr lang="nl-NL" sz="1400" b="1" dirty="0">
              <a:solidFill>
                <a:srgbClr val="00427C"/>
              </a:solidFill>
              <a:latin typeface="Verdana" pitchFamily="34" charset="0"/>
              <a:ea typeface="Verdana" pitchFamily="34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nl-NL" sz="1500" b="1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Beeldkwaliteit wordt gebruikt bij:</a:t>
            </a:r>
          </a:p>
          <a:p>
            <a:pPr marL="285750"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5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Dagelijks onderhoud van de tuinen</a:t>
            </a:r>
          </a:p>
          <a:p>
            <a:pPr marL="285750"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5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Maken van de begroting</a:t>
            </a:r>
          </a:p>
          <a:p>
            <a:pPr marL="285750"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5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Input voor projecten</a:t>
            </a:r>
          </a:p>
          <a:p>
            <a:pPr marL="285750"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5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Sociale verbinding &amp; controle</a:t>
            </a:r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5C0D06-0653-273F-9E1C-12C4793E4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273855"/>
            <a:ext cx="1961411" cy="11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78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Tuinbeheer</a:t>
            </a:r>
            <a:r>
              <a:rPr lang="nl-NL" dirty="0"/>
              <a:t>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0DD2CB-5E88-0D19-949C-7E70BA91E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800" b="1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Actief controleren in de wijk</a:t>
            </a:r>
          </a:p>
          <a:p>
            <a:r>
              <a:rPr lang="en-GB" sz="18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Budget </a:t>
            </a:r>
            <a:r>
              <a:rPr lang="en-GB" sz="1800" dirty="0" err="1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beheerder</a:t>
            </a:r>
            <a:r>
              <a:rPr lang="en-GB" sz="18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GB" sz="1800" dirty="0" err="1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buitenruimte</a:t>
            </a:r>
            <a:r>
              <a:rPr lang="en-GB" sz="18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 </a:t>
            </a:r>
            <a:endParaRPr lang="nl-NL" sz="1800" dirty="0">
              <a:solidFill>
                <a:srgbClr val="00427C"/>
              </a:solidFill>
              <a:latin typeface="Verdana" pitchFamily="34" charset="0"/>
              <a:ea typeface="Verdana" pitchFamily="34" charset="0"/>
            </a:endParaRPr>
          </a:p>
          <a:p>
            <a:r>
              <a:rPr lang="nl-NL" sz="18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Groene en rode kaart systeem </a:t>
            </a:r>
          </a:p>
          <a:p>
            <a:r>
              <a:rPr lang="nl-NL" dirty="0"/>
              <a:t>	</a:t>
            </a:r>
            <a:r>
              <a:rPr lang="nl-NL" sz="18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(Groen = compliment, Rood = verzoek tot actie en contact)</a:t>
            </a:r>
          </a:p>
          <a:p>
            <a:r>
              <a:rPr lang="en-GB" sz="18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Gratis </a:t>
            </a:r>
            <a:r>
              <a:rPr lang="en-GB" sz="1800" dirty="0" err="1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uitleenservice</a:t>
            </a:r>
            <a:r>
              <a:rPr lang="en-GB" sz="18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 van </a:t>
            </a:r>
            <a:r>
              <a:rPr lang="en-GB" sz="1800" dirty="0" err="1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tuingereedschap</a:t>
            </a:r>
            <a:r>
              <a:rPr lang="en-GB" sz="18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 </a:t>
            </a:r>
          </a:p>
          <a:p>
            <a:r>
              <a:rPr lang="en-GB" sz="1800" dirty="0" err="1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Tuin</a:t>
            </a:r>
            <a:r>
              <a:rPr lang="en-GB" sz="18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 abonnement </a:t>
            </a:r>
            <a:r>
              <a:rPr lang="en-GB" sz="1800" dirty="0" err="1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aanbieden</a:t>
            </a:r>
            <a:r>
              <a:rPr lang="en-GB" sz="18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 (in </a:t>
            </a:r>
            <a:r>
              <a:rPr lang="en-GB" sz="1800" dirty="0" err="1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ontwikkeling</a:t>
            </a:r>
            <a:r>
              <a:rPr lang="en-GB" sz="18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)</a:t>
            </a:r>
            <a:r>
              <a:rPr lang="en-GB" sz="1600" b="1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 </a:t>
            </a:r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5C0D06-0653-273F-9E1C-12C4793E4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181331"/>
            <a:ext cx="1961411" cy="11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Resultaat in Cijfers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5C0D06-0653-273F-9E1C-12C4793E4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181331"/>
            <a:ext cx="1961411" cy="1100428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0B39B44-D81D-2709-B64B-5DA11D377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95512" y="2174722"/>
            <a:ext cx="4752975" cy="27717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6CE6962-7B07-B43D-5277-3BBBBEF24624}"/>
              </a:ext>
            </a:extLst>
          </p:cNvPr>
          <p:cNvSpPr txBox="1"/>
          <p:nvPr/>
        </p:nvSpPr>
        <p:spPr>
          <a:xfrm>
            <a:off x="1259820" y="1335170"/>
            <a:ext cx="66243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500" b="1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Tijdens de pilotmeting zijn ca. 2000 tuinen beoordeeld.</a:t>
            </a:r>
          </a:p>
          <a:p>
            <a:r>
              <a:rPr lang="nl-NL" sz="150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</a:rPr>
              <a:t>Circa 80% van de bewoners is na aanschrijven aan de slag gegaan met hun tuin.</a:t>
            </a:r>
          </a:p>
          <a:p>
            <a:endParaRPr lang="nl-NL" sz="1500" dirty="0">
              <a:solidFill>
                <a:srgbClr val="00427C"/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56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3F1F281-E3F7-19FE-FDD7-F342303F9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1055192"/>
            <a:ext cx="6552728" cy="34113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Maatwerk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196CF3A-A682-7E5F-DB9F-807AB03A06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1520" y="4468931"/>
            <a:ext cx="2353804" cy="5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5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1979712" y="3823070"/>
            <a:ext cx="6624736" cy="476872"/>
          </a:xfrm>
        </p:spPr>
        <p:txBody>
          <a:bodyPr lIns="0" anchor="b" anchorCtr="0">
            <a:normAutofit fontScale="90000"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nl-NL" sz="2000" dirty="0"/>
              <a:t>Workshop: Hoe beeldkwaliteit kan bijdragen aan een betere buurt en (groene) woonomgeving</a:t>
            </a:r>
            <a:br>
              <a:rPr lang="nl-NL" sz="2000" dirty="0"/>
            </a:br>
            <a:r>
              <a:rPr lang="nl-NL" sz="2000" dirty="0"/>
              <a:t> </a:t>
            </a:r>
          </a:p>
        </p:txBody>
      </p:sp>
      <p:sp>
        <p:nvSpPr>
          <p:cNvPr id="7" name="Ondertitel 2"/>
          <p:cNvSpPr>
            <a:spLocks noGrp="1"/>
          </p:cNvSpPr>
          <p:nvPr>
            <p:ph type="subTitle" idx="1"/>
          </p:nvPr>
        </p:nvSpPr>
        <p:spPr>
          <a:xfrm>
            <a:off x="1115616" y="2574691"/>
            <a:ext cx="4464496" cy="576064"/>
          </a:xfrm>
        </p:spPr>
        <p:txBody>
          <a:bodyPr lIns="0">
            <a:noAutofit/>
          </a:bodyPr>
          <a:lstStyle>
            <a:lvl1pPr marL="0" indent="0" algn="l">
              <a:lnSpc>
                <a:spcPts val="2400"/>
              </a:lnSpc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z="4400" dirty="0">
                <a:solidFill>
                  <a:schemeClr val="tx2"/>
                </a:solidFill>
              </a:rPr>
              <a:t>Welkom!</a:t>
            </a:r>
          </a:p>
        </p:txBody>
      </p:sp>
    </p:spTree>
    <p:extLst>
      <p:ext uri="{BB962C8B-B14F-4D97-AF65-F5344CB8AC3E}">
        <p14:creationId xmlns:p14="http://schemas.microsoft.com/office/powerpoint/2010/main" val="2551500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Tuinenmeting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0DD2CB-5E88-0D19-949C-7E70BA91E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381" y="874513"/>
            <a:ext cx="8229600" cy="339447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18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  <a:cs typeface="+mn-cs"/>
              </a:rPr>
              <a:t>Probleem: Tuinen in  relatie tot klimaatdoelstellingen.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8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  <a:cs typeface="+mn-cs"/>
              </a:rPr>
              <a:t>Inventariseren huidige situatie met betrekking tot groen/grijs.</a:t>
            </a:r>
          </a:p>
          <a:p>
            <a:pPr>
              <a:lnSpc>
                <a:spcPct val="100000"/>
              </a:lnSpc>
            </a:pPr>
            <a:endParaRPr lang="nl-NL" sz="1800" b="0" dirty="0">
              <a:solidFill>
                <a:srgbClr val="2C2F88"/>
              </a:solidFill>
              <a:latin typeface="Avenir Next Demi Bold" panose="020B0503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l-NL" sz="18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  <a:cs typeface="+mn-cs"/>
              </a:rPr>
              <a:t>Meting op het totale bezit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8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  <a:cs typeface="+mn-cs"/>
              </a:rPr>
              <a:t>Verdeling groen/grijs, problemen erfafscheiding en onderhoud van de tuin</a:t>
            </a:r>
          </a:p>
          <a:p>
            <a:pPr>
              <a:lnSpc>
                <a:spcPct val="120000"/>
              </a:lnSpc>
            </a:pPr>
            <a:endParaRPr lang="nl-NL" sz="1800" b="0" dirty="0">
              <a:solidFill>
                <a:srgbClr val="00427C"/>
              </a:solidFill>
              <a:latin typeface="Verdana" pitchFamily="34" charset="0"/>
              <a:ea typeface="Verdana" pitchFamily="34" charset="0"/>
              <a:cs typeface="+mn-c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l-NL" sz="18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  <a:cs typeface="+mn-cs"/>
              </a:rPr>
              <a:t>Beoordelen scores en plannen van aanpak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8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  <a:cs typeface="+mn-cs"/>
              </a:rPr>
              <a:t>Urgentie bepalen op zowel wijk als adres niveau</a:t>
            </a:r>
          </a:p>
          <a:p>
            <a:pPr>
              <a:lnSpc>
                <a:spcPct val="120000"/>
              </a:lnSpc>
            </a:pPr>
            <a:endParaRPr lang="nl-NL" sz="1800" b="0" dirty="0">
              <a:solidFill>
                <a:srgbClr val="00427C"/>
              </a:solidFill>
              <a:latin typeface="Verdana" pitchFamily="34" charset="0"/>
              <a:ea typeface="Verdana" pitchFamily="34" charset="0"/>
              <a:cs typeface="+mn-c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l-NL" sz="18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  <a:cs typeface="+mn-cs"/>
              </a:rPr>
              <a:t>Doorvoeren acties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8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  <a:cs typeface="+mn-cs"/>
              </a:rPr>
              <a:t>Bewoners aanspreken, alternatieven bieden.</a:t>
            </a:r>
          </a:p>
          <a:p>
            <a:pPr>
              <a:lnSpc>
                <a:spcPct val="120000"/>
              </a:lnSpc>
            </a:pPr>
            <a:endParaRPr lang="nl-NL" sz="1800" b="0" dirty="0">
              <a:solidFill>
                <a:srgbClr val="00427C"/>
              </a:solidFill>
              <a:latin typeface="Verdana" pitchFamily="34" charset="0"/>
              <a:ea typeface="Verdana" pitchFamily="34" charset="0"/>
              <a:cs typeface="+mn-c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l-NL" sz="18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  <a:cs typeface="+mn-cs"/>
              </a:rPr>
              <a:t>Meting impact aanpak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800" b="0" dirty="0">
                <a:solidFill>
                  <a:srgbClr val="00427C"/>
                </a:solidFill>
                <a:latin typeface="Verdana" pitchFamily="34" charset="0"/>
                <a:ea typeface="Verdana" pitchFamily="34" charset="0"/>
                <a:cs typeface="+mn-cs"/>
              </a:rPr>
              <a:t>Na het uitvoeren van de acties monitoren om de impact te volgen.</a:t>
            </a:r>
          </a:p>
          <a:p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E2195FBB-D550-1BCE-38A0-9931723BAEFE}"/>
              </a:ext>
            </a:extLst>
          </p:cNvPr>
          <p:cNvSpPr/>
          <p:nvPr/>
        </p:nvSpPr>
        <p:spPr>
          <a:xfrm>
            <a:off x="800414" y="935997"/>
            <a:ext cx="412323" cy="407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95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rgbClr val="263A97"/>
                </a:solidFill>
              </a:rPr>
              <a:t>1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C9D6D89D-B97B-99B1-4687-B898D09C0025}"/>
              </a:ext>
            </a:extLst>
          </p:cNvPr>
          <p:cNvSpPr/>
          <p:nvPr/>
        </p:nvSpPr>
        <p:spPr>
          <a:xfrm>
            <a:off x="800413" y="1666014"/>
            <a:ext cx="412324" cy="4075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95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rgbClr val="263A97"/>
                </a:solidFill>
              </a:rPr>
              <a:t>2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81314952-5787-D7CE-E4BE-A3815B21D486}"/>
              </a:ext>
            </a:extLst>
          </p:cNvPr>
          <p:cNvSpPr/>
          <p:nvPr/>
        </p:nvSpPr>
        <p:spPr>
          <a:xfrm>
            <a:off x="800412" y="2356410"/>
            <a:ext cx="412323" cy="4306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95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rgbClr val="263A97"/>
                </a:solidFill>
              </a:rPr>
              <a:t>3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5FFD0DD4-A949-220E-41B9-C0935E032435}"/>
              </a:ext>
            </a:extLst>
          </p:cNvPr>
          <p:cNvSpPr/>
          <p:nvPr/>
        </p:nvSpPr>
        <p:spPr>
          <a:xfrm>
            <a:off x="800412" y="3048517"/>
            <a:ext cx="412323" cy="407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95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rgbClr val="263A97"/>
                </a:solidFill>
              </a:rPr>
              <a:t>4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B7C98973-167C-5D8F-5EA0-34B15D0C7336}"/>
              </a:ext>
            </a:extLst>
          </p:cNvPr>
          <p:cNvSpPr/>
          <p:nvPr/>
        </p:nvSpPr>
        <p:spPr>
          <a:xfrm>
            <a:off x="800411" y="3757639"/>
            <a:ext cx="412323" cy="407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95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>
                <a:solidFill>
                  <a:srgbClr val="263A97"/>
                </a:solidFill>
              </a:rPr>
              <a:t>5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48F5AE6-7D92-93FF-A117-F89881E1B1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520" y="4468931"/>
            <a:ext cx="2353804" cy="5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7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3E10121-3FA3-450B-AEFA-9EB14DCEE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275856" y="2742950"/>
            <a:ext cx="4032000" cy="476872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sz="2000" b="0" dirty="0"/>
              <a:t>Vragen? Praktijkvoorbeelden?</a:t>
            </a:r>
          </a:p>
        </p:txBody>
      </p:sp>
      <p:sp>
        <p:nvSpPr>
          <p:cNvPr id="9" name="Ondertitel 2"/>
          <p:cNvSpPr txBox="1">
            <a:spLocks/>
          </p:cNvSpPr>
          <p:nvPr/>
        </p:nvSpPr>
        <p:spPr>
          <a:xfrm>
            <a:off x="3275856" y="2310902"/>
            <a:ext cx="4464496" cy="57606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Font typeface="Arial" panose="020B0604020202020204" pitchFamily="34" charset="0"/>
              <a:buNone/>
              <a:defRPr sz="2000" b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400" b="1" dirty="0">
                <a:solidFill>
                  <a:schemeClr val="tx2"/>
                </a:solidFill>
              </a:rPr>
              <a:t>Interactie</a:t>
            </a:r>
          </a:p>
        </p:txBody>
      </p:sp>
    </p:spTree>
    <p:extLst>
      <p:ext uri="{BB962C8B-B14F-4D97-AF65-F5344CB8AC3E}">
        <p14:creationId xmlns:p14="http://schemas.microsoft.com/office/powerpoint/2010/main" val="2847017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3E10121-3FA3-450B-AEFA-9EB14DCEE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F84B356-F58F-A83B-5304-35CD03052ED6}"/>
              </a:ext>
            </a:extLst>
          </p:cNvPr>
          <p:cNvSpPr txBox="1"/>
          <p:nvPr/>
        </p:nvSpPr>
        <p:spPr>
          <a:xfrm>
            <a:off x="2555776" y="483518"/>
            <a:ext cx="8405209" cy="3178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Voer digitaal een meting uit</a:t>
            </a: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Apptimize Platform!</a:t>
            </a:r>
          </a:p>
          <a:p>
            <a:pPr>
              <a:lnSpc>
                <a:spcPct val="120000"/>
              </a:lnSpc>
            </a:pPr>
            <a:endParaRPr lang="nl-NL" sz="1200" b="1" dirty="0">
              <a:solidFill>
                <a:srgbClr val="0042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Download de applicatie door in de App store of </a:t>
            </a: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Google Play te zoeken naar “Apptimize Platform”</a:t>
            </a:r>
          </a:p>
          <a:p>
            <a:pPr>
              <a:lnSpc>
                <a:spcPct val="120000"/>
              </a:lnSpc>
            </a:pPr>
            <a:endParaRPr lang="nl-NL" sz="1200" b="1" dirty="0">
              <a:solidFill>
                <a:srgbClr val="0042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Installeer de applicatie</a:t>
            </a:r>
          </a:p>
          <a:p>
            <a:pPr>
              <a:lnSpc>
                <a:spcPct val="120000"/>
              </a:lnSpc>
            </a:pPr>
            <a:endParaRPr lang="nl-NL" sz="1200" b="1" dirty="0">
              <a:solidFill>
                <a:srgbClr val="0042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Log in met</a:t>
            </a: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Gebruikersnaam: aedes@apptimize.nl</a:t>
            </a: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Wachtwoord</a:t>
            </a:r>
            <a:r>
              <a:rPr lang="nl-NL" sz="1200" b="1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     Aedes2022!</a:t>
            </a:r>
            <a:endParaRPr lang="nl-NL" sz="1200" b="1" dirty="0">
              <a:solidFill>
                <a:srgbClr val="0042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nl-NL" sz="1200" b="1" dirty="0">
              <a:solidFill>
                <a:srgbClr val="0042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Wacht na het inloggen op verdere </a:t>
            </a:r>
          </a:p>
          <a:p>
            <a:pPr>
              <a:lnSpc>
                <a:spcPct val="120000"/>
              </a:lnSpc>
            </a:pPr>
            <a:r>
              <a:rPr lang="nl-NL" sz="1200" b="1" dirty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instructies in de presentatie.</a:t>
            </a:r>
            <a:endParaRPr lang="nl-NL" sz="12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0D2263D-EC62-D935-914A-37BD6B5DA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2643758"/>
            <a:ext cx="2670565" cy="229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91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Inzichten /</a:t>
            </a:r>
            <a:br>
              <a:rPr lang="nl-NL" dirty="0"/>
            </a:br>
            <a:r>
              <a:rPr lang="nl-NL" dirty="0"/>
              <a:t>Rapportages</a:t>
            </a:r>
          </a:p>
        </p:txBody>
      </p:sp>
      <p:pic>
        <p:nvPicPr>
          <p:cNvPr id="7" name="Afbeelding 6" descr="Afbeelding met tekst, teken, illustratie&#10;&#10;Automatisch gegenereerde beschrijving">
            <a:extLst>
              <a:ext uri="{FF2B5EF4-FFF2-40B4-BE49-F238E27FC236}">
                <a16:creationId xmlns:a16="http://schemas.microsoft.com/office/drawing/2014/main" id="{AD8AD106-EF2A-DE76-3138-A8535CA43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33575"/>
            <a:ext cx="1505879" cy="463492"/>
          </a:xfrm>
          <a:prstGeom prst="rect">
            <a:avLst/>
          </a:prstGeom>
        </p:spPr>
      </p:pic>
      <p:pic>
        <p:nvPicPr>
          <p:cNvPr id="8" name="Tijdelijke aanduiding voor inhoud 7" descr="Afbeelding met tekst&#10;&#10;Automatisch gegenereerde beschrijving">
            <a:extLst>
              <a:ext uri="{FF2B5EF4-FFF2-40B4-BE49-F238E27FC236}">
                <a16:creationId xmlns:a16="http://schemas.microsoft.com/office/drawing/2014/main" id="{9EEEEA14-DBBF-2B83-086A-EA4E6B6CF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63229"/>
            <a:ext cx="4956815" cy="33940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EF83632-8464-0560-2DB1-755B46DB1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29180"/>
            <a:ext cx="4355976" cy="3367078"/>
          </a:xfrm>
          <a:prstGeom prst="rect">
            <a:avLst/>
          </a:prstGeom>
        </p:spPr>
      </p:pic>
      <p:pic>
        <p:nvPicPr>
          <p:cNvPr id="10" name="Afbeelding 9" descr="Afbeelding met buiten, gebouw, grond, gras&#10;&#10;Automatisch gegenereerde beschrijving">
            <a:extLst>
              <a:ext uri="{FF2B5EF4-FFF2-40B4-BE49-F238E27FC236}">
                <a16:creationId xmlns:a16="http://schemas.microsoft.com/office/drawing/2014/main" id="{7C42F03F-2F8A-6EB5-2130-46E16DD45D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50" y="0"/>
            <a:ext cx="1896702" cy="2528936"/>
          </a:xfrm>
          <a:prstGeom prst="rect">
            <a:avLst/>
          </a:prstGeom>
        </p:spPr>
      </p:pic>
      <p:pic>
        <p:nvPicPr>
          <p:cNvPr id="11" name="Afbeelding 10" descr="Afbeelding met buiten, hek&#10;&#10;Automatisch gegenereerde beschrijving">
            <a:extLst>
              <a:ext uri="{FF2B5EF4-FFF2-40B4-BE49-F238E27FC236}">
                <a16:creationId xmlns:a16="http://schemas.microsoft.com/office/drawing/2014/main" id="{E74675D7-1DCB-2979-C00C-D534683D5A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04" y="7860"/>
            <a:ext cx="1896702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5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3E10121-3FA3-450B-AEFA-9EB14DCEE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275856" y="2742950"/>
            <a:ext cx="4032000" cy="476872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sz="2000" b="0" dirty="0"/>
              <a:t>Bedankt voor uw aandacht</a:t>
            </a:r>
          </a:p>
        </p:txBody>
      </p:sp>
      <p:sp>
        <p:nvSpPr>
          <p:cNvPr id="9" name="Ondertitel 2"/>
          <p:cNvSpPr txBox="1">
            <a:spLocks/>
          </p:cNvSpPr>
          <p:nvPr/>
        </p:nvSpPr>
        <p:spPr>
          <a:xfrm>
            <a:off x="3275856" y="2310902"/>
            <a:ext cx="4464496" cy="57606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Font typeface="Arial" panose="020B0604020202020204" pitchFamily="34" charset="0"/>
              <a:buNone/>
              <a:defRPr sz="2000" b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400" b="1" dirty="0">
                <a:solidFill>
                  <a:schemeClr val="tx2"/>
                </a:solidFill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2394319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3E10121-3FA3-450B-AEFA-9EB14DCEE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" y="0"/>
            <a:ext cx="9144000" cy="51435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347864" y="1973274"/>
            <a:ext cx="4032000" cy="45446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sz="2000" b="0" dirty="0"/>
              <a:t>Wil je meer weten?</a:t>
            </a:r>
          </a:p>
        </p:txBody>
      </p:sp>
      <p:sp>
        <p:nvSpPr>
          <p:cNvPr id="9" name="Ondertitel 2"/>
          <p:cNvSpPr txBox="1">
            <a:spLocks/>
          </p:cNvSpPr>
          <p:nvPr/>
        </p:nvSpPr>
        <p:spPr>
          <a:xfrm>
            <a:off x="3347864" y="1635646"/>
            <a:ext cx="4464496" cy="57606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Font typeface="Arial" panose="020B0604020202020204" pitchFamily="34" charset="0"/>
              <a:buNone/>
              <a:defRPr sz="2000" b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400" b="1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495DDD8-F75F-56A4-4CA2-A718C6F3E5EA}"/>
              </a:ext>
            </a:extLst>
          </p:cNvPr>
          <p:cNvSpPr txBox="1"/>
          <p:nvPr/>
        </p:nvSpPr>
        <p:spPr>
          <a:xfrm>
            <a:off x="3273806" y="2571750"/>
            <a:ext cx="3674457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Marloes van der Stroom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MvanderStroom@deleeuwvanputten.nl</a:t>
            </a:r>
            <a:endParaRPr kumimoji="0" lang="nl-NL" sz="1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C573C73-C7EE-B2EA-C71F-FF9D358AD54F}"/>
              </a:ext>
            </a:extLst>
          </p:cNvPr>
          <p:cNvSpPr txBox="1"/>
          <p:nvPr/>
        </p:nvSpPr>
        <p:spPr>
          <a:xfrm>
            <a:off x="5711145" y="3232042"/>
            <a:ext cx="3445188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Marian Kunst</a:t>
            </a:r>
            <a:r>
              <a:rPr kumimoji="0" lang="nl-NL" sz="12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06 20 70 37 54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Marian.kunst@ifocus.nl</a:t>
            </a:r>
            <a:r>
              <a:rPr kumimoji="0" lang="nl-NL" sz="1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www.ifocus</a:t>
            </a:r>
            <a:r>
              <a:rPr lang="nl-NL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.nl</a:t>
            </a:r>
            <a:endParaRPr kumimoji="0" lang="nl-NL" sz="1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2FC3200-B987-A3D7-01DC-49332606D6A8}"/>
              </a:ext>
            </a:extLst>
          </p:cNvPr>
          <p:cNvSpPr txBox="1"/>
          <p:nvPr/>
        </p:nvSpPr>
        <p:spPr>
          <a:xfrm>
            <a:off x="3273807" y="3232042"/>
            <a:ext cx="2596386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Pieter </a:t>
            </a:r>
            <a:r>
              <a:rPr kumimoji="0" lang="nl-NL" sz="1200" b="1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Swarte</a:t>
            </a:r>
            <a:endParaRPr kumimoji="0" lang="nl-NL" sz="12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06 42 21 31 60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pieter@apptimize.nl</a:t>
            </a:r>
            <a:r>
              <a:rPr kumimoji="0" lang="nl-NL" sz="12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12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kumimoji="0" lang="nl-NL" sz="1200" b="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apptimizeplatform.nl</a:t>
            </a:r>
            <a:endParaRPr kumimoji="0" lang="nl-NL" sz="1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0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Beeldkwaliteit &amp; leefbaarheid 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05F6981-9A90-C97F-EDA8-A4BB835E4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81640"/>
            <a:ext cx="5364088" cy="2030583"/>
          </a:xfrm>
          <a:prstGeom prst="wedgeRoundRectCallout">
            <a:avLst>
              <a:gd name="adj1" fmla="val -20961"/>
              <a:gd name="adj2" fmla="val 68849"/>
              <a:gd name="adj3" fmla="val 16667"/>
            </a:avLst>
          </a:prstGeom>
          <a:solidFill>
            <a:srgbClr val="FEF1E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NL" i="1" dirty="0">
                <a:solidFill>
                  <a:srgbClr val="245D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kan </a:t>
            </a:r>
            <a:r>
              <a:rPr lang="nl-NL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beeldkwaliteit </a:t>
            </a:r>
            <a:r>
              <a:rPr lang="nl-NL" i="1" dirty="0">
                <a:solidFill>
                  <a:srgbClr val="245D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bijdragen aan een betere buurt en (groene) woonomgeving. </a:t>
            </a:r>
          </a:p>
          <a:p>
            <a:pPr algn="ctr"/>
            <a:r>
              <a:rPr lang="nl-NL" i="1" dirty="0">
                <a:solidFill>
                  <a:srgbClr val="245D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Praktijkvoorbeelden van samenwerking tussen gemeente en corporaties.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Tijdelijke aanduiding voor inhoud 10">
            <a:extLst>
              <a:ext uri="{FF2B5EF4-FFF2-40B4-BE49-F238E27FC236}">
                <a16:creationId xmlns:a16="http://schemas.microsoft.com/office/drawing/2014/main" id="{D044E123-B1BE-0FDC-75C7-67C449090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9" t="13111" r="52658" b="12930"/>
          <a:stretch/>
        </p:blipFill>
        <p:spPr>
          <a:xfrm>
            <a:off x="6444208" y="1363388"/>
            <a:ext cx="2658247" cy="37801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F286F1-0B4E-756A-A7D1-80AB6D5BC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71" y="4299942"/>
            <a:ext cx="1866159" cy="1041305"/>
          </a:xfrm>
          <a:prstGeom prst="rect">
            <a:avLst/>
          </a:prstGeom>
        </p:spPr>
      </p:pic>
      <p:pic>
        <p:nvPicPr>
          <p:cNvPr id="9" name="Afbeelding 8" descr="Afbeelding met tekst, teken, illustratie&#10;&#10;Automatisch gegenereerde beschrijving">
            <a:extLst>
              <a:ext uri="{FF2B5EF4-FFF2-40B4-BE49-F238E27FC236}">
                <a16:creationId xmlns:a16="http://schemas.microsoft.com/office/drawing/2014/main" id="{C8FF172E-5379-B79E-D946-A647ADD48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64" y="4588848"/>
            <a:ext cx="1505879" cy="46349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C1A0F0B-82F0-6D08-2330-C9446329B9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51056" y="4478411"/>
            <a:ext cx="2353804" cy="5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08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AF286F1-0B4E-756A-A7D1-80AB6D5BC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71" y="4299942"/>
            <a:ext cx="1866159" cy="1041305"/>
          </a:xfrm>
          <a:prstGeom prst="rect">
            <a:avLst/>
          </a:prstGeom>
        </p:spPr>
      </p:pic>
      <p:pic>
        <p:nvPicPr>
          <p:cNvPr id="9" name="Afbeelding 8" descr="Afbeelding met tekst, teken, illustratie&#10;&#10;Automatisch gegenereerde beschrijving">
            <a:extLst>
              <a:ext uri="{FF2B5EF4-FFF2-40B4-BE49-F238E27FC236}">
                <a16:creationId xmlns:a16="http://schemas.microsoft.com/office/drawing/2014/main" id="{C8FF172E-5379-B79E-D946-A647ADD48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499799"/>
            <a:ext cx="1505879" cy="46349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C1A0F0B-82F0-6D08-2330-C9446329B9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51056" y="4478411"/>
            <a:ext cx="2353804" cy="525228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B3153BC-4B69-0F60-12AC-0A4DAE8E2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13.30 – 14.45</a:t>
            </a:r>
          </a:p>
          <a:p>
            <a:pPr marL="342900" indent="-342900">
              <a:buFont typeface="Arial" pitchFamily="34" charset="0"/>
              <a:buAutoNum type="arabicParenR"/>
            </a:pPr>
            <a:r>
              <a:rPr lang="nl-NL" sz="1800" b="0" dirty="0"/>
              <a:t>Start programma, welkom door Aedes, Simone Boeren  </a:t>
            </a:r>
          </a:p>
          <a:p>
            <a:pPr marL="0" indent="0">
              <a:buNone/>
            </a:pPr>
            <a:r>
              <a:rPr lang="nl-NL" sz="1800" b="0" dirty="0"/>
              <a:t>2)  Wat is Beeldkwaliteit, door iFocus, Marian Kunst </a:t>
            </a:r>
          </a:p>
          <a:p>
            <a:pPr marL="0" indent="0">
              <a:buNone/>
            </a:pPr>
            <a:r>
              <a:rPr lang="nl-NL" sz="1800" b="0" dirty="0"/>
              <a:t>3)  Toepassing beeldkwaliteit tuinen, de Leeuw van Putten, </a:t>
            </a:r>
          </a:p>
          <a:p>
            <a:pPr marL="0" indent="0">
              <a:buNone/>
            </a:pPr>
            <a:r>
              <a:rPr lang="nl-NL" sz="1800" b="0" dirty="0"/>
              <a:t>     Marloes van der Stroom</a:t>
            </a:r>
          </a:p>
          <a:p>
            <a:pPr marL="0" indent="0">
              <a:buNone/>
            </a:pPr>
            <a:r>
              <a:rPr lang="nl-NL" sz="1800" b="0" dirty="0"/>
              <a:t>4)  Ruimte voor vragen, hoe start je met beeldkwaliteit</a:t>
            </a:r>
          </a:p>
          <a:p>
            <a:pPr marL="0" indent="0">
              <a:buNone/>
            </a:pPr>
            <a:r>
              <a:rPr lang="nl-NL" sz="1800" b="0" dirty="0"/>
              <a:t>5)  Meting uitvoeren met het Apptimize Platform, Pieter Swarte </a:t>
            </a:r>
          </a:p>
          <a:p>
            <a:pPr marL="0" indent="0">
              <a:buNone/>
            </a:pPr>
            <a:r>
              <a:rPr lang="nl-NL" sz="1800" b="0" dirty="0"/>
              <a:t>6)  Ruimte voor vragen en einde programma 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4243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beeldkwaliteit?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1A0F0B-82F0-6D08-2330-C9446329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520" y="4468931"/>
            <a:ext cx="2353804" cy="525228"/>
          </a:xfrm>
          <a:prstGeom prst="rect">
            <a:avLst/>
          </a:prstGeom>
        </p:spPr>
      </p:pic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81D65EAA-1775-9205-FCC2-6C4B364D2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800" y="915566"/>
            <a:ext cx="2928591" cy="39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45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Waar zet je beeldkwaliteit voor in?</a:t>
            </a:r>
            <a:r>
              <a:rPr lang="nl-NL" dirty="0"/>
              <a:t>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1A0F0B-82F0-6D08-2330-C9446329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520" y="4468931"/>
            <a:ext cx="2353804" cy="525228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0DD2CB-5E88-0D19-949C-7E70BA91E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5122912" cy="3394472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lnSpc>
                <a:spcPct val="130000"/>
              </a:lnSpc>
              <a:buClr>
                <a:srgbClr val="95C100"/>
              </a:buClr>
              <a:buBlip>
                <a:blip r:embed="rId4"/>
              </a:buBlip>
            </a:pPr>
            <a:r>
              <a:rPr lang="nl-NL" sz="1800" b="0" dirty="0">
                <a:cs typeface="+mn-cs"/>
              </a:rPr>
              <a:t>Kwaliteit objectief en uniform in beeld brengen; </a:t>
            </a:r>
          </a:p>
          <a:p>
            <a:pPr marL="285750" indent="-285750">
              <a:lnSpc>
                <a:spcPct val="130000"/>
              </a:lnSpc>
              <a:buClr>
                <a:srgbClr val="95C100"/>
              </a:buClr>
              <a:buBlip>
                <a:blip r:embed="rId4"/>
              </a:buBlip>
            </a:pPr>
            <a:endParaRPr lang="nl-NL" sz="1800" dirty="0">
              <a:solidFill>
                <a:srgbClr val="2D2F88"/>
              </a:solidFill>
            </a:endParaRPr>
          </a:p>
          <a:p>
            <a:pPr marL="285750" indent="-285750">
              <a:lnSpc>
                <a:spcPct val="130000"/>
              </a:lnSpc>
              <a:buClr>
                <a:srgbClr val="95C100"/>
              </a:buClr>
              <a:buBlip>
                <a:blip r:embed="rId4"/>
              </a:buBlip>
            </a:pPr>
            <a:r>
              <a:rPr lang="nl-NL" sz="1800" b="0" dirty="0">
                <a:cs typeface="+mn-cs"/>
              </a:rPr>
              <a:t>Visuele kwaliteit voor gebruik in het beleid, dagelijks handelen, contracten, leefbaarheid en investeren waar het nodig is;</a:t>
            </a:r>
          </a:p>
          <a:p>
            <a:pPr>
              <a:lnSpc>
                <a:spcPct val="130000"/>
              </a:lnSpc>
              <a:buClr>
                <a:srgbClr val="95C100"/>
              </a:buClr>
            </a:pPr>
            <a:endParaRPr lang="nl-NL" sz="1800" dirty="0">
              <a:solidFill>
                <a:srgbClr val="2D2F88"/>
              </a:solidFill>
            </a:endParaRPr>
          </a:p>
          <a:p>
            <a:pPr marL="285750" indent="-285750">
              <a:lnSpc>
                <a:spcPct val="130000"/>
              </a:lnSpc>
              <a:buClr>
                <a:srgbClr val="95C100"/>
              </a:buClr>
              <a:buBlip>
                <a:blip r:embed="rId4"/>
              </a:buBlip>
            </a:pPr>
            <a:r>
              <a:rPr lang="nl-NL" sz="1800" b="0" dirty="0">
                <a:cs typeface="+mn-cs"/>
              </a:rPr>
              <a:t>Thema’s schoon, heel en veilig.</a:t>
            </a:r>
          </a:p>
          <a:p>
            <a:pPr marL="0" lvl="0" indent="0">
              <a:lnSpc>
                <a:spcPct val="130000"/>
              </a:lnSpc>
              <a:buClr>
                <a:srgbClr val="95C100"/>
              </a:buClr>
              <a:buNone/>
            </a:pPr>
            <a:r>
              <a:rPr lang="nl-NL" sz="1800" b="1" dirty="0">
                <a:solidFill>
                  <a:srgbClr val="2D2F88"/>
                </a:solidFill>
              </a:rPr>
              <a:t>Vandaag gaat het over het thema tuinen!</a:t>
            </a:r>
          </a:p>
          <a:p>
            <a:pPr marL="0" lvl="0" indent="0">
              <a:lnSpc>
                <a:spcPct val="130000"/>
              </a:lnSpc>
              <a:buClr>
                <a:srgbClr val="95C100"/>
              </a:buClr>
              <a:buNone/>
            </a:pPr>
            <a:r>
              <a:rPr lang="nl-NL" sz="1800" b="1" dirty="0">
                <a:solidFill>
                  <a:srgbClr val="2D2F88"/>
                </a:solidFill>
              </a:rPr>
              <a:t>Er kan nog veel meer!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Tijdelijke aanduiding voor afbeelding 3">
            <a:extLst>
              <a:ext uri="{FF2B5EF4-FFF2-40B4-BE49-F238E27FC236}">
                <a16:creationId xmlns:a16="http://schemas.microsoft.com/office/drawing/2014/main" id="{813659F9-2D86-4311-0532-F81DAF9EEE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"/>
          <a:stretch/>
        </p:blipFill>
        <p:spPr>
          <a:xfrm>
            <a:off x="5652120" y="1275606"/>
            <a:ext cx="3241105" cy="278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1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Invloed op kwaliteit – BIG - BOM</a:t>
            </a:r>
            <a:r>
              <a:rPr lang="nl-NL" dirty="0"/>
              <a:t>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1A0F0B-82F0-6D08-2330-C9446329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520" y="4468931"/>
            <a:ext cx="2353804" cy="525228"/>
          </a:xfrm>
          <a:prstGeom prst="rect">
            <a:avLst/>
          </a:prstGeo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BE87D49B-C192-0B81-6015-8DC6F471A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87574"/>
            <a:ext cx="5064782" cy="3580576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989DC2B-6572-A9FE-7EFF-601032742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468931"/>
            <a:ext cx="2688518" cy="38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09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2C2F88"/>
                </a:solidFill>
                <a:cs typeface="Calibri" panose="020F0502020204030204" pitchFamily="34" charset="0"/>
              </a:rPr>
              <a:t>Beeldmeetlat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1A0F0B-82F0-6D08-2330-C9446329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520" y="4468931"/>
            <a:ext cx="2353804" cy="525228"/>
          </a:xfrm>
          <a:prstGeom prst="rect">
            <a:avLst/>
          </a:prstGeom>
        </p:spPr>
      </p:pic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EC6B74FC-9690-B26D-4529-70DB74BFA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19672" y="1323853"/>
            <a:ext cx="5772150" cy="2886075"/>
          </a:xfrm>
          <a:prstGeom prst="rect">
            <a:avLst/>
          </a:prstGeom>
        </p:spPr>
      </p:pic>
      <p:sp>
        <p:nvSpPr>
          <p:cNvPr id="5" name="Rechthoekige toelichting 12">
            <a:extLst>
              <a:ext uri="{FF2B5EF4-FFF2-40B4-BE49-F238E27FC236}">
                <a16:creationId xmlns:a16="http://schemas.microsoft.com/office/drawing/2014/main" id="{8A679A05-2315-DFD1-4F93-5E6A3CD404D8}"/>
              </a:ext>
            </a:extLst>
          </p:cNvPr>
          <p:cNvSpPr/>
          <p:nvPr/>
        </p:nvSpPr>
        <p:spPr>
          <a:xfrm>
            <a:off x="107504" y="1563638"/>
            <a:ext cx="1433038" cy="656664"/>
          </a:xfrm>
          <a:prstGeom prst="wedgeRectCallout">
            <a:avLst>
              <a:gd name="adj1" fmla="val 74164"/>
              <a:gd name="adj2" fmla="val 76915"/>
            </a:avLst>
          </a:prstGeom>
          <a:solidFill>
            <a:srgbClr val="95C100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1000" b="1" dirty="0">
                <a:solidFill>
                  <a:schemeClr val="bg1"/>
                </a:solidFill>
                <a:latin typeface="Calibri"/>
              </a:rPr>
              <a:t>KWALITEIT IN BEELD</a:t>
            </a:r>
          </a:p>
        </p:txBody>
      </p:sp>
      <p:sp>
        <p:nvSpPr>
          <p:cNvPr id="7" name="Rechthoekige toelichting 14">
            <a:extLst>
              <a:ext uri="{FF2B5EF4-FFF2-40B4-BE49-F238E27FC236}">
                <a16:creationId xmlns:a16="http://schemas.microsoft.com/office/drawing/2014/main" id="{7C03E850-6498-A379-61EF-7EA50D3D75FA}"/>
              </a:ext>
            </a:extLst>
          </p:cNvPr>
          <p:cNvSpPr/>
          <p:nvPr/>
        </p:nvSpPr>
        <p:spPr>
          <a:xfrm>
            <a:off x="251520" y="3539367"/>
            <a:ext cx="1216674" cy="656665"/>
          </a:xfrm>
          <a:prstGeom prst="wedgeRectCallout">
            <a:avLst>
              <a:gd name="adj1" fmla="val 75784"/>
              <a:gd name="adj2" fmla="val -141508"/>
            </a:avLst>
          </a:prstGeom>
          <a:solidFill>
            <a:srgbClr val="95C100"/>
          </a:solidFill>
          <a:ln>
            <a:solidFill>
              <a:srgbClr val="95C1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1000" b="1" dirty="0">
                <a:solidFill>
                  <a:schemeClr val="bg1"/>
                </a:solidFill>
                <a:latin typeface="Calibri"/>
              </a:rPr>
              <a:t>ALGEMENE</a:t>
            </a:r>
            <a:r>
              <a:rPr lang="nl-NL" sz="825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nl-NL" sz="1000" b="1" dirty="0">
                <a:solidFill>
                  <a:schemeClr val="bg1"/>
                </a:solidFill>
                <a:latin typeface="Calibri"/>
              </a:rPr>
              <a:t>OMSCHRIJVING</a:t>
            </a:r>
          </a:p>
        </p:txBody>
      </p:sp>
      <p:sp>
        <p:nvSpPr>
          <p:cNvPr id="8" name="Rechthoekige toelichting 15">
            <a:extLst>
              <a:ext uri="{FF2B5EF4-FFF2-40B4-BE49-F238E27FC236}">
                <a16:creationId xmlns:a16="http://schemas.microsoft.com/office/drawing/2014/main" id="{36C234AE-7C32-76E7-9AF3-FA216BEFCEA4}"/>
              </a:ext>
            </a:extLst>
          </p:cNvPr>
          <p:cNvSpPr/>
          <p:nvPr/>
        </p:nvSpPr>
        <p:spPr>
          <a:xfrm>
            <a:off x="7677011" y="3218691"/>
            <a:ext cx="1215469" cy="656665"/>
          </a:xfrm>
          <a:prstGeom prst="wedgeRectCallout">
            <a:avLst>
              <a:gd name="adj1" fmla="val -96739"/>
              <a:gd name="adj2" fmla="val -40481"/>
            </a:avLst>
          </a:prstGeom>
          <a:solidFill>
            <a:srgbClr val="95C100"/>
          </a:solidFill>
          <a:ln>
            <a:solidFill>
              <a:srgbClr val="95C1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1000" b="1" dirty="0">
                <a:solidFill>
                  <a:schemeClr val="bg1"/>
                </a:solidFill>
                <a:latin typeface="Calibri"/>
              </a:rPr>
              <a:t>TECHNISCHE OMSCHRIJVING NORM(EN)</a:t>
            </a:r>
          </a:p>
        </p:txBody>
      </p:sp>
      <p:sp>
        <p:nvSpPr>
          <p:cNvPr id="9" name="Rechthoekige toelichting 13">
            <a:extLst>
              <a:ext uri="{FF2B5EF4-FFF2-40B4-BE49-F238E27FC236}">
                <a16:creationId xmlns:a16="http://schemas.microsoft.com/office/drawing/2014/main" id="{415828D4-A1E1-60E4-29AC-557B1F0176E3}"/>
              </a:ext>
            </a:extLst>
          </p:cNvPr>
          <p:cNvSpPr/>
          <p:nvPr/>
        </p:nvSpPr>
        <p:spPr>
          <a:xfrm>
            <a:off x="6660232" y="4249774"/>
            <a:ext cx="1296144" cy="744385"/>
          </a:xfrm>
          <a:prstGeom prst="wedgeRectCallout">
            <a:avLst>
              <a:gd name="adj1" fmla="val -119395"/>
              <a:gd name="adj2" fmla="val -69324"/>
            </a:avLst>
          </a:prstGeom>
          <a:solidFill>
            <a:srgbClr val="95C100"/>
          </a:solidFill>
          <a:ln>
            <a:solidFill>
              <a:srgbClr val="95C1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1000" b="1" dirty="0">
                <a:solidFill>
                  <a:schemeClr val="bg1"/>
                </a:solidFill>
                <a:latin typeface="Calibri"/>
              </a:rPr>
              <a:t>TOELICHTING EN ONDERBOUWING</a:t>
            </a:r>
          </a:p>
        </p:txBody>
      </p:sp>
    </p:spTree>
    <p:extLst>
      <p:ext uri="{BB962C8B-B14F-4D97-AF65-F5344CB8AC3E}">
        <p14:creationId xmlns:p14="http://schemas.microsoft.com/office/powerpoint/2010/main" val="2655729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solidFill>
                  <a:srgbClr val="2C2F88"/>
                </a:solidFill>
                <a:latin typeface="+mn-lt"/>
                <a:cs typeface="Calibri" panose="020F0502020204030204" pitchFamily="34" charset="0"/>
              </a:rPr>
              <a:t>Kwaliteitscatalogus</a:t>
            </a:r>
            <a:r>
              <a:rPr lang="nl-NL" dirty="0"/>
              <a:t>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1A0F0B-82F0-6D08-2330-C9446329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520" y="4468931"/>
            <a:ext cx="2353804" cy="525228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0DD2CB-5E88-0D19-949C-7E70BA91E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1000"/>
              </a:spcBef>
              <a:buBlip>
                <a:blip r:embed="rId4"/>
              </a:buBlip>
            </a:pPr>
            <a:r>
              <a:rPr lang="nl-NL" sz="1800" dirty="0">
                <a:solidFill>
                  <a:srgbClr val="000080"/>
                </a:solidFill>
              </a:rPr>
              <a:t>190 schaalbalken</a:t>
            </a:r>
          </a:p>
          <a:p>
            <a:pPr marL="342900" indent="-342900">
              <a:spcBef>
                <a:spcPts val="1000"/>
              </a:spcBef>
              <a:buBlip>
                <a:blip r:embed="rId4"/>
              </a:buBlip>
            </a:pPr>
            <a:r>
              <a:rPr lang="nl-NL" sz="1800" dirty="0">
                <a:solidFill>
                  <a:srgbClr val="000080"/>
                </a:solidFill>
              </a:rPr>
              <a:t>Schoon, heel en veilig</a:t>
            </a:r>
          </a:p>
          <a:p>
            <a:pPr marL="342900" indent="-342900">
              <a:spcBef>
                <a:spcPts val="1000"/>
              </a:spcBef>
              <a:buBlip>
                <a:blip r:embed="rId4"/>
              </a:buBlip>
            </a:pPr>
            <a:r>
              <a:rPr lang="nl-NL" sz="1800" dirty="0">
                <a:solidFill>
                  <a:srgbClr val="000080"/>
                </a:solidFill>
              </a:rPr>
              <a:t>Ingedeeld in de ruimtes / voorzieningen per wooncomplex</a:t>
            </a:r>
          </a:p>
          <a:p>
            <a:pPr marL="342900" indent="-342900">
              <a:spcBef>
                <a:spcPts val="1000"/>
              </a:spcBef>
              <a:buBlip>
                <a:blip r:embed="rId4"/>
              </a:buBlip>
            </a:pPr>
            <a:r>
              <a:rPr lang="nl-NL" sz="1800" dirty="0">
                <a:solidFill>
                  <a:srgbClr val="000080"/>
                </a:solidFill>
              </a:rPr>
              <a:t>Meetinstructies/Definities</a:t>
            </a:r>
          </a:p>
          <a:p>
            <a:pPr marL="342900" indent="-342900">
              <a:spcBef>
                <a:spcPts val="1000"/>
              </a:spcBef>
              <a:buBlip>
                <a:blip r:embed="rId4"/>
              </a:buBlip>
            </a:pPr>
            <a:r>
              <a:rPr lang="nl-NL" sz="1800" dirty="0">
                <a:solidFill>
                  <a:srgbClr val="000080"/>
                </a:solidFill>
              </a:rPr>
              <a:t>Algemene uitgangspunten</a:t>
            </a:r>
          </a:p>
          <a:p>
            <a:pPr marL="342900" indent="-342900">
              <a:spcBef>
                <a:spcPts val="1000"/>
              </a:spcBef>
              <a:buBlip>
                <a:blip r:embed="rId4"/>
              </a:buBlip>
            </a:pPr>
            <a:r>
              <a:rPr lang="nl-NL" sz="1800" dirty="0">
                <a:solidFill>
                  <a:srgbClr val="000080"/>
                </a:solidFill>
              </a:rPr>
              <a:t>Specifieke uitgangspunten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52863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des ppt sjabloon Corporatiedag 2019 16-9" id="{FA8ADFCC-D94E-4B4B-9E75-4A4294A1AF19}" vid="{21FC17A9-C0FE-4C89-912F-E401FBEC50F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2a063a-a83f-4095-b926-4685603ce3d4">
      <Terms xmlns="http://schemas.microsoft.com/office/infopath/2007/PartnerControls"/>
    </lcf76f155ced4ddcb4097134ff3c332f>
    <SharedWithUsers xmlns="ae3fbf20-b2e7-4fb1-b924-acea948d01ac">
      <UserInfo>
        <DisplayName>Job Borggreve</DisplayName>
        <AccountId>78</AccountId>
        <AccountType/>
      </UserInfo>
      <UserInfo>
        <DisplayName>Erik van Assen</DisplayName>
        <AccountId>38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C48225779C5748A539DAC35C6D65A8" ma:contentTypeVersion="15" ma:contentTypeDescription="Een nieuw document maken." ma:contentTypeScope="" ma:versionID="0be19ec47c8e9817286983f8db70d115">
  <xsd:schema xmlns:xsd="http://www.w3.org/2001/XMLSchema" xmlns:xs="http://www.w3.org/2001/XMLSchema" xmlns:p="http://schemas.microsoft.com/office/2006/metadata/properties" xmlns:ns2="c42a063a-a83f-4095-b926-4685603ce3d4" xmlns:ns3="ae3fbf20-b2e7-4fb1-b924-acea948d01ac" targetNamespace="http://schemas.microsoft.com/office/2006/metadata/properties" ma:root="true" ma:fieldsID="4a009f0807ba81ce91d6e4b40735c454" ns2:_="" ns3:_="">
    <xsd:import namespace="c42a063a-a83f-4095-b926-4685603ce3d4"/>
    <xsd:import namespace="ae3fbf20-b2e7-4fb1-b924-acea948d01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2a063a-a83f-4095-b926-4685603ce3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2fe3910d-ab50-4242-942f-840934c91a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3fbf20-b2e7-4fb1-b924-acea948d01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954197-4B3F-47E7-9B70-8211798DC3D9}">
  <ds:schemaRefs>
    <ds:schemaRef ds:uri="http://schemas.microsoft.com/office/2006/metadata/properties"/>
    <ds:schemaRef ds:uri="http://schemas.microsoft.com/office/infopath/2007/PartnerControls"/>
    <ds:schemaRef ds:uri="c42a063a-a83f-4095-b926-4685603ce3d4"/>
    <ds:schemaRef ds:uri="ae3fbf20-b2e7-4fb1-b924-acea948d01ac"/>
  </ds:schemaRefs>
</ds:datastoreItem>
</file>

<file path=customXml/itemProps2.xml><?xml version="1.0" encoding="utf-8"?>
<ds:datastoreItem xmlns:ds="http://schemas.openxmlformats.org/officeDocument/2006/customXml" ds:itemID="{1BE409ED-CB64-487C-BA6F-E367C33928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35F94A-CFC3-4FCD-8D6E-E910E40CDE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2a063a-a83f-4095-b926-4685603ce3d4"/>
    <ds:schemaRef ds:uri="ae3fbf20-b2e7-4fb1-b924-acea948d01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914</Words>
  <Application>Microsoft Macintosh PowerPoint</Application>
  <PresentationFormat>Diavoorstelling (16:9)</PresentationFormat>
  <Paragraphs>179</Paragraphs>
  <Slides>25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Arial</vt:lpstr>
      <vt:lpstr>Avenir Next Demi Bold</vt:lpstr>
      <vt:lpstr>Calibri</vt:lpstr>
      <vt:lpstr>Verdana</vt:lpstr>
      <vt:lpstr>Kantoorthema</vt:lpstr>
      <vt:lpstr>PowerPoint-presentatie</vt:lpstr>
      <vt:lpstr>Workshop: Hoe beeldkwaliteit kan bijdragen aan een betere buurt en (groene) woonomgeving  </vt:lpstr>
      <vt:lpstr>Beeldkwaliteit &amp; leefbaarheid </vt:lpstr>
      <vt:lpstr>Programma </vt:lpstr>
      <vt:lpstr>Wat is beeldkwaliteit? </vt:lpstr>
      <vt:lpstr>Waar zet je beeldkwaliteit voor in? </vt:lpstr>
      <vt:lpstr>Invloed op kwaliteit – BIG - BOM </vt:lpstr>
      <vt:lpstr>Beeldmeetlat</vt:lpstr>
      <vt:lpstr>Kwaliteitscatalogus </vt:lpstr>
      <vt:lpstr>Niveaus </vt:lpstr>
      <vt:lpstr>Meetinstructie </vt:lpstr>
      <vt:lpstr>Inrichting, gebruik of onderhoud? </vt:lpstr>
      <vt:lpstr>Aanpak Tuinen project  de Leeuw van Putten  </vt:lpstr>
      <vt:lpstr>Marloes van der Stroom  De Leeuw van Putten </vt:lpstr>
      <vt:lpstr>Tuinenbeleid De Leeuw van Putten </vt:lpstr>
      <vt:lpstr>Gebruik beeldkwaliteit praktijk </vt:lpstr>
      <vt:lpstr>Tuinbeheer </vt:lpstr>
      <vt:lpstr>Resultaat in Cijfers </vt:lpstr>
      <vt:lpstr>Maatwerk</vt:lpstr>
      <vt:lpstr>Tuinenmeting </vt:lpstr>
      <vt:lpstr>PowerPoint-presentatie</vt:lpstr>
      <vt:lpstr>PowerPoint-presentatie</vt:lpstr>
      <vt:lpstr>Inzichten / Rapportages</vt:lpstr>
      <vt:lpstr>PowerPoint-presentatie</vt:lpstr>
      <vt:lpstr>PowerPoint-presentatie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Peter</dc:creator>
  <cp:lastModifiedBy>Pieter Swarte</cp:lastModifiedBy>
  <cp:revision>23</cp:revision>
  <dcterms:created xsi:type="dcterms:W3CDTF">2013-11-25T08:25:48Z</dcterms:created>
  <dcterms:modified xsi:type="dcterms:W3CDTF">2022-10-11T08:13:00Z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0x01010045C48225779C5748A539DAC35C6D65A8</vt:lpwstr>
  </property>
</Properties>
</file>