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1129" r:id="rId6"/>
    <p:sldId id="296" r:id="rId7"/>
    <p:sldId id="1115" r:id="rId8"/>
    <p:sldId id="297" r:id="rId9"/>
    <p:sldId id="1130" r:id="rId10"/>
    <p:sldId id="293" r:id="rId11"/>
    <p:sldId id="1133" r:id="rId12"/>
    <p:sldId id="1134" r:id="rId13"/>
    <p:sldId id="300" r:id="rId14"/>
    <p:sldId id="1131" r:id="rId15"/>
    <p:sldId id="1139" r:id="rId16"/>
    <p:sldId id="295" r:id="rId17"/>
    <p:sldId id="1138" r:id="rId18"/>
    <p:sldId id="1093" r:id="rId19"/>
    <p:sldId id="289" r:id="rId20"/>
    <p:sldId id="1126" r:id="rId21"/>
    <p:sldId id="1136" r:id="rId22"/>
    <p:sldId id="1137" r:id="rId23"/>
    <p:sldId id="1135" r:id="rId24"/>
    <p:sldId id="1109" r:id="rId25"/>
    <p:sldId id="290" r:id="rId26"/>
  </p:sldIdLst>
  <p:sldSz cx="9144000" cy="5143500" type="screen16x9"/>
  <p:notesSz cx="6797675"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788F1-29CE-4F6C-8303-E8175A6EA5F1}" v="45" dt="2022-10-10T10:33:38.780"/>
    <p1510:client id="{D52E0BE7-FFCF-4172-9779-0B4C02377563}" v="28" dt="2022-10-11T08:06:39.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6287" autoAdjust="0"/>
  </p:normalViewPr>
  <p:slideViewPr>
    <p:cSldViewPr>
      <p:cViewPr varScale="1">
        <p:scale>
          <a:sx n="148" d="100"/>
          <a:sy n="148" d="100"/>
        </p:scale>
        <p:origin x="534"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99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836" y="0"/>
            <a:ext cx="2945659" cy="495999"/>
          </a:xfrm>
          <a:prstGeom prst="rect">
            <a:avLst/>
          </a:prstGeom>
        </p:spPr>
        <p:txBody>
          <a:bodyPr vert="horz" lIns="91440" tIns="45720" rIns="91440" bIns="45720" rtlCol="0"/>
          <a:lstStyle>
            <a:lvl1pPr algn="r">
              <a:defRPr sz="1200"/>
            </a:lvl1pPr>
          </a:lstStyle>
          <a:p>
            <a:fld id="{3E58476E-FF2A-495C-9ABC-5184BD0C8EF4}" type="datetimeFigureOut">
              <a:rPr lang="nl-NL" smtClean="0"/>
              <a:t>13-10-2022</a:t>
            </a:fld>
            <a:endParaRPr lang="nl-NL"/>
          </a:p>
        </p:txBody>
      </p:sp>
      <p:sp>
        <p:nvSpPr>
          <p:cNvPr id="4" name="Tijdelijke aanduiding voor dia-afbeelding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985"/>
            <a:ext cx="5438140" cy="388798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254"/>
            <a:ext cx="2945659" cy="49599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836" y="9378254"/>
            <a:ext cx="2945659" cy="495997"/>
          </a:xfrm>
          <a:prstGeom prst="rect">
            <a:avLst/>
          </a:prstGeom>
        </p:spPr>
        <p:txBody>
          <a:bodyPr vert="horz" lIns="91440" tIns="45720" rIns="91440" bIns="45720" rtlCol="0" anchor="b"/>
          <a:lstStyle>
            <a:lvl1pPr algn="r">
              <a:defRPr sz="1200"/>
            </a:lvl1pPr>
          </a:lstStyle>
          <a:p>
            <a:fld id="{6EA2536D-2DB6-469A-981D-FA5394DD2AA3}" type="slidenum">
              <a:rPr lang="nl-NL" smtClean="0"/>
              <a:t>‹nr.›</a:t>
            </a:fld>
            <a:endParaRPr lang="nl-NL"/>
          </a:p>
        </p:txBody>
      </p:sp>
    </p:spTree>
    <p:extLst>
      <p:ext uri="{BB962C8B-B14F-4D97-AF65-F5344CB8AC3E}">
        <p14:creationId xmlns:p14="http://schemas.microsoft.com/office/powerpoint/2010/main" val="248781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a:t>
            </a:fld>
            <a:endParaRPr lang="nl-NL"/>
          </a:p>
        </p:txBody>
      </p:sp>
    </p:spTree>
    <p:extLst>
      <p:ext uri="{BB962C8B-B14F-4D97-AF65-F5344CB8AC3E}">
        <p14:creationId xmlns:p14="http://schemas.microsoft.com/office/powerpoint/2010/main" val="203273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Anders dan in hiërarchie, partners zijn zelfstandig (conflicten constructief)</a:t>
            </a:r>
          </a:p>
          <a:p>
            <a:r>
              <a:rPr lang="nl-NL" dirty="0"/>
              <a:t>Leider niet perse 1 maar in een team (verschillende soorten)</a:t>
            </a:r>
          </a:p>
          <a:p>
            <a:r>
              <a:rPr lang="nl-NL" dirty="0"/>
              <a:t>Benutten van diversiteit, betrokkenheid (vertrouwen en belang)</a:t>
            </a:r>
          </a:p>
          <a:p>
            <a:r>
              <a:rPr lang="nl-NL" dirty="0"/>
              <a:t>Open en eerlijk, vermijden van dominantie, je moet geen machtspositie hebben Je kan het alle onderdelen toepassen, structuur, voorbereiding, proces Denk er dus over na !!</a:t>
            </a:r>
          </a:p>
          <a:p>
            <a:endParaRPr lang="nl-NL" dirty="0"/>
          </a:p>
          <a:p>
            <a:r>
              <a:rPr lang="nl-NL" dirty="0"/>
              <a:t>Kapstok actualiteit voor opgave en middelen. En het is prikkelend dus het mag wat oproepen, hoezo ander leiderschap </a:t>
            </a:r>
            <a:r>
              <a:rPr lang="nl-NL" dirty="0" err="1"/>
              <a:t>etc</a:t>
            </a:r>
            <a:r>
              <a:rPr lang="nl-NL" dirty="0"/>
              <a:t> Gaby en Pieter kunnen starten met voorbeelden als er niets uit de zaal komt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Leider is niet per definitie de bestuurder…. (Bij Rood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Hierbij uitleggen de rol van Accent bij de samenwerkingen die we op dit moment samen met Aedes begeleiden.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Individuele interviews (voorbeelden van de 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Verkenning op relatie (spelregels) en inhoud via de zes thema’s van KPMG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Verdieping, strategische agenda waar op basis van (sjabloon) en vastleggen van hoe, tijdlijnen en verantwoordelijkheden een commitment wordt aangegaan.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Lessons</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learned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verschil in perspectief (voorbeeld gedrag, past het gedrag bij wat je zegt (voorbeeld tijdsbesteding), lading van respect en vertrouwen.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Roze olifanten (uit het verleden) vertrouwen komt te voet en gaat te paard, De rol van bestuurders (door rol en wie ze zijn, maar ook bij visie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(rol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rvc</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nl-NL" dirty="0"/>
          </a:p>
          <a:p>
            <a:endParaRPr lang="nl-NL" dirty="0"/>
          </a:p>
          <a:p>
            <a:r>
              <a:rPr lang="nl-NL" dirty="0"/>
              <a:t>Daarna uitleggen van het proces van het gezamenlijk belang OVERGANG is en hoe doe je dat dan??</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10</a:t>
            </a:fld>
            <a:endParaRPr lang="nl-NL"/>
          </a:p>
        </p:txBody>
      </p:sp>
    </p:spTree>
    <p:extLst>
      <p:ext uri="{BB962C8B-B14F-4D97-AF65-F5344CB8AC3E}">
        <p14:creationId xmlns:p14="http://schemas.microsoft.com/office/powerpoint/2010/main" val="286927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Noemen hoe je dit kan doen, wij doen met (actief) luisteren één aspect. Op de volgende slide, die ik kan tonen staan de inhoudelijk onderwerpen. </a:t>
            </a:r>
            <a:r>
              <a:rPr lang="nl-NL" b="1" dirty="0"/>
              <a:t>(afhankelijk van de tijd anders snel doorklikken)</a:t>
            </a:r>
          </a:p>
          <a:p>
            <a:endParaRPr lang="nl-NL" b="1" dirty="0"/>
          </a:p>
          <a:p>
            <a:r>
              <a:rPr lang="nl-NL" b="1" dirty="0"/>
              <a:t>Rol bij komen tot gezamenlijk belang</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nl-NL" sz="15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rPr>
              <a:t>Betrouwbaarheid en vertrouwen creëren</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nl-NL" sz="15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rPr>
              <a:t>Gezamenlijk vertrekpunt in taal en informatie</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nl-NL" sz="1500" b="1" i="0" u="none" strike="noStrike" kern="1200" cap="none" spc="0" normalizeH="0" baseline="0" noProof="0" dirty="0">
                <a:ln>
                  <a:noFill/>
                </a:ln>
                <a:solidFill>
                  <a:srgbClr val="C0504D"/>
                </a:solidFill>
                <a:effectLst/>
                <a:uLnTx/>
                <a:uFillTx/>
                <a:latin typeface="Verdana" panose="020B0604030504040204" pitchFamily="34" charset="0"/>
                <a:ea typeface="Verdana" panose="020B0604030504040204" pitchFamily="34" charset="0"/>
              </a:rPr>
              <a:t>De kunst van het samen denken ontwikkelen </a:t>
            </a:r>
          </a:p>
          <a:p>
            <a:endParaRPr lang="nl-NL" b="1" dirty="0"/>
          </a:p>
          <a:p>
            <a:endParaRPr lang="nl-NL" dirty="0"/>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11</a:t>
            </a:fld>
            <a:endParaRPr lang="nl-NL"/>
          </a:p>
        </p:txBody>
      </p:sp>
    </p:spTree>
    <p:extLst>
      <p:ext uri="{BB962C8B-B14F-4D97-AF65-F5344CB8AC3E}">
        <p14:creationId xmlns:p14="http://schemas.microsoft.com/office/powerpoint/2010/main" val="413952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12</a:t>
            </a:fld>
            <a:endParaRPr lang="nl-NL"/>
          </a:p>
        </p:txBody>
      </p:sp>
    </p:spTree>
    <p:extLst>
      <p:ext uri="{BB962C8B-B14F-4D97-AF65-F5344CB8AC3E}">
        <p14:creationId xmlns:p14="http://schemas.microsoft.com/office/powerpoint/2010/main" val="56030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Onderzoek toont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de beste luisteraars stellen regelmatig uitdagende vragen stellen die nieuwe inzichten en ideeën stimuleren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Door een goede vraag te stellen, vertelt de spreker dat hij als luisteraar niet alleen heeft gehoord wat er is gezegd, maar dat hij het goed genoeg heeft begrepen om aanvullende informatie te willen.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Goed luisteren is essentieel voor het voeren van een </a:t>
            </a:r>
            <a:r>
              <a:rPr kumimoji="0" lang="nl-NL" sz="1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tweerichtingsdialoog</a:t>
            </a: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De beste gesprekken zijn constructief en actief.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Uit het onderzoek blijkt ook dat de beste luisteraars in een gesprek </a:t>
            </a: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een positieve ervaring creëren voor de gesprekspartner</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Dit gebeurt niet als je passief luistert of alleen maar kritisch bent.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Je creëert als goede luisteraar een veilige omgeving waarin problemen en verschillen openlijk besproken kunnen worden en waarin geen van de partijen een defensieve houding aanneemt.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Ga samen met je gesprekspartner op zoek naar de (positieve) waarde van de andere mening. </a:t>
            </a: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Mensen die slecht luisteren, zijn vaak vooral op zoek naar fouten in redeneringen; ze willen vooral winnen. Wellicht zijn dit eigenschappen van een goede debater, maar niet van een goede luisteraar. Vraag wat zie je vaak!!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Uitstap naar principieel 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VIER TIPS OM ECHT TE LEREN LUISTEREN[II]: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Ga op zoek naar de kern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Probeer vooral op zoek te gaan naar de belangrijkste inhoud, oftewel de kern. </a:t>
            </a:r>
            <a:r>
              <a:rPr kumimoji="0" lang="nl-NL"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Controleer dit bij de ander en Nog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beter leren luisteren probeer de kern verder te onderzoeken, te verduidelijken of verder vorm te 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Verdiep je in de ander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Probeer het referentiekader van de ander te begrijpen, zeker als er meningsverschillen zijn. Als je het perspectief van anderen echt begrijpt, kom je waarschijnlijk tot productieve oplossingen, zullen ze zich gehoord voelen en komen jullie samen tot nieuwe ideeën.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Vertraag</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 De reden dat niet veel mensen goed zijn in luisteren, is dat het voelt als passief, als het tegenovergestelde van actief. Wanneer je jouw manier van luisteren gaat veranderen, voelt dat in het begin wellicht inefficiënt aan. Echt luisteren doe je echter voor het langetermijnresultaat.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Reflecteer en leer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Echt leren luisteren vergt discipline, feedback en oefening.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Vraag aan collega’s hoe goed je afstemt op gedachten en ideeën van anderen. Leg in je agenda vast dat je oefent met echt goed luisteren. </a:t>
            </a:r>
            <a:r>
              <a:rPr kumimoji="0" lang="nl-NL" sz="1200" b="1" i="1" u="none" strike="noStrike" kern="1200" cap="none" spc="0" normalizeH="0" baseline="0" noProof="0" dirty="0">
                <a:ln>
                  <a:noFill/>
                </a:ln>
                <a:solidFill>
                  <a:prstClr val="black"/>
                </a:solidFill>
                <a:effectLst/>
                <a:uLnTx/>
                <a:uFillTx/>
                <a:latin typeface="Calibri" panose="020F0502020204030204"/>
                <a:ea typeface="+mn-ea"/>
                <a:cs typeface="+mn-cs"/>
              </a:rPr>
              <a:t>Maak er een gewoonte van om je na een gesprek af te vragen of je de essentie van datgene wat tegen je werd gezegd, het standpunt van de andere persoon, diens context en emotie, begreep. Vraag je ook af of die persoon weet en voelt dat jij hem hebt gehoord en begrepen.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Stilte kunnen verdragen, helpt je daarnaast om nog beter te luisteren en daar het goede voorbeeld in te zijn. Als je haast heb</a:t>
            </a:r>
            <a:r>
              <a:rPr kumimoji="0" lang="nl-NL"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in gesprekken, verliest de ander het vertrouwen. Het is niet aan jou om hem te redden uit de stilte, uit dat ongemakkelijke moment. </a:t>
            </a: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Het is aan jou om te laten zien dat stilte oké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Oefening van pagina 11 (niet tonen zit in de print).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En als er tijd is de collectieve oefening, of mee voor thuis.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OEFENING: DOE DE LUISTERVAARDIGHEIDSTEST afhankelijk van de tijd, deze oefening collectief of anders de oefening op de verborgen slide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Hoe goed ben jij in het actief luisteren naar iemand anders? In Psychologie Magazine stond een leuke luistervaardigheidstest van BTSG Nederland[iii]. In hoeverre herken je de volgende voorbeelden bij jezelf? </a:t>
            </a: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Wees zo eerlijk mogelijk en beantwoord een aantal van de vragen uit de luistervaardigheidstest hieronder met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Ja, altijd – Ja, vaak – Dat doe ik regelmatig – Dat doe ik soms – Dat doe ik nooit: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Als ik iets niet begrijp, vraag ik de ander of die het nog eens wil uitleggen.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kan luisteren zonder mij direct een mening te vormen over het onderwerp.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kan samenvatten zonder er iets aan toe te voegen.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ga er niet te snel van uit dat ik weet wat de ander bedoelt.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Als iemand iets vertelt, draag ik al snel een oplossing 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kan goed tegen stilte in een gesprek.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ben snel afgeleid als de ander mij iets vertelt wat mij niet interesseert.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raak geërgerd als de ander mij niet begrijpt.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let meer op de manier waarop iets gezegd wordt dan op de inhoud.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voel me onzeker als ik met een ander praat.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Ik houd oogcontact met de ander als ik luister.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Als ik naar de ander luister, ga ik er echt voor zitten.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13</a:t>
            </a:fld>
            <a:endParaRPr lang="nl-NL"/>
          </a:p>
        </p:txBody>
      </p:sp>
    </p:spTree>
    <p:extLst>
      <p:ext uri="{BB962C8B-B14F-4D97-AF65-F5344CB8AC3E}">
        <p14:creationId xmlns:p14="http://schemas.microsoft.com/office/powerpoint/2010/main" val="325606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14</a:t>
            </a:fld>
            <a:endParaRPr lang="nl-NL"/>
          </a:p>
        </p:txBody>
      </p:sp>
    </p:spTree>
    <p:extLst>
      <p:ext uri="{BB962C8B-B14F-4D97-AF65-F5344CB8AC3E}">
        <p14:creationId xmlns:p14="http://schemas.microsoft.com/office/powerpoint/2010/main" val="294183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079"/>
          <p:cNvSpPr>
            <a:spLocks noGrp="1" noChangeArrowheads="1"/>
          </p:cNvSpPr>
          <p:nvPr>
            <p:ph type="sldNum" sz="quarter" idx="5"/>
          </p:nvPr>
        </p:nvSpPr>
        <p:spPr>
          <a:ln/>
        </p:spPr>
        <p:txBody>
          <a:bodyPr/>
          <a:lstStyle/>
          <a:p>
            <a:fld id="{BEA56582-435F-4DAF-850D-97B762745B7D}" type="slidenum">
              <a:rPr lang="nl-NL"/>
              <a:pPr/>
              <a:t>15</a:t>
            </a:fld>
            <a:endParaRPr lang="nl-NL"/>
          </a:p>
        </p:txBody>
      </p:sp>
      <p:sp>
        <p:nvSpPr>
          <p:cNvPr id="340994" name="Rectangle 2"/>
          <p:cNvSpPr>
            <a:spLocks noGrp="1" noRot="1" noChangeAspect="1" noChangeArrowheads="1" noTextEdit="1"/>
          </p:cNvSpPr>
          <p:nvPr>
            <p:ph type="sldImg"/>
          </p:nvPr>
        </p:nvSpPr>
        <p:spPr>
          <a:xfrm>
            <a:off x="-269875" y="803275"/>
            <a:ext cx="7146925" cy="4021138"/>
          </a:xfrm>
          <a:ln/>
        </p:spPr>
      </p:sp>
      <p:sp>
        <p:nvSpPr>
          <p:cNvPr id="340995" name="Rectangle 3"/>
          <p:cNvSpPr>
            <a:spLocks noGrp="1" noChangeArrowheads="1"/>
          </p:cNvSpPr>
          <p:nvPr>
            <p:ph type="body" idx="1"/>
          </p:nvPr>
        </p:nvSpPr>
        <p:spPr>
          <a:xfrm>
            <a:off x="881077" y="5091411"/>
            <a:ext cx="4845132" cy="4823978"/>
          </a:xfrm>
        </p:spPr>
        <p:txBody>
          <a:bodyPr/>
          <a:lstStyle/>
          <a:p>
            <a:endParaRPr lang="nl-NL"/>
          </a:p>
        </p:txBody>
      </p:sp>
    </p:spTree>
    <p:extLst>
      <p:ext uri="{BB962C8B-B14F-4D97-AF65-F5344CB8AC3E}">
        <p14:creationId xmlns:p14="http://schemas.microsoft.com/office/powerpoint/2010/main" val="80648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16</a:t>
            </a:fld>
            <a:endParaRPr lang="nl-NL"/>
          </a:p>
        </p:txBody>
      </p:sp>
    </p:spTree>
    <p:extLst>
      <p:ext uri="{BB962C8B-B14F-4D97-AF65-F5344CB8AC3E}">
        <p14:creationId xmlns:p14="http://schemas.microsoft.com/office/powerpoint/2010/main" val="411129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er tijd voor is!</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17</a:t>
            </a:fld>
            <a:endParaRPr lang="nl-NL"/>
          </a:p>
        </p:txBody>
      </p:sp>
    </p:spTree>
    <p:extLst>
      <p:ext uri="{BB962C8B-B14F-4D97-AF65-F5344CB8AC3E}">
        <p14:creationId xmlns:p14="http://schemas.microsoft.com/office/powerpoint/2010/main" val="143364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18</a:t>
            </a:fld>
            <a:endParaRPr lang="nl-NL"/>
          </a:p>
        </p:txBody>
      </p:sp>
    </p:spTree>
    <p:extLst>
      <p:ext uri="{BB962C8B-B14F-4D97-AF65-F5344CB8AC3E}">
        <p14:creationId xmlns:p14="http://schemas.microsoft.com/office/powerpoint/2010/main" val="393018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19</a:t>
            </a:fld>
            <a:endParaRPr lang="nl-NL"/>
          </a:p>
        </p:txBody>
      </p:sp>
    </p:spTree>
    <p:extLst>
      <p:ext uri="{BB962C8B-B14F-4D97-AF65-F5344CB8AC3E}">
        <p14:creationId xmlns:p14="http://schemas.microsoft.com/office/powerpoint/2010/main" val="128721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800" dirty="0"/>
              <a:t>Doel van de oefening, hoofd leeg maken, focus op het onderwerp zachte kant van samenwerken brengen en bij de volgende slides, kunnen refereren aan deze oefening.</a:t>
            </a:r>
          </a:p>
          <a:p>
            <a:r>
              <a:rPr lang="nl-NL" sz="800" dirty="0"/>
              <a:t>Korte evaluatie door actief feedback op te halen.</a:t>
            </a:r>
          </a:p>
          <a:p>
            <a:r>
              <a:rPr lang="nl-NL" sz="800" dirty="0"/>
              <a:t>Wat vind je ervan dat we zonder introductie direct starten, hoe kies je, zie je verschillen, neem je waar, doe je actief mee, ben je met jezelf bezig, vind je wat van de ander, wat vind je van de harde regels etc.</a:t>
            </a:r>
          </a:p>
          <a:p>
            <a:r>
              <a:rPr lang="nl-NL" sz="800" dirty="0"/>
              <a:t>Gaby en Pieter vragen te observeren en faciliteren.</a:t>
            </a:r>
          </a:p>
          <a:p>
            <a:r>
              <a:rPr lang="nl-NL" sz="800" dirty="0"/>
              <a:t>Helder doel? Maakt het uit of je elkaar kent, heb je alleen te winnen of heb je ook iets te verliezen. </a:t>
            </a:r>
          </a:p>
          <a:p>
            <a:r>
              <a:rPr lang="nl-NL" sz="800" dirty="0"/>
              <a:t>Maakt het uit als je de ander kent, gaat het dan beter…</a:t>
            </a:r>
          </a:p>
          <a:p>
            <a:endParaRPr lang="nl-NL" sz="800" dirty="0"/>
          </a:p>
          <a:p>
            <a:r>
              <a:rPr lang="nl-NL" sz="800" dirty="0"/>
              <a:t>Gericht op landen maar ook op doen, relatie naar model van het leerproces (ERVAREN) doen is 90% (pagina 131)</a:t>
            </a:r>
          </a:p>
          <a:p>
            <a:endParaRPr lang="nl-NL" sz="800" dirty="0"/>
          </a:p>
          <a:p>
            <a:r>
              <a:rPr lang="nl-NL" sz="800" b="1" dirty="0"/>
              <a:t>Vertrouwen zachte kant is het fundament</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2</a:t>
            </a:fld>
            <a:endParaRPr lang="nl-NL"/>
          </a:p>
        </p:txBody>
      </p:sp>
    </p:spTree>
    <p:extLst>
      <p:ext uri="{BB962C8B-B14F-4D97-AF65-F5344CB8AC3E}">
        <p14:creationId xmlns:p14="http://schemas.microsoft.com/office/powerpoint/2010/main" val="796678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 laten zien als samenvatting en contrast. En door naar de 3 stappen om belang te vergroten</a:t>
            </a:r>
          </a:p>
        </p:txBody>
      </p:sp>
      <p:sp>
        <p:nvSpPr>
          <p:cNvPr id="4" name="Tijdelijke aanduiding voor dianummer 3"/>
          <p:cNvSpPr>
            <a:spLocks noGrp="1"/>
          </p:cNvSpPr>
          <p:nvPr>
            <p:ph type="sldNum" sz="quarter" idx="5"/>
          </p:nvPr>
        </p:nvSpPr>
        <p:spPr/>
        <p:txBody>
          <a:bodyPr/>
          <a:lstStyle/>
          <a:p>
            <a:fld id="{BF286FA4-6147-7A44-A6FE-DBCE0E86DE7E}" type="slidenum">
              <a:rPr lang="nl-NL" smtClean="0"/>
              <a:t>20</a:t>
            </a:fld>
            <a:endParaRPr lang="nl-NL"/>
          </a:p>
        </p:txBody>
      </p:sp>
    </p:spTree>
    <p:extLst>
      <p:ext uri="{BB962C8B-B14F-4D97-AF65-F5344CB8AC3E}">
        <p14:creationId xmlns:p14="http://schemas.microsoft.com/office/powerpoint/2010/main" val="530008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Als bijlage bijvoegen bij de samenvatting</a:t>
            </a:r>
            <a:endParaRPr lang="nl-NL" dirty="0"/>
          </a:p>
        </p:txBody>
      </p:sp>
      <p:sp>
        <p:nvSpPr>
          <p:cNvPr id="4" name="Tijdelijke aanduiding voor dianummer 3"/>
          <p:cNvSpPr>
            <a:spLocks noGrp="1"/>
          </p:cNvSpPr>
          <p:nvPr>
            <p:ph type="sldNum" sz="quarter" idx="5"/>
          </p:nvPr>
        </p:nvSpPr>
        <p:spPr/>
        <p:txBody>
          <a:bodyPr/>
          <a:lstStyle/>
          <a:p>
            <a:fld id="{BF286FA4-6147-7A44-A6FE-DBCE0E86DE7E}" type="slidenum">
              <a:rPr lang="nl-NL" smtClean="0"/>
              <a:t>21</a:t>
            </a:fld>
            <a:endParaRPr lang="nl-NL"/>
          </a:p>
        </p:txBody>
      </p:sp>
    </p:spTree>
    <p:extLst>
      <p:ext uri="{BB962C8B-B14F-4D97-AF65-F5344CB8AC3E}">
        <p14:creationId xmlns:p14="http://schemas.microsoft.com/office/powerpoint/2010/main" val="244046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22</a:t>
            </a:fld>
            <a:endParaRPr lang="nl-NL"/>
          </a:p>
        </p:txBody>
      </p:sp>
    </p:spTree>
    <p:extLst>
      <p:ext uri="{BB962C8B-B14F-4D97-AF65-F5344CB8AC3E}">
        <p14:creationId xmlns:p14="http://schemas.microsoft.com/office/powerpoint/2010/main" val="22318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Agenda kort doornemen en aangeven dat het gaat om ervaren, beleven en dat je mogelijkheden ziet voor een ander perspectief op samenwerking</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3</a:t>
            </a:fld>
            <a:endParaRPr lang="nl-NL"/>
          </a:p>
        </p:txBody>
      </p:sp>
    </p:spTree>
    <p:extLst>
      <p:ext uri="{BB962C8B-B14F-4D97-AF65-F5344CB8AC3E}">
        <p14:creationId xmlns:p14="http://schemas.microsoft.com/office/powerpoint/2010/main" val="365573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LOGO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Introductie, Pieter en Gaby introduceren mij en maken verbinding te maken naar het leertraject en korte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introduktie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(menskant) van zichzelf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Vanuit het traject opgave en middelen.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En hulp vraag tijd in plaats van klok (noemen van de tekeningen uit het leertraject) en het leertraject (programma) Aparte verwijzing maken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Noemen van de twee samenwerkingen (pilots)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Progamma</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Individuele gesprekken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Verkenning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Verdieping </a:t>
            </a:r>
          </a:p>
          <a:p>
            <a:endParaRPr lang="nl-NL" dirty="0"/>
          </a:p>
        </p:txBody>
      </p:sp>
      <p:sp>
        <p:nvSpPr>
          <p:cNvPr id="4" name="Tijdelijke aanduiding voor dianummer 3"/>
          <p:cNvSpPr>
            <a:spLocks noGrp="1"/>
          </p:cNvSpPr>
          <p:nvPr>
            <p:ph type="sldNum" sz="quarter" idx="5"/>
          </p:nvPr>
        </p:nvSpPr>
        <p:spPr/>
        <p:txBody>
          <a:bodyPr/>
          <a:lstStyle/>
          <a:p>
            <a:fld id="{BF286FA4-6147-7A44-A6FE-DBCE0E86DE7E}" type="slidenum">
              <a:rPr lang="nl-NL" smtClean="0"/>
              <a:t>4</a:t>
            </a:fld>
            <a:endParaRPr lang="nl-NL"/>
          </a:p>
        </p:txBody>
      </p:sp>
    </p:spTree>
    <p:extLst>
      <p:ext uri="{BB962C8B-B14F-4D97-AF65-F5344CB8AC3E}">
        <p14:creationId xmlns:p14="http://schemas.microsoft.com/office/powerpoint/2010/main" val="29572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zachte kant stil staan bij verschillen in normen en waarden en dat het risico is dat ieder een eigen invulling kan geven aan begrippen zoals veiligheid, respect, Maak het concreet, wat zie ik je doen. Gaan we in de workshop op in. (voorbeeld leiderschap eigen ervaring team en helpen)</a:t>
            </a:r>
          </a:p>
          <a:p>
            <a:endParaRPr lang="nl-NL" dirty="0"/>
          </a:p>
          <a:p>
            <a:r>
              <a:rPr lang="nl-NL" dirty="0"/>
              <a:t>Toelichting in de eigen organisatie (hiërarchie, leiderschap, je ziet elkaar dagelijks en kan snel elkaar aanspreken, voortgang monitoren bij sturen </a:t>
            </a:r>
            <a:r>
              <a:rPr lang="nl-NL" dirty="0" err="1"/>
              <a:t>etc</a:t>
            </a:r>
            <a:r>
              <a:rPr lang="nl-NL" dirty="0"/>
              <a:t>) in een samenwerking (hangt van het onderwerp af) langere termijn, zal je meer moeten organiseren, beter los kunnen laten en vertrouwen moeten ontwikkelen en spelregels afspreken, wat als</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5</a:t>
            </a:fld>
            <a:endParaRPr lang="nl-NL"/>
          </a:p>
        </p:txBody>
      </p:sp>
    </p:spTree>
    <p:extLst>
      <p:ext uri="{BB962C8B-B14F-4D97-AF65-F5344CB8AC3E}">
        <p14:creationId xmlns:p14="http://schemas.microsoft.com/office/powerpoint/2010/main" val="84140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dat samenwerken tussen organisaties, tijdelijk is en een einde kent, duidelijk gedeeld doel/ambitie moet hebben, spelregels </a:t>
            </a:r>
            <a:r>
              <a:rPr lang="nl-NL" dirty="0" err="1"/>
              <a:t>etc</a:t>
            </a:r>
            <a:r>
              <a:rPr lang="nl-NL" dirty="0"/>
              <a:t> </a:t>
            </a:r>
            <a:r>
              <a:rPr lang="nl-NL" dirty="0" err="1"/>
              <a:t>etc</a:t>
            </a:r>
            <a:r>
              <a:rPr lang="nl-NL" dirty="0"/>
              <a:t> dat past niet in een workshop van een uur. Als je kijkt naar het rechter plaatje dan zie dat er drie lagen zijn in de afstemming, namelijk, inhoud, proces en relatie je hebt ze alle drie nodig om resultaat te halen, gebleken is bij samenwerken dat mensen/relatie en op betrekkingsniveau schakelen wezenlijk, je noemt het ook wel de zachte kant, daar gaan we vandaag elementen van doornemen. (we zijn niet volledig) maar hopelijk </a:t>
            </a:r>
            <a:r>
              <a:rPr lang="nl-NL" dirty="0" err="1"/>
              <a:t>eye</a:t>
            </a:r>
            <a:r>
              <a:rPr lang="nl-NL" dirty="0"/>
              <a:t> openers voor samenwerkingen waar je in zit of die je aan wil gaan. Toelichting context, hoe stel je je voor (wat je doet, wie je bent, link naar de taartpunten (triviant foto die later komt)</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6</a:t>
            </a:fld>
            <a:endParaRPr lang="nl-NL"/>
          </a:p>
        </p:txBody>
      </p:sp>
    </p:spTree>
    <p:extLst>
      <p:ext uri="{BB962C8B-B14F-4D97-AF65-F5344CB8AC3E}">
        <p14:creationId xmlns:p14="http://schemas.microsoft.com/office/powerpoint/2010/main" val="143908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Afhankelijk van de groep onbewust en de werking van het ego en het beschermlaag in ons hoofd.</a:t>
            </a:r>
          </a:p>
          <a:p>
            <a:r>
              <a:rPr lang="nl-NL" dirty="0"/>
              <a:t>Belangrijkste take of is dat wij denken dat we de feiten kunnen maar het blijkt vanuit ons eigen </a:t>
            </a:r>
            <a:r>
              <a:rPr lang="nl-NL" dirty="0" err="1"/>
              <a:t>perpectief</a:t>
            </a:r>
            <a:r>
              <a:rPr lang="nl-NL" dirty="0"/>
              <a:t> eerste deel met de wandelaar en we denken vaak in hokjes….. (we stellen ons vaak voor wat we doen in de context van de ontmoeting (werk, </a:t>
            </a:r>
            <a:r>
              <a:rPr lang="nl-NL" dirty="0" err="1"/>
              <a:t>prive</a:t>
            </a:r>
            <a:r>
              <a:rPr lang="nl-NL" dirty="0"/>
              <a:t> </a:t>
            </a:r>
            <a:r>
              <a:rPr lang="nl-NL" dirty="0" err="1"/>
              <a:t>etc</a:t>
            </a:r>
            <a:r>
              <a:rPr lang="nl-NL" dirty="0"/>
              <a:t> voorbeeld van de sportzaal en de taartpunten)</a:t>
            </a:r>
          </a:p>
          <a:p>
            <a:r>
              <a:rPr lang="nl-NL" dirty="0"/>
              <a:t>Als er tijd voor is later een oefening hiermee,</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7</a:t>
            </a:fld>
            <a:endParaRPr lang="nl-NL"/>
          </a:p>
        </p:txBody>
      </p:sp>
    </p:spTree>
    <p:extLst>
      <p:ext uri="{BB962C8B-B14F-4D97-AF65-F5344CB8AC3E}">
        <p14:creationId xmlns:p14="http://schemas.microsoft.com/office/powerpoint/2010/main" val="171051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is vervolg op de vorige slide en de laatste is om bij jezelf na te gaan als er iets niet zo loopt als jij verwacht te onderzoeken waar je naar verlangde (het resultaat) ‘de kunst van het loslaten. Voor theorie omdenken geen tijd. Als het lukt kort noemen.</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8</a:t>
            </a:fld>
            <a:endParaRPr lang="nl-NL"/>
          </a:p>
        </p:txBody>
      </p:sp>
    </p:spTree>
    <p:extLst>
      <p:ext uri="{BB962C8B-B14F-4D97-AF65-F5344CB8AC3E}">
        <p14:creationId xmlns:p14="http://schemas.microsoft.com/office/powerpoint/2010/main" val="329225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naar ervaringen met de disc, de vele verschillen en of iedereen per kleur kan gaan staan, en daarna de oefening met de taartpunten!! </a:t>
            </a:r>
          </a:p>
          <a:p>
            <a:r>
              <a:rPr lang="nl-NL" dirty="0"/>
              <a:t>Vragen naar sporten, ouder, kinderen, muziek </a:t>
            </a:r>
            <a:r>
              <a:rPr lang="nl-NL" dirty="0" err="1"/>
              <a:t>etc</a:t>
            </a:r>
            <a:r>
              <a:rPr lang="nl-NL" dirty="0"/>
              <a:t> dan ontstaan er andere verbindingen.</a:t>
            </a:r>
          </a:p>
          <a:p>
            <a:r>
              <a:rPr lang="nl-NL" dirty="0"/>
              <a:t> </a:t>
            </a:r>
          </a:p>
          <a:p>
            <a:r>
              <a:rPr lang="nl-NL" dirty="0"/>
              <a:t>Oefening van verschillen naar overeenkomsten!</a:t>
            </a:r>
          </a:p>
          <a:p>
            <a:endParaRPr lang="nl-NL" dirty="0"/>
          </a:p>
          <a:p>
            <a:r>
              <a:rPr lang="nl-NL" b="1" dirty="0"/>
              <a:t>In alle communicatie is de ontvanger bepalend.</a:t>
            </a:r>
          </a:p>
          <a:p>
            <a:r>
              <a:rPr lang="nl-NL" b="1" dirty="0"/>
              <a:t>Rood en blauw Taak en Zaak (inhoud)</a:t>
            </a:r>
          </a:p>
          <a:p>
            <a:r>
              <a:rPr lang="nl-NL" b="1" dirty="0"/>
              <a:t>Geel en groen (relatiegericht) </a:t>
            </a:r>
          </a:p>
          <a:p>
            <a:endParaRPr lang="nl-NL" b="1" dirty="0"/>
          </a:p>
          <a:p>
            <a:r>
              <a:rPr lang="nl-NL" b="1" dirty="0"/>
              <a:t>Geel en rood actief en extravert en blauw en groen introvert afwachtend</a:t>
            </a:r>
          </a:p>
          <a:p>
            <a:endParaRPr lang="nl-NL" dirty="0"/>
          </a:p>
          <a:p>
            <a:r>
              <a:rPr lang="nl-NL" dirty="0"/>
              <a:t>Veel rood? Bij bestuurders? </a:t>
            </a:r>
          </a:p>
          <a:p>
            <a:r>
              <a:rPr lang="nl-NL" dirty="0"/>
              <a:t>Rood zien meer </a:t>
            </a:r>
            <a:r>
              <a:rPr lang="nl-NL" dirty="0" err="1"/>
              <a:t>idoten</a:t>
            </a:r>
            <a:r>
              <a:rPr lang="nl-NL" dirty="0"/>
              <a:t>, (grappig in het boekje start het ook steeds met deze kleur! Dominant aanwezig</a:t>
            </a:r>
          </a:p>
          <a:p>
            <a:endParaRPr lang="nl-NL" dirty="0"/>
          </a:p>
          <a:p>
            <a:r>
              <a:rPr lang="nl-NL" dirty="0"/>
              <a:t>Wat verwacht een Rode??</a:t>
            </a:r>
          </a:p>
          <a:p>
            <a:r>
              <a:rPr lang="nl-NL" dirty="0"/>
              <a:t>Kort en zakelijk, duidelijk allerbelangrijkste eerst </a:t>
            </a:r>
          </a:p>
          <a:p>
            <a:endParaRPr lang="nl-NL" dirty="0"/>
          </a:p>
          <a:p>
            <a:r>
              <a:rPr lang="nl-NL" dirty="0"/>
              <a:t>Het gaat om de intentie!!</a:t>
            </a:r>
          </a:p>
        </p:txBody>
      </p:sp>
      <p:sp>
        <p:nvSpPr>
          <p:cNvPr id="4" name="Tijdelijke aanduiding voor dianummer 3"/>
          <p:cNvSpPr>
            <a:spLocks noGrp="1"/>
          </p:cNvSpPr>
          <p:nvPr>
            <p:ph type="sldNum" sz="quarter" idx="5"/>
          </p:nvPr>
        </p:nvSpPr>
        <p:spPr/>
        <p:txBody>
          <a:bodyPr/>
          <a:lstStyle/>
          <a:p>
            <a:fld id="{6EA2536D-2DB6-469A-981D-FA5394DD2AA3}" type="slidenum">
              <a:rPr lang="nl-NL" smtClean="0"/>
              <a:t>9</a:t>
            </a:fld>
            <a:endParaRPr lang="nl-NL"/>
          </a:p>
        </p:txBody>
      </p:sp>
    </p:spTree>
    <p:extLst>
      <p:ext uri="{BB962C8B-B14F-4D97-AF65-F5344CB8AC3E}">
        <p14:creationId xmlns:p14="http://schemas.microsoft.com/office/powerpoint/2010/main" val="679531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pic>
        <p:nvPicPr>
          <p:cNvPr id="13" name="Afbeelding 12">
            <a:extLst>
              <a:ext uri="{FF2B5EF4-FFF2-40B4-BE49-F238E27FC236}">
                <a16:creationId xmlns:a16="http://schemas.microsoft.com/office/drawing/2014/main" id="{3997F6A6-E685-4307-8156-5137AE7D5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254554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233308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293235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sisdia-wit-alleen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73E1DC6-006E-594B-86CE-1674121852C7}"/>
              </a:ext>
            </a:extLst>
          </p:cNvPr>
          <p:cNvSpPr>
            <a:spLocks noGrp="1"/>
          </p:cNvSpPr>
          <p:nvPr>
            <p:ph type="dt" sz="half" idx="10"/>
          </p:nvPr>
        </p:nvSpPr>
        <p:spPr/>
        <p:txBody>
          <a:bodyPr/>
          <a:lstStyle/>
          <a:p>
            <a:fld id="{8490FFA4-2095-0B4A-A8B6-9428E58C715E}" type="datetime1">
              <a:rPr lang="nl-NL" smtClean="0"/>
              <a:t>13-10-2022</a:t>
            </a:fld>
            <a:endParaRPr lang="nl-NL" dirty="0"/>
          </a:p>
        </p:txBody>
      </p:sp>
      <p:sp>
        <p:nvSpPr>
          <p:cNvPr id="5" name="Tijdelijke aanduiding voor voettekst 4">
            <a:extLst>
              <a:ext uri="{FF2B5EF4-FFF2-40B4-BE49-F238E27FC236}">
                <a16:creationId xmlns:a16="http://schemas.microsoft.com/office/drawing/2014/main" id="{ED75F081-BCDA-D347-9CF6-FFAFB847053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2B5E706-ACFD-D949-9270-63A173F8AA82}"/>
              </a:ext>
            </a:extLst>
          </p:cNvPr>
          <p:cNvSpPr>
            <a:spLocks noGrp="1"/>
          </p:cNvSpPr>
          <p:nvPr>
            <p:ph type="sldNum" sz="quarter" idx="12"/>
          </p:nvPr>
        </p:nvSpPr>
        <p:spPr/>
        <p:txBody>
          <a:bodyPr/>
          <a:lstStyle/>
          <a:p>
            <a:fld id="{9EE82E28-A981-3D4B-B700-234B910A16C3}" type="slidenum">
              <a:rPr lang="nl-NL" smtClean="0"/>
              <a:t>‹nr.›</a:t>
            </a:fld>
            <a:endParaRPr lang="nl-NL" dirty="0"/>
          </a:p>
        </p:txBody>
      </p:sp>
      <p:pic>
        <p:nvPicPr>
          <p:cNvPr id="10" name="Afbeelding 9">
            <a:extLst>
              <a:ext uri="{FF2B5EF4-FFF2-40B4-BE49-F238E27FC236}">
                <a16:creationId xmlns:a16="http://schemas.microsoft.com/office/drawing/2014/main" id="{137139C7-DEED-054B-A7A2-AE03E4B24D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874415" y="146486"/>
            <a:ext cx="972293" cy="317936"/>
          </a:xfrm>
          <a:prstGeom prst="rect">
            <a:avLst/>
          </a:prstGeom>
        </p:spPr>
      </p:pic>
      <p:sp>
        <p:nvSpPr>
          <p:cNvPr id="2" name="Titel 1">
            <a:extLst>
              <a:ext uri="{FF2B5EF4-FFF2-40B4-BE49-F238E27FC236}">
                <a16:creationId xmlns:a16="http://schemas.microsoft.com/office/drawing/2014/main" id="{B475B4CB-420E-D444-9D72-D1F97E5684CD}"/>
              </a:ext>
            </a:extLst>
          </p:cNvPr>
          <p:cNvSpPr>
            <a:spLocks noGrp="1"/>
          </p:cNvSpPr>
          <p:nvPr>
            <p:ph type="title"/>
          </p:nvPr>
        </p:nvSpPr>
        <p:spPr/>
        <p:txBody>
          <a:bodyPr>
            <a:normAutofit/>
          </a:bodyPr>
          <a:lstStyle>
            <a:lvl1pPr>
              <a:defRPr sz="2100"/>
            </a:lvl1pPr>
          </a:lstStyle>
          <a:p>
            <a:r>
              <a:rPr lang="nl-NL"/>
              <a:t>Klik om stijl te bewerken</a:t>
            </a:r>
          </a:p>
        </p:txBody>
      </p:sp>
    </p:spTree>
    <p:extLst>
      <p:ext uri="{BB962C8B-B14F-4D97-AF65-F5344CB8AC3E}">
        <p14:creationId xmlns:p14="http://schemas.microsoft.com/office/powerpoint/2010/main" val="77053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2500" b="1">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stijl te bewerken</a:t>
            </a:r>
          </a:p>
        </p:txBody>
      </p:sp>
      <p:sp>
        <p:nvSpPr>
          <p:cNvPr id="3" name="Tijdelijke aanduiding voor inhoud 2"/>
          <p:cNvSpPr>
            <a:spLocks noGrp="1"/>
          </p:cNvSpPr>
          <p:nvPr>
            <p:ph idx="1"/>
          </p:nvPr>
        </p:nvSpPr>
        <p:spPr/>
        <p:txBody>
          <a:bodyPr/>
          <a:lstStyle>
            <a:lvl1pPr>
              <a:defRPr sz="1800" b="0"/>
            </a:lvl1pPr>
            <a:lvl2pPr>
              <a:defRPr sz="1400"/>
            </a:lvl2pPr>
            <a:lvl3pPr>
              <a:defRPr sz="1400" b="0"/>
            </a:lvl3pPr>
            <a:lvl4pPr>
              <a:defRPr sz="1400" b="0"/>
            </a:lvl4pPr>
            <a:lvl5pPr>
              <a:defRPr sz="1400" b="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3751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500" b="1" cap="all">
                <a:solidFill>
                  <a:srgbClr val="00427C"/>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AFB2C8E-3351-47F2-A313-91A057780951}" type="datetimeFigureOut">
              <a:rPr lang="nl-NL" smtClean="0"/>
              <a:t>13-10-2022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303351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AFB2C8E-3351-47F2-A313-91A057780951}" type="datetimeFigureOut">
              <a:rPr lang="nl-NL" smtClean="0"/>
              <a:t>13-10-2022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89870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AFB2C8E-3351-47F2-A313-91A057780951}" type="datetimeFigureOut">
              <a:rPr lang="nl-NL" smtClean="0"/>
              <a:t>13-10-2022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358910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AFB2C8E-3351-47F2-A313-91A057780951}" type="datetimeFigureOut">
              <a:rPr lang="nl-NL" smtClean="0"/>
              <a:t>13-10-2022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70412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AFB2C8E-3351-47F2-A313-91A057780951}" type="datetimeFigureOut">
              <a:rPr lang="nl-NL" smtClean="0"/>
              <a:t>13-10-2022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157410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AFB2C8E-3351-47F2-A313-91A057780951}" type="datetimeFigureOut">
              <a:rPr lang="nl-NL" smtClean="0"/>
              <a:t>13-10-2022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173792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AFB2C8E-3351-47F2-A313-91A057780951}" type="datetimeFigureOut">
              <a:rPr lang="nl-NL" smtClean="0"/>
              <a:t>13-10-2022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58FA54D-73D7-42DD-904E-DBDA48D0AE00}" type="slidenum">
              <a:rPr lang="nl-NL" smtClean="0"/>
              <a:t>‹nr.›</a:t>
            </a:fld>
            <a:endParaRPr lang="nl-NL"/>
          </a:p>
        </p:txBody>
      </p:sp>
    </p:spTree>
    <p:extLst>
      <p:ext uri="{BB962C8B-B14F-4D97-AF65-F5344CB8AC3E}">
        <p14:creationId xmlns:p14="http://schemas.microsoft.com/office/powerpoint/2010/main" val="75884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BC87932-C5A3-4E63-BC98-D53F21677F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AFB2C8E-3351-47F2-A313-91A057780951}" type="datetimeFigureOut">
              <a:rPr lang="nl-NL" smtClean="0"/>
              <a:t>13-10-2022</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8FA54D-73D7-42DD-904E-DBDA48D0AE00}" type="slidenum">
              <a:rPr lang="nl-NL" smtClean="0"/>
              <a:t>‹nr.›</a:t>
            </a:fld>
            <a:endParaRPr lang="nl-NL"/>
          </a:p>
        </p:txBody>
      </p:sp>
    </p:spTree>
    <p:extLst>
      <p:ext uri="{BB962C8B-B14F-4D97-AF65-F5344CB8AC3E}">
        <p14:creationId xmlns:p14="http://schemas.microsoft.com/office/powerpoint/2010/main" val="200559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500" kern="1200">
          <a:solidFill>
            <a:srgbClr val="00427C"/>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00427C"/>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ctrTitle"/>
          </p:nvPr>
        </p:nvSpPr>
        <p:spPr>
          <a:xfrm>
            <a:off x="2051720" y="3795886"/>
            <a:ext cx="6624736" cy="476872"/>
          </a:xfrm>
        </p:spPr>
        <p:txBody>
          <a:bodyPr lIns="0" anchor="b" anchorCtr="0">
            <a:normAutofit fontScale="90000"/>
          </a:bodyPr>
          <a:lstStyle>
            <a:lvl1pPr>
              <a:defRPr cap="all" baseline="0">
                <a:solidFill>
                  <a:schemeClr val="bg1"/>
                </a:solidFill>
              </a:defRPr>
            </a:lvl1pPr>
          </a:lstStyle>
          <a:p>
            <a:pPr algn="l"/>
            <a:r>
              <a:rPr lang="nl-NL" sz="2000" dirty="0"/>
              <a:t>Workshop:    De zachte kant van samenwerken 			tussen corporaties </a:t>
            </a:r>
          </a:p>
        </p:txBody>
      </p:sp>
      <p:sp>
        <p:nvSpPr>
          <p:cNvPr id="7" name="Ondertitel 2"/>
          <p:cNvSpPr>
            <a:spLocks noGrp="1"/>
          </p:cNvSpPr>
          <p:nvPr>
            <p:ph type="subTitle" idx="1"/>
          </p:nvPr>
        </p:nvSpPr>
        <p:spPr>
          <a:xfrm>
            <a:off x="1979712" y="3030982"/>
            <a:ext cx="4464496" cy="576064"/>
          </a:xfrm>
        </p:spPr>
        <p:txBody>
          <a:bodyPr lIns="0">
            <a:noAutofit/>
          </a:bodyPr>
          <a:lstStyle>
            <a:lvl1pPr marL="0" indent="0" algn="l">
              <a:lnSpc>
                <a:spcPts val="2400"/>
              </a:lnSpc>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z="4400" dirty="0">
                <a:solidFill>
                  <a:schemeClr val="tx2"/>
                </a:solidFill>
              </a:rPr>
              <a:t>Welkom!</a:t>
            </a:r>
          </a:p>
        </p:txBody>
      </p:sp>
      <p:pic>
        <p:nvPicPr>
          <p:cNvPr id="2" name="Afbeelding 1">
            <a:extLst>
              <a:ext uri="{FF2B5EF4-FFF2-40B4-BE49-F238E27FC236}">
                <a16:creationId xmlns:a16="http://schemas.microsoft.com/office/drawing/2014/main" id="{246C19A2-3BB6-8DF0-2171-DD02827D8EA2}"/>
              </a:ext>
            </a:extLst>
          </p:cNvPr>
          <p:cNvPicPr>
            <a:picLocks noChangeAspect="1"/>
          </p:cNvPicPr>
          <p:nvPr/>
        </p:nvPicPr>
        <p:blipFill>
          <a:blip r:embed="rId3"/>
          <a:stretch>
            <a:fillRect/>
          </a:stretch>
        </p:blipFill>
        <p:spPr>
          <a:xfrm>
            <a:off x="323528" y="1437450"/>
            <a:ext cx="1536325" cy="1896020"/>
          </a:xfrm>
          <a:prstGeom prst="rect">
            <a:avLst/>
          </a:prstGeom>
        </p:spPr>
      </p:pic>
      <p:pic>
        <p:nvPicPr>
          <p:cNvPr id="11" name="Afbeelding 10">
            <a:extLst>
              <a:ext uri="{FF2B5EF4-FFF2-40B4-BE49-F238E27FC236}">
                <a16:creationId xmlns:a16="http://schemas.microsoft.com/office/drawing/2014/main" id="{EEC3192E-0665-5B0B-85B3-B7DAF3563984}"/>
              </a:ext>
            </a:extLst>
          </p:cNvPr>
          <p:cNvPicPr>
            <a:picLocks noChangeAspect="1"/>
          </p:cNvPicPr>
          <p:nvPr/>
        </p:nvPicPr>
        <p:blipFill>
          <a:blip r:embed="rId4"/>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255150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FEB3-9791-2580-2C09-98E444D9B9C2}"/>
              </a:ext>
            </a:extLst>
          </p:cNvPr>
          <p:cNvSpPr>
            <a:spLocks noGrp="1"/>
          </p:cNvSpPr>
          <p:nvPr>
            <p:ph type="title"/>
          </p:nvPr>
        </p:nvSpPr>
        <p:spPr>
          <a:xfrm>
            <a:off x="457200" y="203022"/>
            <a:ext cx="8229600" cy="857250"/>
          </a:xfrm>
        </p:spPr>
        <p:txBody>
          <a:bodyPr>
            <a:normAutofit fontScale="90000"/>
          </a:bodyPr>
          <a:lstStyle/>
          <a:p>
            <a:r>
              <a:rPr lang="nl-NL" dirty="0"/>
              <a:t>Verbindend leiderschap is nodig en noodzakelijk!! </a:t>
            </a:r>
            <a:br>
              <a:rPr lang="nl-NL" dirty="0"/>
            </a:br>
            <a:endParaRPr lang="nl-NL" dirty="0"/>
          </a:p>
        </p:txBody>
      </p:sp>
      <p:sp>
        <p:nvSpPr>
          <p:cNvPr id="5" name="Tijdelijke aanduiding voor inhoud 3">
            <a:extLst>
              <a:ext uri="{FF2B5EF4-FFF2-40B4-BE49-F238E27FC236}">
                <a16:creationId xmlns:a16="http://schemas.microsoft.com/office/drawing/2014/main" id="{7F75A0F2-A9E0-AE59-DC1D-6040FAF23B04}"/>
              </a:ext>
            </a:extLst>
          </p:cNvPr>
          <p:cNvSpPr>
            <a:spLocks noGrp="1"/>
          </p:cNvSpPr>
          <p:nvPr>
            <p:ph idx="1"/>
          </p:nvPr>
        </p:nvSpPr>
        <p:spPr>
          <a:xfrm>
            <a:off x="457200" y="1200150"/>
            <a:ext cx="8229600" cy="3394075"/>
          </a:xfrm>
        </p:spPr>
        <p:txBody>
          <a:bodyPr vert="horz" lIns="91440" tIns="45720" rIns="91440" bIns="45720" rtlCol="0" anchor="t">
            <a:normAutofit/>
          </a:bodyPr>
          <a:lstStyle/>
          <a:p>
            <a:pPr marL="0" indent="0">
              <a:buNone/>
            </a:pPr>
            <a:r>
              <a:rPr lang="nl-NL" dirty="0">
                <a:latin typeface="Roboto Light"/>
                <a:ea typeface="Roboto Light"/>
              </a:rPr>
              <a:t>Samenwerking tussen corporaties vraagt </a:t>
            </a:r>
            <a:r>
              <a:rPr lang="nl-NL" i="1" dirty="0">
                <a:latin typeface="Roboto Light"/>
                <a:ea typeface="Roboto Light"/>
              </a:rPr>
              <a:t>ander</a:t>
            </a:r>
            <a:r>
              <a:rPr lang="nl-NL" dirty="0">
                <a:latin typeface="Roboto Light"/>
                <a:ea typeface="Roboto Light"/>
              </a:rPr>
              <a:t> soort leiderschap</a:t>
            </a:r>
            <a:r>
              <a:rPr lang="nl-NL" dirty="0">
                <a:solidFill>
                  <a:schemeClr val="accent2"/>
                </a:solidFill>
                <a:latin typeface="Roboto Light"/>
                <a:ea typeface="Roboto Light"/>
              </a:rPr>
              <a:t>:</a:t>
            </a:r>
            <a:endParaRPr lang="nl-NL" dirty="0">
              <a:solidFill>
                <a:schemeClr val="accent2"/>
              </a:solidFill>
              <a:ea typeface="Roboto Light"/>
            </a:endParaRPr>
          </a:p>
          <a:p>
            <a:pPr>
              <a:buFont typeface="Wingdings" panose="05000000000000000000" pitchFamily="2" charset="2"/>
              <a:buChar char="Ø"/>
            </a:pPr>
            <a:r>
              <a:rPr lang="nl-NL" dirty="0">
                <a:solidFill>
                  <a:schemeClr val="accent2"/>
                </a:solidFill>
              </a:rPr>
              <a:t>Context ‘tegengestelde belangen’ </a:t>
            </a:r>
          </a:p>
          <a:p>
            <a:pPr>
              <a:buFont typeface="Wingdings" panose="05000000000000000000" pitchFamily="2" charset="2"/>
              <a:buChar char="Ø"/>
            </a:pPr>
            <a:r>
              <a:rPr lang="nl-NL" dirty="0">
                <a:solidFill>
                  <a:schemeClr val="accent2"/>
                </a:solidFill>
              </a:rPr>
              <a:t>Procesrol gericht op verbinden en executiekracht</a:t>
            </a:r>
          </a:p>
          <a:p>
            <a:pPr>
              <a:buFont typeface="Wingdings" panose="05000000000000000000" pitchFamily="2" charset="2"/>
              <a:buChar char="Ø"/>
            </a:pPr>
            <a:r>
              <a:rPr lang="nl-NL" dirty="0">
                <a:solidFill>
                  <a:schemeClr val="accent2"/>
                </a:solidFill>
              </a:rPr>
              <a:t>Doel voortgang boeken en gedeelde resultaten behalen</a:t>
            </a:r>
          </a:p>
          <a:p>
            <a:pPr>
              <a:buFont typeface="Wingdings" panose="05000000000000000000" pitchFamily="2" charset="2"/>
              <a:buChar char="Ø"/>
            </a:pPr>
            <a:endParaRPr lang="nl-NL" dirty="0">
              <a:solidFill>
                <a:schemeClr val="accent2"/>
              </a:solidFill>
            </a:endParaRPr>
          </a:p>
          <a:p>
            <a:pPr>
              <a:buFont typeface="Wingdings" panose="05000000000000000000" pitchFamily="2" charset="2"/>
              <a:buChar char="Ø"/>
            </a:pPr>
            <a:endParaRPr lang="nl-NL" dirty="0">
              <a:solidFill>
                <a:schemeClr val="accent2"/>
              </a:solidFill>
            </a:endParaRPr>
          </a:p>
          <a:p>
            <a:pPr>
              <a:buFont typeface="Wingdings" panose="05000000000000000000" pitchFamily="2" charset="2"/>
              <a:buChar char="Ø"/>
            </a:pPr>
            <a:endParaRPr lang="nl-NL" dirty="0">
              <a:solidFill>
                <a:schemeClr val="accent2"/>
              </a:solidFill>
            </a:endParaRPr>
          </a:p>
          <a:p>
            <a:pPr>
              <a:buFont typeface="Wingdings" panose="05000000000000000000" pitchFamily="2" charset="2"/>
              <a:buChar char="Ø"/>
            </a:pPr>
            <a:endParaRPr lang="nl-NL" dirty="0">
              <a:solidFill>
                <a:schemeClr val="accent2"/>
              </a:solidFill>
            </a:endParaRPr>
          </a:p>
          <a:p>
            <a:pPr>
              <a:buFont typeface="Wingdings" panose="05000000000000000000" pitchFamily="2" charset="2"/>
              <a:buChar char="Ø"/>
            </a:pPr>
            <a:endParaRPr lang="nl-NL" dirty="0">
              <a:solidFill>
                <a:schemeClr val="accent2"/>
              </a:solidFill>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nl-NL" dirty="0">
              <a:solidFill>
                <a:schemeClr val="accent2"/>
              </a:solidFill>
            </a:endParaRPr>
          </a:p>
        </p:txBody>
      </p:sp>
      <p:pic>
        <p:nvPicPr>
          <p:cNvPr id="6" name="Afbeelding 5">
            <a:extLst>
              <a:ext uri="{FF2B5EF4-FFF2-40B4-BE49-F238E27FC236}">
                <a16:creationId xmlns:a16="http://schemas.microsoft.com/office/drawing/2014/main" id="{5528C11F-48A0-97E5-B6FC-59B559CDCE3F}"/>
              </a:ext>
            </a:extLst>
          </p:cNvPr>
          <p:cNvPicPr>
            <a:picLocks noChangeAspect="1"/>
          </p:cNvPicPr>
          <p:nvPr/>
        </p:nvPicPr>
        <p:blipFill>
          <a:blip r:embed="rId3"/>
          <a:stretch>
            <a:fillRect/>
          </a:stretch>
        </p:blipFill>
        <p:spPr>
          <a:xfrm>
            <a:off x="819575" y="2644447"/>
            <a:ext cx="2737341" cy="1438781"/>
          </a:xfrm>
          <a:prstGeom prst="rect">
            <a:avLst/>
          </a:prstGeom>
        </p:spPr>
      </p:pic>
      <p:pic>
        <p:nvPicPr>
          <p:cNvPr id="3" name="Afbeelding 2">
            <a:extLst>
              <a:ext uri="{FF2B5EF4-FFF2-40B4-BE49-F238E27FC236}">
                <a16:creationId xmlns:a16="http://schemas.microsoft.com/office/drawing/2014/main" id="{116EDCC8-9E5B-8FE7-D5BC-96EF967A2C4D}"/>
              </a:ext>
            </a:extLst>
          </p:cNvPr>
          <p:cNvPicPr>
            <a:picLocks noChangeAspect="1"/>
          </p:cNvPicPr>
          <p:nvPr/>
        </p:nvPicPr>
        <p:blipFill>
          <a:blip r:embed="rId4"/>
          <a:stretch>
            <a:fillRect/>
          </a:stretch>
        </p:blipFill>
        <p:spPr>
          <a:xfrm>
            <a:off x="5292080" y="2644447"/>
            <a:ext cx="2227362" cy="1779662"/>
          </a:xfrm>
          <a:prstGeom prst="rect">
            <a:avLst/>
          </a:prstGeom>
        </p:spPr>
      </p:pic>
      <p:pic>
        <p:nvPicPr>
          <p:cNvPr id="4" name="Afbeelding 3">
            <a:extLst>
              <a:ext uri="{FF2B5EF4-FFF2-40B4-BE49-F238E27FC236}">
                <a16:creationId xmlns:a16="http://schemas.microsoft.com/office/drawing/2014/main" id="{FC7CCF1B-27E8-6BB9-0927-C14E8CD86E5A}"/>
              </a:ext>
            </a:extLst>
          </p:cNvPr>
          <p:cNvPicPr>
            <a:picLocks noChangeAspect="1"/>
          </p:cNvPicPr>
          <p:nvPr/>
        </p:nvPicPr>
        <p:blipFill>
          <a:blip r:embed="rId5"/>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220639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DED9B6C-748F-63FE-0218-C3CF62547D24}"/>
              </a:ext>
            </a:extLst>
          </p:cNvPr>
          <p:cNvPicPr>
            <a:picLocks noChangeAspect="1"/>
          </p:cNvPicPr>
          <p:nvPr/>
        </p:nvPicPr>
        <p:blipFill>
          <a:blip r:embed="rId3"/>
          <a:stretch>
            <a:fillRect/>
          </a:stretch>
        </p:blipFill>
        <p:spPr>
          <a:xfrm>
            <a:off x="899592" y="1131590"/>
            <a:ext cx="2289260" cy="2289260"/>
          </a:xfrm>
          <a:prstGeom prst="rect">
            <a:avLst/>
          </a:prstGeom>
          <a:ln>
            <a:solidFill>
              <a:srgbClr val="0070C0"/>
            </a:solidFill>
          </a:ln>
        </p:spPr>
      </p:pic>
      <p:pic>
        <p:nvPicPr>
          <p:cNvPr id="4" name="Afbeelding 3">
            <a:extLst>
              <a:ext uri="{FF2B5EF4-FFF2-40B4-BE49-F238E27FC236}">
                <a16:creationId xmlns:a16="http://schemas.microsoft.com/office/drawing/2014/main" id="{D1A79299-3C6B-BEB6-AD9F-61DC12EAD158}"/>
              </a:ext>
            </a:extLst>
          </p:cNvPr>
          <p:cNvPicPr>
            <a:picLocks noChangeAspect="1"/>
          </p:cNvPicPr>
          <p:nvPr/>
        </p:nvPicPr>
        <p:blipFill>
          <a:blip r:embed="rId4"/>
          <a:stretch>
            <a:fillRect/>
          </a:stretch>
        </p:blipFill>
        <p:spPr>
          <a:xfrm>
            <a:off x="933912" y="3681203"/>
            <a:ext cx="5264293" cy="713407"/>
          </a:xfrm>
          <a:prstGeom prst="rect">
            <a:avLst/>
          </a:prstGeom>
          <a:ln>
            <a:solidFill>
              <a:srgbClr val="0070C0"/>
            </a:solidFill>
          </a:ln>
        </p:spPr>
      </p:pic>
      <p:pic>
        <p:nvPicPr>
          <p:cNvPr id="6" name="Afbeelding 5">
            <a:extLst>
              <a:ext uri="{FF2B5EF4-FFF2-40B4-BE49-F238E27FC236}">
                <a16:creationId xmlns:a16="http://schemas.microsoft.com/office/drawing/2014/main" id="{F3747314-A4A9-06BE-CF57-14D15D2F7AEE}"/>
              </a:ext>
            </a:extLst>
          </p:cNvPr>
          <p:cNvPicPr>
            <a:picLocks noChangeAspect="1"/>
          </p:cNvPicPr>
          <p:nvPr/>
        </p:nvPicPr>
        <p:blipFill rotWithShape="1">
          <a:blip r:embed="rId5"/>
          <a:srcRect l="25686" r="32632"/>
          <a:stretch/>
        </p:blipFill>
        <p:spPr>
          <a:xfrm>
            <a:off x="6372200" y="3592859"/>
            <a:ext cx="648000" cy="890093"/>
          </a:xfrm>
          <a:prstGeom prst="rect">
            <a:avLst/>
          </a:prstGeom>
        </p:spPr>
      </p:pic>
      <p:pic>
        <p:nvPicPr>
          <p:cNvPr id="3" name="Afbeelding 2">
            <a:extLst>
              <a:ext uri="{FF2B5EF4-FFF2-40B4-BE49-F238E27FC236}">
                <a16:creationId xmlns:a16="http://schemas.microsoft.com/office/drawing/2014/main" id="{B1977ABC-06F4-3348-32C1-DAB7ADFB7DD4}"/>
              </a:ext>
            </a:extLst>
          </p:cNvPr>
          <p:cNvPicPr>
            <a:picLocks noChangeAspect="1"/>
          </p:cNvPicPr>
          <p:nvPr/>
        </p:nvPicPr>
        <p:blipFill>
          <a:blip r:embed="rId6"/>
          <a:stretch>
            <a:fillRect/>
          </a:stretch>
        </p:blipFill>
        <p:spPr>
          <a:xfrm>
            <a:off x="3383868" y="1133121"/>
            <a:ext cx="2780017" cy="2286198"/>
          </a:xfrm>
          <a:prstGeom prst="rect">
            <a:avLst/>
          </a:prstGeom>
          <a:ln>
            <a:solidFill>
              <a:srgbClr val="0070C0"/>
            </a:solidFill>
          </a:ln>
        </p:spPr>
      </p:pic>
      <p:sp>
        <p:nvSpPr>
          <p:cNvPr id="5" name="Titel 4">
            <a:extLst>
              <a:ext uri="{FF2B5EF4-FFF2-40B4-BE49-F238E27FC236}">
                <a16:creationId xmlns:a16="http://schemas.microsoft.com/office/drawing/2014/main" id="{94ABA0E6-2457-CE71-DE74-ED5A15AD2ECE}"/>
              </a:ext>
            </a:extLst>
          </p:cNvPr>
          <p:cNvSpPr>
            <a:spLocks noGrp="1"/>
          </p:cNvSpPr>
          <p:nvPr>
            <p:ph type="title"/>
          </p:nvPr>
        </p:nvSpPr>
        <p:spPr>
          <a:xfrm>
            <a:off x="-252536" y="257565"/>
            <a:ext cx="8229600" cy="857250"/>
          </a:xfrm>
        </p:spPr>
        <p:txBody>
          <a:bodyPr>
            <a:normAutofit/>
          </a:bodyPr>
          <a:lstStyle/>
          <a:p>
            <a:r>
              <a:rPr lang="nl-NL" sz="2300" b="1" dirty="0"/>
              <a:t>Zo groot mogelijk gezamenlijk belang</a:t>
            </a:r>
            <a:br>
              <a:rPr lang="nl-NL" sz="2300" b="1" dirty="0"/>
            </a:br>
            <a:endParaRPr lang="nl-NL" sz="2300" b="1" dirty="0"/>
          </a:p>
        </p:txBody>
      </p:sp>
      <p:pic>
        <p:nvPicPr>
          <p:cNvPr id="8" name="Afbeelding 7">
            <a:extLst>
              <a:ext uri="{FF2B5EF4-FFF2-40B4-BE49-F238E27FC236}">
                <a16:creationId xmlns:a16="http://schemas.microsoft.com/office/drawing/2014/main" id="{C0075728-4245-A77B-6F90-57AE4A75D514}"/>
              </a:ext>
            </a:extLst>
          </p:cNvPr>
          <p:cNvPicPr>
            <a:picLocks noChangeAspect="1"/>
          </p:cNvPicPr>
          <p:nvPr/>
        </p:nvPicPr>
        <p:blipFill>
          <a:blip r:embed="rId7"/>
          <a:stretch>
            <a:fillRect/>
          </a:stretch>
        </p:blipFill>
        <p:spPr>
          <a:xfrm>
            <a:off x="7380312" y="4716000"/>
            <a:ext cx="1707028" cy="377985"/>
          </a:xfrm>
          <a:prstGeom prst="rect">
            <a:avLst/>
          </a:prstGeom>
        </p:spPr>
      </p:pic>
    </p:spTree>
    <p:extLst>
      <p:ext uri="{BB962C8B-B14F-4D97-AF65-F5344CB8AC3E}">
        <p14:creationId xmlns:p14="http://schemas.microsoft.com/office/powerpoint/2010/main" val="397306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06533-7D0F-3B24-1A7B-9D441E953CDF}"/>
              </a:ext>
            </a:extLst>
          </p:cNvPr>
          <p:cNvSpPr>
            <a:spLocks noGrp="1"/>
          </p:cNvSpPr>
          <p:nvPr>
            <p:ph type="title"/>
          </p:nvPr>
        </p:nvSpPr>
        <p:spPr>
          <a:xfrm>
            <a:off x="-1404664" y="205979"/>
            <a:ext cx="10091464" cy="857250"/>
          </a:xfrm>
        </p:spPr>
        <p:txBody>
          <a:bodyPr>
            <a:normAutofit/>
          </a:bodyPr>
          <a:lstStyle/>
          <a:p>
            <a:r>
              <a:rPr lang="nl-NL" sz="2300" b="1" dirty="0"/>
              <a:t>Gezamenlijk Belang (Functies)</a:t>
            </a:r>
          </a:p>
        </p:txBody>
      </p:sp>
      <p:pic>
        <p:nvPicPr>
          <p:cNvPr id="3" name="Afbeelding 2">
            <a:extLst>
              <a:ext uri="{FF2B5EF4-FFF2-40B4-BE49-F238E27FC236}">
                <a16:creationId xmlns:a16="http://schemas.microsoft.com/office/drawing/2014/main" id="{2F657E82-6716-30B7-71FD-D4EF37F53723}"/>
              </a:ext>
            </a:extLst>
          </p:cNvPr>
          <p:cNvPicPr>
            <a:picLocks noChangeAspect="1"/>
          </p:cNvPicPr>
          <p:nvPr/>
        </p:nvPicPr>
        <p:blipFill>
          <a:blip r:embed="rId3"/>
          <a:stretch>
            <a:fillRect/>
          </a:stretch>
        </p:blipFill>
        <p:spPr>
          <a:xfrm>
            <a:off x="1187624" y="1020183"/>
            <a:ext cx="5761219" cy="3103133"/>
          </a:xfrm>
          <a:prstGeom prst="rect">
            <a:avLst/>
          </a:prstGeom>
        </p:spPr>
      </p:pic>
      <p:sp>
        <p:nvSpPr>
          <p:cNvPr id="4" name="Tijdelijke aanduiding voor voettekst 12">
            <a:extLst>
              <a:ext uri="{FF2B5EF4-FFF2-40B4-BE49-F238E27FC236}">
                <a16:creationId xmlns:a16="http://schemas.microsoft.com/office/drawing/2014/main" id="{ED9E52C0-A417-DC58-2A25-6FB73585345B}"/>
              </a:ext>
            </a:extLst>
          </p:cNvPr>
          <p:cNvSpPr>
            <a:spLocks noGrp="1"/>
          </p:cNvSpPr>
          <p:nvPr>
            <p:ph type="ftr" sz="quarter" idx="11"/>
          </p:nvPr>
        </p:nvSpPr>
        <p:spPr>
          <a:xfrm>
            <a:off x="395536" y="4767263"/>
            <a:ext cx="2895600" cy="273844"/>
          </a:xfrm>
        </p:spPr>
        <p:txBody>
          <a:bodyPr/>
          <a:lstStyle/>
          <a:p>
            <a:r>
              <a:rPr lang="nl-NL" sz="800" dirty="0"/>
              <a:t>* bron KPMG onderzoek naar samenwerking corporaties</a:t>
            </a:r>
          </a:p>
        </p:txBody>
      </p:sp>
    </p:spTree>
    <p:extLst>
      <p:ext uri="{BB962C8B-B14F-4D97-AF65-F5344CB8AC3E}">
        <p14:creationId xmlns:p14="http://schemas.microsoft.com/office/powerpoint/2010/main" val="184122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A1C94-EFB3-091D-5AFC-6CF606813ACF}"/>
              </a:ext>
            </a:extLst>
          </p:cNvPr>
          <p:cNvSpPr>
            <a:spLocks noGrp="1"/>
          </p:cNvSpPr>
          <p:nvPr>
            <p:ph type="title"/>
          </p:nvPr>
        </p:nvSpPr>
        <p:spPr/>
        <p:txBody>
          <a:bodyPr>
            <a:normAutofit/>
          </a:bodyPr>
          <a:lstStyle/>
          <a:p>
            <a:r>
              <a:rPr lang="nl-NL" sz="2300" dirty="0"/>
              <a:t>Echt luisteren (geen natuurlijk gedrag)</a:t>
            </a:r>
          </a:p>
        </p:txBody>
      </p:sp>
      <p:sp>
        <p:nvSpPr>
          <p:cNvPr id="3" name="Tijdelijke aanduiding voor inhoud 2">
            <a:extLst>
              <a:ext uri="{FF2B5EF4-FFF2-40B4-BE49-F238E27FC236}">
                <a16:creationId xmlns:a16="http://schemas.microsoft.com/office/drawing/2014/main" id="{D6CC5E79-5E72-A23D-01AD-7132F9D1C036}"/>
              </a:ext>
            </a:extLst>
          </p:cNvPr>
          <p:cNvSpPr>
            <a:spLocks noGrp="1"/>
          </p:cNvSpPr>
          <p:nvPr>
            <p:ph idx="1"/>
          </p:nvPr>
        </p:nvSpPr>
        <p:spPr/>
        <p:txBody>
          <a:bodyPr>
            <a:normAutofit/>
          </a:bodyPr>
          <a:lstStyle/>
          <a:p>
            <a:r>
              <a:rPr lang="nl-NL" dirty="0"/>
              <a:t>Ga op zoek naar de kern </a:t>
            </a:r>
          </a:p>
          <a:p>
            <a:r>
              <a:rPr lang="nl-NL" dirty="0"/>
              <a:t>Verdiep je in de ander </a:t>
            </a:r>
          </a:p>
          <a:p>
            <a:pPr lvl="1"/>
            <a:r>
              <a:rPr lang="nl-NL" dirty="0"/>
              <a:t>Begrijp haar/zijn referentiekader en perspectief </a:t>
            </a:r>
          </a:p>
          <a:p>
            <a:r>
              <a:rPr lang="nl-NL" dirty="0"/>
              <a:t>Vertraag,</a:t>
            </a:r>
          </a:p>
          <a:p>
            <a:pPr lvl="1"/>
            <a:r>
              <a:rPr lang="nl-NL" dirty="0"/>
              <a:t>echt luisteren, voelt als passief als het tegenovergestelde van actief. Voelt in het begin wellicht inefficiënt. Echt luisteren doe je echter voor het langetermijnresultaat.</a:t>
            </a:r>
          </a:p>
          <a:p>
            <a:r>
              <a:rPr lang="nl-NL" dirty="0"/>
              <a:t>Reflecteer en leer </a:t>
            </a:r>
          </a:p>
          <a:p>
            <a:pPr lvl="1"/>
            <a:r>
              <a:rPr lang="nl-NL" dirty="0"/>
              <a:t>Echt leren luisteren vergt discipline, feedback en oefening. </a:t>
            </a:r>
          </a:p>
          <a:p>
            <a:r>
              <a:rPr lang="nl-NL" dirty="0"/>
              <a:t>Stilte is oké.   </a:t>
            </a:r>
          </a:p>
        </p:txBody>
      </p:sp>
      <p:pic>
        <p:nvPicPr>
          <p:cNvPr id="5" name="Afbeelding 4">
            <a:extLst>
              <a:ext uri="{FF2B5EF4-FFF2-40B4-BE49-F238E27FC236}">
                <a16:creationId xmlns:a16="http://schemas.microsoft.com/office/drawing/2014/main" id="{1B018908-1EAD-DCB2-5B4E-D743765F703C}"/>
              </a:ext>
            </a:extLst>
          </p:cNvPr>
          <p:cNvPicPr>
            <a:picLocks noChangeAspect="1"/>
          </p:cNvPicPr>
          <p:nvPr/>
        </p:nvPicPr>
        <p:blipFill rotWithShape="1">
          <a:blip r:embed="rId3"/>
          <a:srcRect l="25475" r="30527"/>
          <a:stretch/>
        </p:blipFill>
        <p:spPr>
          <a:xfrm>
            <a:off x="5724128" y="3765218"/>
            <a:ext cx="684000" cy="890093"/>
          </a:xfrm>
          <a:prstGeom prst="rect">
            <a:avLst/>
          </a:prstGeom>
        </p:spPr>
      </p:pic>
      <p:pic>
        <p:nvPicPr>
          <p:cNvPr id="6" name="Afbeelding 5">
            <a:extLst>
              <a:ext uri="{FF2B5EF4-FFF2-40B4-BE49-F238E27FC236}">
                <a16:creationId xmlns:a16="http://schemas.microsoft.com/office/drawing/2014/main" id="{DD065632-4784-FE95-989C-F737B93F89BA}"/>
              </a:ext>
            </a:extLst>
          </p:cNvPr>
          <p:cNvPicPr>
            <a:picLocks noChangeAspect="1"/>
          </p:cNvPicPr>
          <p:nvPr/>
        </p:nvPicPr>
        <p:blipFill>
          <a:blip r:embed="rId4"/>
          <a:stretch>
            <a:fillRect/>
          </a:stretch>
        </p:blipFill>
        <p:spPr>
          <a:xfrm>
            <a:off x="7380312" y="4716000"/>
            <a:ext cx="1707028" cy="377985"/>
          </a:xfrm>
          <a:prstGeom prst="rect">
            <a:avLst/>
          </a:prstGeom>
        </p:spPr>
      </p:pic>
    </p:spTree>
    <p:extLst>
      <p:ext uri="{BB962C8B-B14F-4D97-AF65-F5344CB8AC3E}">
        <p14:creationId xmlns:p14="http://schemas.microsoft.com/office/powerpoint/2010/main" val="41996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BFA82-8BE2-0849-53E4-950229330E5C}"/>
              </a:ext>
            </a:extLst>
          </p:cNvPr>
          <p:cNvSpPr>
            <a:spLocks noGrp="1"/>
          </p:cNvSpPr>
          <p:nvPr>
            <p:ph type="title"/>
          </p:nvPr>
        </p:nvSpPr>
        <p:spPr/>
        <p:txBody>
          <a:bodyPr>
            <a:normAutofit/>
          </a:bodyPr>
          <a:lstStyle/>
          <a:p>
            <a:r>
              <a:rPr lang="nl-NL" sz="2300" dirty="0"/>
              <a:t>Samenvattend…</a:t>
            </a:r>
          </a:p>
        </p:txBody>
      </p:sp>
      <p:sp>
        <p:nvSpPr>
          <p:cNvPr id="3" name="Tijdelijke aanduiding voor inhoud 2">
            <a:extLst>
              <a:ext uri="{FF2B5EF4-FFF2-40B4-BE49-F238E27FC236}">
                <a16:creationId xmlns:a16="http://schemas.microsoft.com/office/drawing/2014/main" id="{785D9C79-92C2-FCF1-1398-B41940C06436}"/>
              </a:ext>
            </a:extLst>
          </p:cNvPr>
          <p:cNvSpPr>
            <a:spLocks noGrp="1"/>
          </p:cNvSpPr>
          <p:nvPr>
            <p:ph idx="1"/>
          </p:nvPr>
        </p:nvSpPr>
        <p:spPr/>
        <p:txBody>
          <a:bodyPr/>
          <a:lstStyle/>
          <a:p>
            <a:r>
              <a:rPr lang="nl-NL" dirty="0"/>
              <a:t>Wat heb jij gehoord en wat neem jij mee?</a:t>
            </a:r>
          </a:p>
          <a:p>
            <a:endParaRPr lang="nl-NL" dirty="0"/>
          </a:p>
          <a:p>
            <a:r>
              <a:rPr lang="nl-NL" dirty="0"/>
              <a:t>Wat hebben wij je mee willen geven?</a:t>
            </a:r>
          </a:p>
          <a:p>
            <a:r>
              <a:rPr lang="nl-NL" dirty="0"/>
              <a:t>‘Zachte kant’, het fundament onder samenwerken</a:t>
            </a:r>
          </a:p>
          <a:p>
            <a:r>
              <a:rPr lang="nl-NL" dirty="0"/>
              <a:t>Kern is vertrouwen </a:t>
            </a:r>
          </a:p>
          <a:p>
            <a:r>
              <a:rPr lang="nl-NL" dirty="0"/>
              <a:t>Geef het tijd en luister</a:t>
            </a:r>
          </a:p>
        </p:txBody>
      </p:sp>
      <p:pic>
        <p:nvPicPr>
          <p:cNvPr id="4" name="Afbeelding 3">
            <a:extLst>
              <a:ext uri="{FF2B5EF4-FFF2-40B4-BE49-F238E27FC236}">
                <a16:creationId xmlns:a16="http://schemas.microsoft.com/office/drawing/2014/main" id="{BE84C85D-28B0-FA5C-1468-16F1FE898791}"/>
              </a:ext>
            </a:extLst>
          </p:cNvPr>
          <p:cNvPicPr>
            <a:picLocks noChangeAspect="1"/>
          </p:cNvPicPr>
          <p:nvPr/>
        </p:nvPicPr>
        <p:blipFill>
          <a:blip r:embed="rId3"/>
          <a:stretch>
            <a:fillRect/>
          </a:stretch>
        </p:blipFill>
        <p:spPr>
          <a:xfrm>
            <a:off x="6372200" y="2897387"/>
            <a:ext cx="1386434" cy="1106117"/>
          </a:xfrm>
          <a:prstGeom prst="rect">
            <a:avLst/>
          </a:prstGeom>
        </p:spPr>
      </p:pic>
      <p:pic>
        <p:nvPicPr>
          <p:cNvPr id="5" name="Afbeelding 4">
            <a:extLst>
              <a:ext uri="{FF2B5EF4-FFF2-40B4-BE49-F238E27FC236}">
                <a16:creationId xmlns:a16="http://schemas.microsoft.com/office/drawing/2014/main" id="{459C8D8C-643D-F2A7-9D50-97254AD66924}"/>
              </a:ext>
            </a:extLst>
          </p:cNvPr>
          <p:cNvPicPr>
            <a:picLocks noChangeAspect="1"/>
          </p:cNvPicPr>
          <p:nvPr/>
        </p:nvPicPr>
        <p:blipFill>
          <a:blip r:embed="rId4"/>
          <a:stretch>
            <a:fillRect/>
          </a:stretch>
        </p:blipFill>
        <p:spPr>
          <a:xfrm>
            <a:off x="4427984" y="2897387"/>
            <a:ext cx="1414395" cy="719390"/>
          </a:xfrm>
          <a:prstGeom prst="rect">
            <a:avLst/>
          </a:prstGeom>
        </p:spPr>
      </p:pic>
      <p:sp>
        <p:nvSpPr>
          <p:cNvPr id="7" name="Tekstvak 6">
            <a:extLst>
              <a:ext uri="{FF2B5EF4-FFF2-40B4-BE49-F238E27FC236}">
                <a16:creationId xmlns:a16="http://schemas.microsoft.com/office/drawing/2014/main" id="{FEE68793-F28D-5761-BD51-495FD3E32800}"/>
              </a:ext>
            </a:extLst>
          </p:cNvPr>
          <p:cNvSpPr txBox="1"/>
          <p:nvPr/>
        </p:nvSpPr>
        <p:spPr>
          <a:xfrm>
            <a:off x="4283968" y="3693881"/>
            <a:ext cx="1944216" cy="276999"/>
          </a:xfrm>
          <a:prstGeom prst="rect">
            <a:avLst/>
          </a:prstGeom>
          <a:noFill/>
        </p:spPr>
        <p:txBody>
          <a:bodyPr wrap="square">
            <a:spAutoFit/>
          </a:bodyPr>
          <a:lstStyle/>
          <a:p>
            <a:r>
              <a:rPr lang="nl-NL" sz="1200" dirty="0">
                <a:solidFill>
                  <a:srgbClr val="00427C"/>
                </a:solidFill>
                <a:latin typeface="Verdana" panose="020B0604030504040204" pitchFamily="34" charset="0"/>
                <a:ea typeface="Verdana" panose="020B0604030504040204" pitchFamily="34" charset="0"/>
              </a:rPr>
              <a:t>perspectief geen feit </a:t>
            </a:r>
          </a:p>
        </p:txBody>
      </p:sp>
      <p:pic>
        <p:nvPicPr>
          <p:cNvPr id="6" name="Afbeelding 5">
            <a:extLst>
              <a:ext uri="{FF2B5EF4-FFF2-40B4-BE49-F238E27FC236}">
                <a16:creationId xmlns:a16="http://schemas.microsoft.com/office/drawing/2014/main" id="{68FDC5AC-A4AE-735C-F045-FABE13767043}"/>
              </a:ext>
            </a:extLst>
          </p:cNvPr>
          <p:cNvPicPr>
            <a:picLocks noChangeAspect="1"/>
          </p:cNvPicPr>
          <p:nvPr/>
        </p:nvPicPr>
        <p:blipFill>
          <a:blip r:embed="rId5"/>
          <a:stretch>
            <a:fillRect/>
          </a:stretch>
        </p:blipFill>
        <p:spPr>
          <a:xfrm>
            <a:off x="7380312" y="4716000"/>
            <a:ext cx="1707028" cy="377985"/>
          </a:xfrm>
          <a:prstGeom prst="rect">
            <a:avLst/>
          </a:prstGeom>
        </p:spPr>
      </p:pic>
    </p:spTree>
    <p:extLst>
      <p:ext uri="{BB962C8B-B14F-4D97-AF65-F5344CB8AC3E}">
        <p14:creationId xmlns:p14="http://schemas.microsoft.com/office/powerpoint/2010/main" val="9915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dianummer 2"/>
          <p:cNvSpPr>
            <a:spLocks noGrp="1"/>
          </p:cNvSpPr>
          <p:nvPr>
            <p:ph type="sldNum" sz="quarter" idx="12"/>
          </p:nvPr>
        </p:nvSpPr>
        <p:spPr/>
        <p:txBody>
          <a:bodyPr/>
          <a:lstStyle/>
          <a:p>
            <a:fld id="{0781A843-5F5E-467B-A211-64E6AE9D60DA}" type="slidenum">
              <a:rPr lang="en-US" smtClean="0"/>
              <a:pPr/>
              <a:t>15</a:t>
            </a:fld>
            <a:endParaRPr lang="en-US"/>
          </a:p>
        </p:txBody>
      </p:sp>
      <p:sp>
        <p:nvSpPr>
          <p:cNvPr id="339970" name="Rectangle 2"/>
          <p:cNvSpPr>
            <a:spLocks noGrp="1" noChangeArrowheads="1"/>
          </p:cNvSpPr>
          <p:nvPr>
            <p:ph type="title"/>
          </p:nvPr>
        </p:nvSpPr>
        <p:spPr/>
        <p:txBody>
          <a:bodyPr/>
          <a:lstStyle/>
          <a:p>
            <a:r>
              <a:rPr lang="en-GB"/>
              <a:t>Vragen?</a:t>
            </a:r>
          </a:p>
        </p:txBody>
      </p:sp>
      <p:grpSp>
        <p:nvGrpSpPr>
          <p:cNvPr id="2" name="Group 3"/>
          <p:cNvGrpSpPr>
            <a:grpSpLocks/>
          </p:cNvGrpSpPr>
          <p:nvPr/>
        </p:nvGrpSpPr>
        <p:grpSpPr bwMode="auto">
          <a:xfrm>
            <a:off x="3021741" y="1134422"/>
            <a:ext cx="3100518" cy="3478922"/>
            <a:chOff x="2064" y="1389"/>
            <a:chExt cx="1833" cy="2058"/>
          </a:xfrm>
        </p:grpSpPr>
        <p:sp>
          <p:nvSpPr>
            <p:cNvPr id="339972" name="Freeform 4"/>
            <p:cNvSpPr>
              <a:spLocks/>
            </p:cNvSpPr>
            <p:nvPr/>
          </p:nvSpPr>
          <p:spPr bwMode="auto">
            <a:xfrm>
              <a:off x="2064" y="1389"/>
              <a:ext cx="1833" cy="2058"/>
            </a:xfrm>
            <a:custGeom>
              <a:avLst/>
              <a:gdLst/>
              <a:ahLst/>
              <a:cxnLst>
                <a:cxn ang="0">
                  <a:pos x="588" y="2058"/>
                </a:cxn>
                <a:cxn ang="0">
                  <a:pos x="558" y="1906"/>
                </a:cxn>
                <a:cxn ang="0">
                  <a:pos x="530" y="1822"/>
                </a:cxn>
                <a:cxn ang="0">
                  <a:pos x="497" y="1769"/>
                </a:cxn>
                <a:cxn ang="0">
                  <a:pos x="446" y="1720"/>
                </a:cxn>
                <a:cxn ang="0">
                  <a:pos x="386" y="1686"/>
                </a:cxn>
                <a:cxn ang="0">
                  <a:pos x="336" y="1667"/>
                </a:cxn>
                <a:cxn ang="0">
                  <a:pos x="179" y="1653"/>
                </a:cxn>
                <a:cxn ang="0">
                  <a:pos x="122" y="1629"/>
                </a:cxn>
                <a:cxn ang="0">
                  <a:pos x="95" y="1599"/>
                </a:cxn>
                <a:cxn ang="0">
                  <a:pos x="79" y="1563"/>
                </a:cxn>
                <a:cxn ang="0">
                  <a:pos x="78" y="1522"/>
                </a:cxn>
                <a:cxn ang="0">
                  <a:pos x="91" y="1480"/>
                </a:cxn>
                <a:cxn ang="0">
                  <a:pos x="101" y="1451"/>
                </a:cxn>
                <a:cxn ang="0">
                  <a:pos x="95" y="1396"/>
                </a:cxn>
                <a:cxn ang="0">
                  <a:pos x="71" y="1357"/>
                </a:cxn>
                <a:cxn ang="0">
                  <a:pos x="62" y="1333"/>
                </a:cxn>
                <a:cxn ang="0">
                  <a:pos x="62" y="1301"/>
                </a:cxn>
                <a:cxn ang="0">
                  <a:pos x="73" y="1279"/>
                </a:cxn>
                <a:cxn ang="0">
                  <a:pos x="102" y="1255"/>
                </a:cxn>
                <a:cxn ang="0">
                  <a:pos x="91" y="1243"/>
                </a:cxn>
                <a:cxn ang="0">
                  <a:pos x="63" y="1226"/>
                </a:cxn>
                <a:cxn ang="0">
                  <a:pos x="53" y="1208"/>
                </a:cxn>
                <a:cxn ang="0">
                  <a:pos x="61" y="1181"/>
                </a:cxn>
                <a:cxn ang="0">
                  <a:pos x="86" y="1116"/>
                </a:cxn>
                <a:cxn ang="0">
                  <a:pos x="73" y="1080"/>
                </a:cxn>
                <a:cxn ang="0">
                  <a:pos x="3" y="1028"/>
                </a:cxn>
                <a:cxn ang="0">
                  <a:pos x="0" y="992"/>
                </a:cxn>
                <a:cxn ang="0">
                  <a:pos x="12" y="957"/>
                </a:cxn>
                <a:cxn ang="0">
                  <a:pos x="162" y="788"/>
                </a:cxn>
                <a:cxn ang="0">
                  <a:pos x="200" y="718"/>
                </a:cxn>
                <a:cxn ang="0">
                  <a:pos x="209" y="658"/>
                </a:cxn>
                <a:cxn ang="0">
                  <a:pos x="207" y="615"/>
                </a:cxn>
                <a:cxn ang="0">
                  <a:pos x="217" y="502"/>
                </a:cxn>
                <a:cxn ang="0">
                  <a:pos x="253" y="382"/>
                </a:cxn>
                <a:cxn ang="0">
                  <a:pos x="340" y="239"/>
                </a:cxn>
                <a:cxn ang="0">
                  <a:pos x="491" y="111"/>
                </a:cxn>
                <a:cxn ang="0">
                  <a:pos x="670" y="36"/>
                </a:cxn>
                <a:cxn ang="0">
                  <a:pos x="1017" y="0"/>
                </a:cxn>
                <a:cxn ang="0">
                  <a:pos x="1235" y="33"/>
                </a:cxn>
                <a:cxn ang="0">
                  <a:pos x="1481" y="148"/>
                </a:cxn>
                <a:cxn ang="0">
                  <a:pos x="1645" y="296"/>
                </a:cxn>
                <a:cxn ang="0">
                  <a:pos x="1780" y="507"/>
                </a:cxn>
                <a:cxn ang="0">
                  <a:pos x="1828" y="692"/>
                </a:cxn>
                <a:cxn ang="0">
                  <a:pos x="1824" y="909"/>
                </a:cxn>
                <a:cxn ang="0">
                  <a:pos x="1751" y="1137"/>
                </a:cxn>
                <a:cxn ang="0">
                  <a:pos x="1487" y="1455"/>
                </a:cxn>
                <a:cxn ang="0">
                  <a:pos x="1416" y="1583"/>
                </a:cxn>
                <a:cxn ang="0">
                  <a:pos x="1395" y="1728"/>
                </a:cxn>
                <a:cxn ang="0">
                  <a:pos x="1410" y="1808"/>
                </a:cxn>
              </a:cxnLst>
              <a:rect l="0" t="0" r="r" b="b"/>
              <a:pathLst>
                <a:path w="1833" h="2058">
                  <a:moveTo>
                    <a:pt x="1480" y="2057"/>
                  </a:moveTo>
                  <a:lnTo>
                    <a:pt x="588" y="2058"/>
                  </a:lnTo>
                  <a:lnTo>
                    <a:pt x="578" y="1982"/>
                  </a:lnTo>
                  <a:lnTo>
                    <a:pt x="558" y="1906"/>
                  </a:lnTo>
                  <a:lnTo>
                    <a:pt x="542" y="1849"/>
                  </a:lnTo>
                  <a:lnTo>
                    <a:pt x="530" y="1822"/>
                  </a:lnTo>
                  <a:lnTo>
                    <a:pt x="518" y="1798"/>
                  </a:lnTo>
                  <a:lnTo>
                    <a:pt x="497" y="1769"/>
                  </a:lnTo>
                  <a:lnTo>
                    <a:pt x="479" y="1749"/>
                  </a:lnTo>
                  <a:lnTo>
                    <a:pt x="446" y="1720"/>
                  </a:lnTo>
                  <a:lnTo>
                    <a:pt x="401" y="1693"/>
                  </a:lnTo>
                  <a:lnTo>
                    <a:pt x="386" y="1686"/>
                  </a:lnTo>
                  <a:lnTo>
                    <a:pt x="365" y="1677"/>
                  </a:lnTo>
                  <a:lnTo>
                    <a:pt x="336" y="1667"/>
                  </a:lnTo>
                  <a:lnTo>
                    <a:pt x="275" y="1659"/>
                  </a:lnTo>
                  <a:lnTo>
                    <a:pt x="179" y="1653"/>
                  </a:lnTo>
                  <a:lnTo>
                    <a:pt x="146" y="1642"/>
                  </a:lnTo>
                  <a:lnTo>
                    <a:pt x="122" y="1629"/>
                  </a:lnTo>
                  <a:lnTo>
                    <a:pt x="101" y="1608"/>
                  </a:lnTo>
                  <a:lnTo>
                    <a:pt x="95" y="1599"/>
                  </a:lnTo>
                  <a:lnTo>
                    <a:pt x="85" y="1581"/>
                  </a:lnTo>
                  <a:lnTo>
                    <a:pt x="79" y="1563"/>
                  </a:lnTo>
                  <a:lnTo>
                    <a:pt x="77" y="1541"/>
                  </a:lnTo>
                  <a:lnTo>
                    <a:pt x="78" y="1522"/>
                  </a:lnTo>
                  <a:lnTo>
                    <a:pt x="82" y="1503"/>
                  </a:lnTo>
                  <a:lnTo>
                    <a:pt x="91" y="1480"/>
                  </a:lnTo>
                  <a:lnTo>
                    <a:pt x="97" y="1467"/>
                  </a:lnTo>
                  <a:lnTo>
                    <a:pt x="101" y="1451"/>
                  </a:lnTo>
                  <a:lnTo>
                    <a:pt x="102" y="1431"/>
                  </a:lnTo>
                  <a:lnTo>
                    <a:pt x="95" y="1396"/>
                  </a:lnTo>
                  <a:lnTo>
                    <a:pt x="86" y="1373"/>
                  </a:lnTo>
                  <a:lnTo>
                    <a:pt x="71" y="1357"/>
                  </a:lnTo>
                  <a:lnTo>
                    <a:pt x="65" y="1344"/>
                  </a:lnTo>
                  <a:lnTo>
                    <a:pt x="62" y="1333"/>
                  </a:lnTo>
                  <a:lnTo>
                    <a:pt x="61" y="1319"/>
                  </a:lnTo>
                  <a:lnTo>
                    <a:pt x="62" y="1301"/>
                  </a:lnTo>
                  <a:lnTo>
                    <a:pt x="64" y="1292"/>
                  </a:lnTo>
                  <a:lnTo>
                    <a:pt x="73" y="1279"/>
                  </a:lnTo>
                  <a:lnTo>
                    <a:pt x="94" y="1263"/>
                  </a:lnTo>
                  <a:lnTo>
                    <a:pt x="102" y="1255"/>
                  </a:lnTo>
                  <a:lnTo>
                    <a:pt x="97" y="1249"/>
                  </a:lnTo>
                  <a:lnTo>
                    <a:pt x="91" y="1243"/>
                  </a:lnTo>
                  <a:lnTo>
                    <a:pt x="69" y="1232"/>
                  </a:lnTo>
                  <a:lnTo>
                    <a:pt x="63" y="1226"/>
                  </a:lnTo>
                  <a:lnTo>
                    <a:pt x="57" y="1218"/>
                  </a:lnTo>
                  <a:lnTo>
                    <a:pt x="53" y="1208"/>
                  </a:lnTo>
                  <a:lnTo>
                    <a:pt x="55" y="1197"/>
                  </a:lnTo>
                  <a:lnTo>
                    <a:pt x="61" y="1181"/>
                  </a:lnTo>
                  <a:lnTo>
                    <a:pt x="80" y="1143"/>
                  </a:lnTo>
                  <a:lnTo>
                    <a:pt x="86" y="1116"/>
                  </a:lnTo>
                  <a:lnTo>
                    <a:pt x="82" y="1099"/>
                  </a:lnTo>
                  <a:lnTo>
                    <a:pt x="73" y="1080"/>
                  </a:lnTo>
                  <a:lnTo>
                    <a:pt x="13" y="1041"/>
                  </a:lnTo>
                  <a:lnTo>
                    <a:pt x="3" y="1028"/>
                  </a:lnTo>
                  <a:lnTo>
                    <a:pt x="0" y="1013"/>
                  </a:lnTo>
                  <a:lnTo>
                    <a:pt x="0" y="992"/>
                  </a:lnTo>
                  <a:lnTo>
                    <a:pt x="4" y="975"/>
                  </a:lnTo>
                  <a:lnTo>
                    <a:pt x="12" y="957"/>
                  </a:lnTo>
                  <a:lnTo>
                    <a:pt x="19" y="946"/>
                  </a:lnTo>
                  <a:lnTo>
                    <a:pt x="162" y="788"/>
                  </a:lnTo>
                  <a:lnTo>
                    <a:pt x="181" y="759"/>
                  </a:lnTo>
                  <a:lnTo>
                    <a:pt x="200" y="718"/>
                  </a:lnTo>
                  <a:lnTo>
                    <a:pt x="207" y="683"/>
                  </a:lnTo>
                  <a:lnTo>
                    <a:pt x="209" y="658"/>
                  </a:lnTo>
                  <a:lnTo>
                    <a:pt x="208" y="631"/>
                  </a:lnTo>
                  <a:lnTo>
                    <a:pt x="207" y="615"/>
                  </a:lnTo>
                  <a:lnTo>
                    <a:pt x="209" y="565"/>
                  </a:lnTo>
                  <a:lnTo>
                    <a:pt x="217" y="502"/>
                  </a:lnTo>
                  <a:lnTo>
                    <a:pt x="237" y="426"/>
                  </a:lnTo>
                  <a:lnTo>
                    <a:pt x="253" y="382"/>
                  </a:lnTo>
                  <a:lnTo>
                    <a:pt x="287" y="313"/>
                  </a:lnTo>
                  <a:lnTo>
                    <a:pt x="340" y="239"/>
                  </a:lnTo>
                  <a:lnTo>
                    <a:pt x="395" y="180"/>
                  </a:lnTo>
                  <a:lnTo>
                    <a:pt x="491" y="111"/>
                  </a:lnTo>
                  <a:lnTo>
                    <a:pt x="555" y="78"/>
                  </a:lnTo>
                  <a:lnTo>
                    <a:pt x="670" y="36"/>
                  </a:lnTo>
                  <a:lnTo>
                    <a:pt x="843" y="4"/>
                  </a:lnTo>
                  <a:lnTo>
                    <a:pt x="1017" y="0"/>
                  </a:lnTo>
                  <a:lnTo>
                    <a:pt x="1141" y="12"/>
                  </a:lnTo>
                  <a:lnTo>
                    <a:pt x="1235" y="33"/>
                  </a:lnTo>
                  <a:lnTo>
                    <a:pt x="1384" y="91"/>
                  </a:lnTo>
                  <a:lnTo>
                    <a:pt x="1481" y="148"/>
                  </a:lnTo>
                  <a:lnTo>
                    <a:pt x="1552" y="202"/>
                  </a:lnTo>
                  <a:lnTo>
                    <a:pt x="1645" y="296"/>
                  </a:lnTo>
                  <a:lnTo>
                    <a:pt x="1725" y="402"/>
                  </a:lnTo>
                  <a:lnTo>
                    <a:pt x="1780" y="507"/>
                  </a:lnTo>
                  <a:lnTo>
                    <a:pt x="1810" y="598"/>
                  </a:lnTo>
                  <a:lnTo>
                    <a:pt x="1828" y="692"/>
                  </a:lnTo>
                  <a:lnTo>
                    <a:pt x="1833" y="812"/>
                  </a:lnTo>
                  <a:lnTo>
                    <a:pt x="1824" y="909"/>
                  </a:lnTo>
                  <a:lnTo>
                    <a:pt x="1788" y="1050"/>
                  </a:lnTo>
                  <a:lnTo>
                    <a:pt x="1751" y="1137"/>
                  </a:lnTo>
                  <a:lnTo>
                    <a:pt x="1683" y="1231"/>
                  </a:lnTo>
                  <a:lnTo>
                    <a:pt x="1487" y="1455"/>
                  </a:lnTo>
                  <a:lnTo>
                    <a:pt x="1436" y="1540"/>
                  </a:lnTo>
                  <a:lnTo>
                    <a:pt x="1416" y="1583"/>
                  </a:lnTo>
                  <a:lnTo>
                    <a:pt x="1398" y="1653"/>
                  </a:lnTo>
                  <a:lnTo>
                    <a:pt x="1395" y="1728"/>
                  </a:lnTo>
                  <a:lnTo>
                    <a:pt x="1403" y="1781"/>
                  </a:lnTo>
                  <a:lnTo>
                    <a:pt x="1410" y="1808"/>
                  </a:lnTo>
                  <a:lnTo>
                    <a:pt x="1480" y="2057"/>
                  </a:lnTo>
                  <a:close/>
                </a:path>
              </a:pathLst>
            </a:custGeom>
            <a:solidFill>
              <a:schemeClr val="accent2"/>
            </a:solidFill>
            <a:ln w="9525">
              <a:noFill/>
              <a:round/>
              <a:headEnd/>
              <a:tailEnd/>
            </a:ln>
          </p:spPr>
          <p:txBody>
            <a:bodyPr/>
            <a:lstStyle/>
            <a:p>
              <a:endParaRPr lang="nl-NL" sz="1350"/>
            </a:p>
          </p:txBody>
        </p:sp>
        <p:sp>
          <p:nvSpPr>
            <p:cNvPr id="339973" name="Freeform 5"/>
            <p:cNvSpPr>
              <a:spLocks/>
            </p:cNvSpPr>
            <p:nvPr/>
          </p:nvSpPr>
          <p:spPr bwMode="auto">
            <a:xfrm>
              <a:off x="2789" y="1775"/>
              <a:ext cx="564" cy="693"/>
            </a:xfrm>
            <a:custGeom>
              <a:avLst/>
              <a:gdLst/>
              <a:ahLst/>
              <a:cxnLst>
                <a:cxn ang="0">
                  <a:pos x="100" y="693"/>
                </a:cxn>
                <a:cxn ang="0">
                  <a:pos x="100" y="574"/>
                </a:cxn>
                <a:cxn ang="0">
                  <a:pos x="104" y="549"/>
                </a:cxn>
                <a:cxn ang="0">
                  <a:pos x="112" y="532"/>
                </a:cxn>
                <a:cxn ang="0">
                  <a:pos x="124" y="514"/>
                </a:cxn>
                <a:cxn ang="0">
                  <a:pos x="138" y="495"/>
                </a:cxn>
                <a:cxn ang="0">
                  <a:pos x="154" y="477"/>
                </a:cxn>
                <a:cxn ang="0">
                  <a:pos x="170" y="458"/>
                </a:cxn>
                <a:cxn ang="0">
                  <a:pos x="189" y="439"/>
                </a:cxn>
                <a:cxn ang="0">
                  <a:pos x="208" y="421"/>
                </a:cxn>
                <a:cxn ang="0">
                  <a:pos x="226" y="401"/>
                </a:cxn>
                <a:cxn ang="0">
                  <a:pos x="243" y="382"/>
                </a:cxn>
                <a:cxn ang="0">
                  <a:pos x="260" y="362"/>
                </a:cxn>
                <a:cxn ang="0">
                  <a:pos x="273" y="343"/>
                </a:cxn>
                <a:cxn ang="0">
                  <a:pos x="285" y="324"/>
                </a:cxn>
                <a:cxn ang="0">
                  <a:pos x="293" y="305"/>
                </a:cxn>
                <a:cxn ang="0">
                  <a:pos x="298" y="276"/>
                </a:cxn>
                <a:cxn ang="0">
                  <a:pos x="292" y="242"/>
                </a:cxn>
                <a:cxn ang="0">
                  <a:pos x="283" y="223"/>
                </a:cxn>
                <a:cxn ang="0">
                  <a:pos x="253" y="195"/>
                </a:cxn>
                <a:cxn ang="0">
                  <a:pos x="235" y="186"/>
                </a:cxn>
                <a:cxn ang="0">
                  <a:pos x="214" y="179"/>
                </a:cxn>
                <a:cxn ang="0">
                  <a:pos x="190" y="174"/>
                </a:cxn>
                <a:cxn ang="0">
                  <a:pos x="166" y="171"/>
                </a:cxn>
                <a:cxn ang="0">
                  <a:pos x="141" y="170"/>
                </a:cxn>
                <a:cxn ang="0">
                  <a:pos x="116" y="170"/>
                </a:cxn>
                <a:cxn ang="0">
                  <a:pos x="91" y="172"/>
                </a:cxn>
                <a:cxn ang="0">
                  <a:pos x="68" y="174"/>
                </a:cxn>
                <a:cxn ang="0">
                  <a:pos x="46" y="179"/>
                </a:cxn>
                <a:cxn ang="0">
                  <a:pos x="25" y="182"/>
                </a:cxn>
                <a:cxn ang="0">
                  <a:pos x="0" y="187"/>
                </a:cxn>
                <a:cxn ang="0">
                  <a:pos x="0" y="19"/>
                </a:cxn>
                <a:cxn ang="0">
                  <a:pos x="31" y="13"/>
                </a:cxn>
                <a:cxn ang="0">
                  <a:pos x="91" y="6"/>
                </a:cxn>
                <a:cxn ang="0">
                  <a:pos x="150" y="1"/>
                </a:cxn>
                <a:cxn ang="0">
                  <a:pos x="205" y="0"/>
                </a:cxn>
                <a:cxn ang="0">
                  <a:pos x="256" y="1"/>
                </a:cxn>
                <a:cxn ang="0">
                  <a:pos x="304" y="6"/>
                </a:cxn>
                <a:cxn ang="0">
                  <a:pos x="349" y="14"/>
                </a:cxn>
                <a:cxn ang="0">
                  <a:pos x="425" y="40"/>
                </a:cxn>
                <a:cxn ang="0">
                  <a:pos x="458" y="57"/>
                </a:cxn>
                <a:cxn ang="0">
                  <a:pos x="487" y="78"/>
                </a:cxn>
                <a:cxn ang="0">
                  <a:pos x="512" y="102"/>
                </a:cxn>
                <a:cxn ang="0">
                  <a:pos x="532" y="129"/>
                </a:cxn>
                <a:cxn ang="0">
                  <a:pos x="547" y="159"/>
                </a:cxn>
                <a:cxn ang="0">
                  <a:pos x="558" y="192"/>
                </a:cxn>
                <a:cxn ang="0">
                  <a:pos x="564" y="246"/>
                </a:cxn>
                <a:cxn ang="0">
                  <a:pos x="563" y="265"/>
                </a:cxn>
                <a:cxn ang="0">
                  <a:pos x="558" y="298"/>
                </a:cxn>
                <a:cxn ang="0">
                  <a:pos x="547" y="329"/>
                </a:cxn>
                <a:cxn ang="0">
                  <a:pos x="533" y="356"/>
                </a:cxn>
                <a:cxn ang="0">
                  <a:pos x="515" y="381"/>
                </a:cxn>
                <a:cxn ang="0">
                  <a:pos x="496" y="404"/>
                </a:cxn>
                <a:cxn ang="0">
                  <a:pos x="474" y="425"/>
                </a:cxn>
                <a:cxn ang="0">
                  <a:pos x="451" y="443"/>
                </a:cxn>
                <a:cxn ang="0">
                  <a:pos x="428" y="461"/>
                </a:cxn>
                <a:cxn ang="0">
                  <a:pos x="405" y="478"/>
                </a:cxn>
                <a:cxn ang="0">
                  <a:pos x="383" y="494"/>
                </a:cxn>
                <a:cxn ang="0">
                  <a:pos x="348" y="526"/>
                </a:cxn>
                <a:cxn ang="0">
                  <a:pos x="323" y="558"/>
                </a:cxn>
                <a:cxn ang="0">
                  <a:pos x="318" y="584"/>
                </a:cxn>
                <a:cxn ang="0">
                  <a:pos x="318" y="693"/>
                </a:cxn>
                <a:cxn ang="0">
                  <a:pos x="100" y="693"/>
                </a:cxn>
              </a:cxnLst>
              <a:rect l="0" t="0" r="r" b="b"/>
              <a:pathLst>
                <a:path w="564" h="693">
                  <a:moveTo>
                    <a:pt x="100" y="693"/>
                  </a:moveTo>
                  <a:lnTo>
                    <a:pt x="100" y="574"/>
                  </a:lnTo>
                  <a:lnTo>
                    <a:pt x="104" y="549"/>
                  </a:lnTo>
                  <a:lnTo>
                    <a:pt x="112" y="532"/>
                  </a:lnTo>
                  <a:lnTo>
                    <a:pt x="124" y="514"/>
                  </a:lnTo>
                  <a:lnTo>
                    <a:pt x="138" y="495"/>
                  </a:lnTo>
                  <a:lnTo>
                    <a:pt x="154" y="477"/>
                  </a:lnTo>
                  <a:lnTo>
                    <a:pt x="170" y="458"/>
                  </a:lnTo>
                  <a:lnTo>
                    <a:pt x="189" y="439"/>
                  </a:lnTo>
                  <a:lnTo>
                    <a:pt x="208" y="421"/>
                  </a:lnTo>
                  <a:lnTo>
                    <a:pt x="226" y="401"/>
                  </a:lnTo>
                  <a:lnTo>
                    <a:pt x="243" y="382"/>
                  </a:lnTo>
                  <a:lnTo>
                    <a:pt x="260" y="362"/>
                  </a:lnTo>
                  <a:lnTo>
                    <a:pt x="273" y="343"/>
                  </a:lnTo>
                  <a:lnTo>
                    <a:pt x="285" y="324"/>
                  </a:lnTo>
                  <a:lnTo>
                    <a:pt x="293" y="305"/>
                  </a:lnTo>
                  <a:lnTo>
                    <a:pt x="298" y="276"/>
                  </a:lnTo>
                  <a:lnTo>
                    <a:pt x="292" y="242"/>
                  </a:lnTo>
                  <a:lnTo>
                    <a:pt x="283" y="223"/>
                  </a:lnTo>
                  <a:lnTo>
                    <a:pt x="253" y="195"/>
                  </a:lnTo>
                  <a:lnTo>
                    <a:pt x="235" y="186"/>
                  </a:lnTo>
                  <a:lnTo>
                    <a:pt x="214" y="179"/>
                  </a:lnTo>
                  <a:lnTo>
                    <a:pt x="190" y="174"/>
                  </a:lnTo>
                  <a:lnTo>
                    <a:pt x="166" y="171"/>
                  </a:lnTo>
                  <a:lnTo>
                    <a:pt x="141" y="170"/>
                  </a:lnTo>
                  <a:lnTo>
                    <a:pt x="116" y="170"/>
                  </a:lnTo>
                  <a:lnTo>
                    <a:pt x="91" y="172"/>
                  </a:lnTo>
                  <a:lnTo>
                    <a:pt x="68" y="174"/>
                  </a:lnTo>
                  <a:lnTo>
                    <a:pt x="46" y="179"/>
                  </a:lnTo>
                  <a:lnTo>
                    <a:pt x="25" y="182"/>
                  </a:lnTo>
                  <a:lnTo>
                    <a:pt x="0" y="187"/>
                  </a:lnTo>
                  <a:lnTo>
                    <a:pt x="0" y="19"/>
                  </a:lnTo>
                  <a:lnTo>
                    <a:pt x="31" y="13"/>
                  </a:lnTo>
                  <a:lnTo>
                    <a:pt x="91" y="6"/>
                  </a:lnTo>
                  <a:lnTo>
                    <a:pt x="150" y="1"/>
                  </a:lnTo>
                  <a:lnTo>
                    <a:pt x="205" y="0"/>
                  </a:lnTo>
                  <a:lnTo>
                    <a:pt x="256" y="1"/>
                  </a:lnTo>
                  <a:lnTo>
                    <a:pt x="304" y="6"/>
                  </a:lnTo>
                  <a:lnTo>
                    <a:pt x="349" y="14"/>
                  </a:lnTo>
                  <a:lnTo>
                    <a:pt x="425" y="40"/>
                  </a:lnTo>
                  <a:lnTo>
                    <a:pt x="458" y="57"/>
                  </a:lnTo>
                  <a:lnTo>
                    <a:pt x="487" y="78"/>
                  </a:lnTo>
                  <a:lnTo>
                    <a:pt x="512" y="102"/>
                  </a:lnTo>
                  <a:lnTo>
                    <a:pt x="532" y="129"/>
                  </a:lnTo>
                  <a:lnTo>
                    <a:pt x="547" y="159"/>
                  </a:lnTo>
                  <a:lnTo>
                    <a:pt x="558" y="192"/>
                  </a:lnTo>
                  <a:lnTo>
                    <a:pt x="564" y="246"/>
                  </a:lnTo>
                  <a:lnTo>
                    <a:pt x="563" y="265"/>
                  </a:lnTo>
                  <a:lnTo>
                    <a:pt x="558" y="298"/>
                  </a:lnTo>
                  <a:lnTo>
                    <a:pt x="547" y="329"/>
                  </a:lnTo>
                  <a:lnTo>
                    <a:pt x="533" y="356"/>
                  </a:lnTo>
                  <a:lnTo>
                    <a:pt x="515" y="381"/>
                  </a:lnTo>
                  <a:lnTo>
                    <a:pt x="496" y="404"/>
                  </a:lnTo>
                  <a:lnTo>
                    <a:pt x="474" y="425"/>
                  </a:lnTo>
                  <a:lnTo>
                    <a:pt x="451" y="443"/>
                  </a:lnTo>
                  <a:lnTo>
                    <a:pt x="428" y="461"/>
                  </a:lnTo>
                  <a:lnTo>
                    <a:pt x="405" y="478"/>
                  </a:lnTo>
                  <a:lnTo>
                    <a:pt x="383" y="494"/>
                  </a:lnTo>
                  <a:lnTo>
                    <a:pt x="348" y="526"/>
                  </a:lnTo>
                  <a:lnTo>
                    <a:pt x="323" y="558"/>
                  </a:lnTo>
                  <a:lnTo>
                    <a:pt x="318" y="584"/>
                  </a:lnTo>
                  <a:lnTo>
                    <a:pt x="318" y="693"/>
                  </a:lnTo>
                  <a:lnTo>
                    <a:pt x="100" y="693"/>
                  </a:lnTo>
                  <a:close/>
                </a:path>
              </a:pathLst>
            </a:custGeom>
            <a:solidFill>
              <a:schemeClr val="tx2"/>
            </a:solidFill>
            <a:ln w="9525">
              <a:noFill/>
              <a:round/>
              <a:headEnd/>
              <a:tailEnd/>
            </a:ln>
          </p:spPr>
          <p:txBody>
            <a:bodyPr/>
            <a:lstStyle/>
            <a:p>
              <a:endParaRPr lang="nl-NL" sz="1350"/>
            </a:p>
          </p:txBody>
        </p:sp>
        <p:sp>
          <p:nvSpPr>
            <p:cNvPr id="339974" name="Rectangle 6"/>
            <p:cNvSpPr>
              <a:spLocks noChangeArrowheads="1"/>
            </p:cNvSpPr>
            <p:nvPr/>
          </p:nvSpPr>
          <p:spPr bwMode="auto">
            <a:xfrm>
              <a:off x="2879" y="2516"/>
              <a:ext cx="239" cy="188"/>
            </a:xfrm>
            <a:prstGeom prst="rect">
              <a:avLst/>
            </a:prstGeom>
            <a:solidFill>
              <a:schemeClr val="tx2"/>
            </a:solidFill>
            <a:ln w="9525">
              <a:noFill/>
              <a:miter lim="800000"/>
              <a:headEnd/>
              <a:tailEnd/>
            </a:ln>
          </p:spPr>
          <p:txBody>
            <a:bodyPr/>
            <a:lstStyle/>
            <a:p>
              <a:endParaRPr lang="nl-NL" sz="1350"/>
            </a:p>
          </p:txBody>
        </p:sp>
      </p:grpSp>
    </p:spTree>
    <p:extLst>
      <p:ext uri="{BB962C8B-B14F-4D97-AF65-F5344CB8AC3E}">
        <p14:creationId xmlns:p14="http://schemas.microsoft.com/office/powerpoint/2010/main" val="3580401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3E10121-3FA3-450B-AEFA-9EB14DCE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el 1"/>
          <p:cNvSpPr txBox="1">
            <a:spLocks/>
          </p:cNvSpPr>
          <p:nvPr/>
        </p:nvSpPr>
        <p:spPr>
          <a:xfrm>
            <a:off x="3275856" y="2742950"/>
            <a:ext cx="4032000" cy="476872"/>
          </a:xfrm>
          <a:prstGeom prst="rect">
            <a:avLst/>
          </a:prstGeom>
        </p:spPr>
        <p:txBody>
          <a:bodyPr vert="horz" lIns="0" tIns="45720" rIns="91440" bIns="45720" rtlCol="0" anchor="b" anchorCtr="0">
            <a:normAutofit fontScale="92500"/>
          </a:bodyPr>
          <a:lstStyle>
            <a:lvl1pPr algn="l" defTabSz="914400" rtl="0" eaLnBrk="1" latinLnBrk="0" hangingPunct="1">
              <a:spcBef>
                <a:spcPct val="0"/>
              </a:spcBef>
              <a:buNone/>
              <a:defRPr sz="2500" b="1"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sz="2000" b="0" dirty="0"/>
              <a:t>Bedankt voor uw aandacht</a:t>
            </a:r>
          </a:p>
        </p:txBody>
      </p:sp>
      <p:sp>
        <p:nvSpPr>
          <p:cNvPr id="9" name="Ondertitel 2"/>
          <p:cNvSpPr txBox="1">
            <a:spLocks/>
          </p:cNvSpPr>
          <p:nvPr/>
        </p:nvSpPr>
        <p:spPr>
          <a:xfrm>
            <a:off x="3275856" y="2310902"/>
            <a:ext cx="4464496" cy="576064"/>
          </a:xfrm>
          <a:prstGeom prst="rect">
            <a:avLst/>
          </a:prstGeom>
        </p:spPr>
        <p:txBody>
          <a:bodyPr vert="horz" lIns="0" tIns="45720" rIns="91440" bIns="45720" rtlCol="0">
            <a:noAutofit/>
          </a:bodyPr>
          <a:lstStyle>
            <a:lvl1pPr marL="0" indent="0" algn="l" defTabSz="914400" rtl="0" eaLnBrk="1" latinLnBrk="0" hangingPunct="1">
              <a:lnSpc>
                <a:spcPts val="2400"/>
              </a:lnSpc>
              <a:spcBef>
                <a:spcPct val="20000"/>
              </a:spcBef>
              <a:buFont typeface="Arial" panose="020B0604020202020204" pitchFamily="34" charset="0"/>
              <a:buNone/>
              <a:defRPr sz="2000" b="0"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1400" b="1"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4400" b="1" dirty="0">
                <a:solidFill>
                  <a:schemeClr val="tx2"/>
                </a:solidFill>
              </a:rPr>
              <a:t>einde</a:t>
            </a:r>
          </a:p>
        </p:txBody>
      </p:sp>
      <p:pic>
        <p:nvPicPr>
          <p:cNvPr id="4" name="Afbeelding 3">
            <a:extLst>
              <a:ext uri="{FF2B5EF4-FFF2-40B4-BE49-F238E27FC236}">
                <a16:creationId xmlns:a16="http://schemas.microsoft.com/office/drawing/2014/main" id="{9B9F0A00-902E-14D9-A249-FBDCD43ECE44}"/>
              </a:ext>
            </a:extLst>
          </p:cNvPr>
          <p:cNvPicPr>
            <a:picLocks noChangeAspect="1"/>
          </p:cNvPicPr>
          <p:nvPr/>
        </p:nvPicPr>
        <p:blipFill>
          <a:blip r:embed="rId4"/>
          <a:stretch>
            <a:fillRect/>
          </a:stretch>
        </p:blipFill>
        <p:spPr>
          <a:xfrm>
            <a:off x="1331640" y="4083918"/>
            <a:ext cx="862093" cy="862093"/>
          </a:xfrm>
          <a:prstGeom prst="rect">
            <a:avLst/>
          </a:prstGeom>
        </p:spPr>
      </p:pic>
      <p:pic>
        <p:nvPicPr>
          <p:cNvPr id="5" name="Afbeelding 4">
            <a:extLst>
              <a:ext uri="{FF2B5EF4-FFF2-40B4-BE49-F238E27FC236}">
                <a16:creationId xmlns:a16="http://schemas.microsoft.com/office/drawing/2014/main" id="{98ECD6FC-9F74-1307-1430-E2156C6F66D6}"/>
              </a:ext>
            </a:extLst>
          </p:cNvPr>
          <p:cNvPicPr>
            <a:picLocks noChangeAspect="1"/>
          </p:cNvPicPr>
          <p:nvPr/>
        </p:nvPicPr>
        <p:blipFill>
          <a:blip r:embed="rId5"/>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413161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3">
            <a:extLst>
              <a:ext uri="{FF2B5EF4-FFF2-40B4-BE49-F238E27FC236}">
                <a16:creationId xmlns:a16="http://schemas.microsoft.com/office/drawing/2014/main" id="{B4BB74C1-26A9-B0E3-E3B3-79A420AC3061}"/>
              </a:ext>
            </a:extLst>
          </p:cNvPr>
          <p:cNvSpPr txBox="1">
            <a:spLocks/>
          </p:cNvSpPr>
          <p:nvPr/>
        </p:nvSpPr>
        <p:spPr>
          <a:xfrm>
            <a:off x="2771800" y="1131590"/>
            <a:ext cx="5671790" cy="3863288"/>
          </a:xfrm>
          <a:prstGeom prst="rect">
            <a:avLst/>
          </a:prstGeom>
        </p:spPr>
        <p:txBody>
          <a:bodyPr vert="horz" lIns="91440" tIns="45720" rIns="91440" bIns="45720" rtlCol="0">
            <a:normAutofit/>
          </a:bodyPr>
          <a:lstStyle>
            <a:lvl1pPr marL="171455" indent="-171455" algn="l" defTabSz="685817" rtl="0" eaLnBrk="1" latinLnBrk="0" hangingPunct="1">
              <a:lnSpc>
                <a:spcPct val="100000"/>
              </a:lnSpc>
              <a:spcBef>
                <a:spcPts val="751"/>
              </a:spcBef>
              <a:buClr>
                <a:schemeClr val="accent2"/>
              </a:buClr>
              <a:buFont typeface="Wingdings" pitchFamily="2" charset="2"/>
              <a:buChar char="§"/>
              <a:defRPr sz="1800" kern="1200" baseline="0">
                <a:solidFill>
                  <a:schemeClr val="accent3">
                    <a:lumMod val="75000"/>
                  </a:schemeClr>
                </a:solidFill>
                <a:latin typeface="Roboto Light" panose="02000000000000000000" pitchFamily="2" charset="0"/>
                <a:ea typeface="+mn-ea"/>
                <a:cs typeface="+mn-cs"/>
              </a:defRPr>
            </a:lvl1pPr>
            <a:lvl2pPr marL="514364" indent="-171455" algn="l" defTabSz="685817" rtl="0" eaLnBrk="1" latinLnBrk="0" hangingPunct="1">
              <a:lnSpc>
                <a:spcPct val="100000"/>
              </a:lnSpc>
              <a:spcBef>
                <a:spcPts val="375"/>
              </a:spcBef>
              <a:buClr>
                <a:schemeClr val="accent2"/>
              </a:buClr>
              <a:buFont typeface="Wingdings" pitchFamily="2" charset="2"/>
              <a:buChar char="§"/>
              <a:defRPr sz="1500" kern="1200" baseline="0">
                <a:solidFill>
                  <a:schemeClr val="accent3">
                    <a:lumMod val="75000"/>
                  </a:schemeClr>
                </a:solidFill>
                <a:latin typeface="Roboto Light" panose="02000000000000000000" pitchFamily="2" charset="0"/>
                <a:ea typeface="+mn-ea"/>
                <a:cs typeface="+mn-cs"/>
              </a:defRPr>
            </a:lvl2pPr>
            <a:lvl3pPr marL="857272" indent="-171455" algn="l" defTabSz="685817" rtl="0" eaLnBrk="1" latinLnBrk="0" hangingPunct="1">
              <a:lnSpc>
                <a:spcPct val="100000"/>
              </a:lnSpc>
              <a:spcBef>
                <a:spcPts val="375"/>
              </a:spcBef>
              <a:buClr>
                <a:schemeClr val="accent2"/>
              </a:buClr>
              <a:buFont typeface="Wingdings" pitchFamily="2" charset="2"/>
              <a:buChar char="§"/>
              <a:defRPr sz="1350" kern="1200" baseline="0">
                <a:solidFill>
                  <a:schemeClr val="accent3">
                    <a:lumMod val="75000"/>
                  </a:schemeClr>
                </a:solidFill>
                <a:latin typeface="Roboto Light" panose="02000000000000000000" pitchFamily="2" charset="0"/>
                <a:ea typeface="+mn-ea"/>
                <a:cs typeface="+mn-cs"/>
              </a:defRPr>
            </a:lvl3pPr>
            <a:lvl4pPr marL="1200181" indent="-171455" algn="l" defTabSz="685817" rtl="0" eaLnBrk="1" latinLnBrk="0" hangingPunct="1">
              <a:lnSpc>
                <a:spcPct val="100000"/>
              </a:lnSpc>
              <a:spcBef>
                <a:spcPts val="375"/>
              </a:spcBef>
              <a:buClr>
                <a:schemeClr val="accent2"/>
              </a:buClr>
              <a:buFont typeface="Wingdings" pitchFamily="2" charset="2"/>
              <a:buChar char="§"/>
              <a:defRPr sz="1200" kern="1200" baseline="0">
                <a:solidFill>
                  <a:schemeClr val="accent3">
                    <a:lumMod val="75000"/>
                  </a:schemeClr>
                </a:solidFill>
                <a:latin typeface="Roboto Light" panose="02000000000000000000" pitchFamily="2" charset="0"/>
                <a:ea typeface="+mn-ea"/>
                <a:cs typeface="+mn-cs"/>
              </a:defRPr>
            </a:lvl4pPr>
            <a:lvl5pPr marL="1543089" indent="-171455" algn="l" defTabSz="685817" rtl="0" eaLnBrk="1" latinLnBrk="0" hangingPunct="1">
              <a:lnSpc>
                <a:spcPct val="100000"/>
              </a:lnSpc>
              <a:spcBef>
                <a:spcPts val="375"/>
              </a:spcBef>
              <a:buClr>
                <a:schemeClr val="accent2"/>
              </a:buClr>
              <a:buFont typeface="Wingdings" pitchFamily="2" charset="2"/>
              <a:buChar char="§"/>
              <a:defRPr sz="1200" kern="1200" baseline="0">
                <a:solidFill>
                  <a:schemeClr val="accent3">
                    <a:lumMod val="75000"/>
                  </a:schemeClr>
                </a:solidFill>
                <a:latin typeface="Roboto Light" panose="02000000000000000000" pitchFamily="2" charset="0"/>
                <a:ea typeface="+mn-ea"/>
                <a:cs typeface="+mn-cs"/>
              </a:defRPr>
            </a:lvl5pPr>
            <a:lvl6pPr marL="1885997"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24" indent="-171455" algn="l" defTabSz="685817"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R="0" lvl="0" algn="l" defTabSz="685817" rtl="0" eaLnBrk="1" fontAlgn="auto" latinLnBrk="0" hangingPunct="1">
              <a:lnSpc>
                <a:spcPct val="100000"/>
              </a:lnSpc>
              <a:spcBef>
                <a:spcPts val="751"/>
              </a:spcBef>
              <a:spcAft>
                <a:spcPts val="0"/>
              </a:spcAft>
              <a:buClr>
                <a:srgbClr val="F39205"/>
              </a:buClr>
              <a:buSzTx/>
              <a:tabLst/>
              <a:defRPr/>
            </a:pPr>
            <a:r>
              <a:rPr lang="nl-NL" sz="1600" dirty="0">
                <a:solidFill>
                  <a:srgbClr val="00427C"/>
                </a:solidFill>
                <a:latin typeface="Verdana" panose="020B0604030504040204" pitchFamily="34" charset="0"/>
                <a:ea typeface="Verdana" panose="020B0604030504040204" pitchFamily="34" charset="0"/>
              </a:rPr>
              <a:t>De hoeden van </a:t>
            </a:r>
            <a:r>
              <a:rPr lang="nl-NL" sz="1600" dirty="0" err="1">
                <a:solidFill>
                  <a:srgbClr val="00427C"/>
                </a:solidFill>
                <a:latin typeface="Verdana" panose="020B0604030504040204" pitchFamily="34" charset="0"/>
                <a:ea typeface="Verdana" panose="020B0604030504040204" pitchFamily="34" charset="0"/>
              </a:rPr>
              <a:t>Bono</a:t>
            </a:r>
            <a:r>
              <a:rPr lang="nl-NL" sz="1600" dirty="0">
                <a:solidFill>
                  <a:srgbClr val="00427C"/>
                </a:solidFill>
                <a:latin typeface="Verdana" panose="020B0604030504040204" pitchFamily="34" charset="0"/>
                <a:ea typeface="Verdana" panose="020B0604030504040204" pitchFamily="34" charset="0"/>
              </a:rPr>
              <a:t> (of vergelijkbaar), </a:t>
            </a:r>
          </a:p>
          <a:p>
            <a:pPr marR="0" lvl="0" algn="l" defTabSz="685817" rtl="0" eaLnBrk="1" fontAlgn="auto" latinLnBrk="0" hangingPunct="1">
              <a:lnSpc>
                <a:spcPct val="100000"/>
              </a:lnSpc>
              <a:spcBef>
                <a:spcPts val="751"/>
              </a:spcBef>
              <a:spcAft>
                <a:spcPts val="0"/>
              </a:spcAft>
              <a:buClr>
                <a:srgbClr val="F39205"/>
              </a:buClr>
              <a:buSzTx/>
              <a:tabLst/>
              <a:defRPr/>
            </a:pPr>
            <a:r>
              <a:rPr lang="nl-NL" sz="1600" dirty="0">
                <a:solidFill>
                  <a:srgbClr val="00427C"/>
                </a:solidFill>
                <a:latin typeface="Verdana" panose="020B0604030504040204" pitchFamily="34" charset="0"/>
                <a:ea typeface="Verdana" panose="020B0604030504040204" pitchFamily="34" charset="0"/>
              </a:rPr>
              <a:t>Omdenken van ‘ja maar’ naar ‘ja en’ of</a:t>
            </a:r>
          </a:p>
          <a:p>
            <a:pPr marR="0" lvl="0" algn="l" defTabSz="685817" rtl="0" eaLnBrk="1" fontAlgn="auto" latinLnBrk="0" hangingPunct="1">
              <a:lnSpc>
                <a:spcPct val="100000"/>
              </a:lnSpc>
              <a:spcBef>
                <a:spcPts val="751"/>
              </a:spcBef>
              <a:spcAft>
                <a:spcPts val="0"/>
              </a:spcAft>
              <a:buClr>
                <a:srgbClr val="F39205"/>
              </a:buClr>
              <a:buSzTx/>
              <a:tabLst/>
              <a:defRPr/>
            </a:pPr>
            <a:r>
              <a:rPr lang="nl-NL" sz="1600" dirty="0">
                <a:solidFill>
                  <a:srgbClr val="00427C"/>
                </a:solidFill>
                <a:latin typeface="Verdana" panose="020B0604030504040204" pitchFamily="34" charset="0"/>
                <a:ea typeface="Verdana" panose="020B0604030504040204" pitchFamily="34" charset="0"/>
              </a:rPr>
              <a:t>Je mag ‘het alleen maar beter maken’</a:t>
            </a:r>
          </a:p>
          <a:p>
            <a:pPr marR="0" lvl="0" algn="l" defTabSz="685817" rtl="0" eaLnBrk="1" fontAlgn="auto" latinLnBrk="0" hangingPunct="1">
              <a:lnSpc>
                <a:spcPct val="100000"/>
              </a:lnSpc>
              <a:spcBef>
                <a:spcPts val="751"/>
              </a:spcBef>
              <a:spcAft>
                <a:spcPts val="0"/>
              </a:spcAft>
              <a:buClr>
                <a:srgbClr val="F39205"/>
              </a:buClr>
              <a:buSzTx/>
              <a:tabLst/>
              <a:defRPr/>
            </a:pPr>
            <a:r>
              <a:rPr lang="nl-NL" sz="1600" dirty="0">
                <a:solidFill>
                  <a:srgbClr val="00427C"/>
                </a:solidFill>
                <a:latin typeface="Verdana" panose="020B0604030504040204" pitchFamily="34" charset="0"/>
                <a:ea typeface="Verdana" panose="020B0604030504040204" pitchFamily="34" charset="0"/>
              </a:rPr>
              <a:t>Start met een ‘moment’ zodat ‘de deelnemers’ in het moment komen (voorbeeld logo, cocktail recept, vliegtuig vouwen etc. maar altijd met achterliggend doel verbinding en energie gerelateerd aan het doel van de bijeenkomst/samenwerking)</a:t>
            </a:r>
          </a:p>
          <a:p>
            <a:pPr marR="0" lvl="0" algn="l" defTabSz="685817" rtl="0" eaLnBrk="1" fontAlgn="auto" latinLnBrk="0" hangingPunct="1">
              <a:lnSpc>
                <a:spcPct val="100000"/>
              </a:lnSpc>
              <a:spcBef>
                <a:spcPts val="751"/>
              </a:spcBef>
              <a:spcAft>
                <a:spcPts val="0"/>
              </a:spcAft>
              <a:buClr>
                <a:srgbClr val="F39205"/>
              </a:buClr>
              <a:buSzTx/>
              <a:tabLst/>
              <a:defRPr/>
            </a:pPr>
            <a:r>
              <a:rPr lang="nl-NL" sz="1600" dirty="0">
                <a:solidFill>
                  <a:srgbClr val="00427C"/>
                </a:solidFill>
                <a:latin typeface="Verdana" panose="020B0604030504040204" pitchFamily="34" charset="0"/>
                <a:ea typeface="Verdana" panose="020B0604030504040204" pitchFamily="34" charset="0"/>
              </a:rPr>
              <a:t>Samenvatten en resultaatgericht werken, Huiswerk en communicatie (richten op draagvlak en meekrijgen van de achterban)</a:t>
            </a:r>
          </a:p>
          <a:p>
            <a:pPr marL="171455" marR="0" lvl="0" indent="-171455" algn="l" defTabSz="685817" rtl="0" eaLnBrk="1" fontAlgn="auto" latinLnBrk="0" hangingPunct="1">
              <a:lnSpc>
                <a:spcPct val="100000"/>
              </a:lnSpc>
              <a:spcBef>
                <a:spcPts val="751"/>
              </a:spcBef>
              <a:spcAft>
                <a:spcPts val="0"/>
              </a:spcAft>
              <a:buClr>
                <a:srgbClr val="F39205"/>
              </a:buClr>
              <a:buSzTx/>
              <a:buFont typeface="Wingdings" pitchFamily="2" charset="2"/>
              <a:buChar char="§"/>
              <a:tabLst/>
              <a:defRPr/>
            </a:pPr>
            <a:endParaRPr kumimoji="0" lang="nl-NL" sz="1800" b="0" i="0" u="none" strike="noStrike" kern="1200" cap="none" spc="0" normalizeH="0" baseline="0" noProof="0" dirty="0">
              <a:ln>
                <a:noFill/>
              </a:ln>
              <a:solidFill>
                <a:srgbClr val="767776">
                  <a:lumMod val="75000"/>
                </a:srgbClr>
              </a:solidFill>
              <a:effectLst/>
              <a:uLnTx/>
              <a:uFillTx/>
              <a:latin typeface="Roboto Light" panose="02000000000000000000" pitchFamily="2" charset="0"/>
              <a:ea typeface="+mn-ea"/>
              <a:cs typeface="+mn-cs"/>
            </a:endParaRPr>
          </a:p>
        </p:txBody>
      </p:sp>
      <p:pic>
        <p:nvPicPr>
          <p:cNvPr id="3" name="Afbeelding 2">
            <a:extLst>
              <a:ext uri="{FF2B5EF4-FFF2-40B4-BE49-F238E27FC236}">
                <a16:creationId xmlns:a16="http://schemas.microsoft.com/office/drawing/2014/main" id="{88BB1AA7-C5D8-79F7-9FAC-A969A3915384}"/>
              </a:ext>
            </a:extLst>
          </p:cNvPr>
          <p:cNvPicPr>
            <a:picLocks noChangeAspect="1"/>
          </p:cNvPicPr>
          <p:nvPr/>
        </p:nvPicPr>
        <p:blipFill>
          <a:blip r:embed="rId3"/>
          <a:stretch>
            <a:fillRect/>
          </a:stretch>
        </p:blipFill>
        <p:spPr>
          <a:xfrm>
            <a:off x="819902" y="1135514"/>
            <a:ext cx="1603387" cy="902286"/>
          </a:xfrm>
          <a:prstGeom prst="rect">
            <a:avLst/>
          </a:prstGeom>
          <a:ln>
            <a:solidFill>
              <a:srgbClr val="0070C0"/>
            </a:solidFill>
          </a:ln>
        </p:spPr>
      </p:pic>
      <p:pic>
        <p:nvPicPr>
          <p:cNvPr id="4" name="Afbeelding 3">
            <a:extLst>
              <a:ext uri="{FF2B5EF4-FFF2-40B4-BE49-F238E27FC236}">
                <a16:creationId xmlns:a16="http://schemas.microsoft.com/office/drawing/2014/main" id="{A88DB1E0-F02F-4D39-4D1D-27222FD292A2}"/>
              </a:ext>
            </a:extLst>
          </p:cNvPr>
          <p:cNvPicPr>
            <a:picLocks noChangeAspect="1"/>
          </p:cNvPicPr>
          <p:nvPr/>
        </p:nvPicPr>
        <p:blipFill>
          <a:blip r:embed="rId4"/>
          <a:stretch>
            <a:fillRect/>
          </a:stretch>
        </p:blipFill>
        <p:spPr>
          <a:xfrm>
            <a:off x="819902" y="2283718"/>
            <a:ext cx="1588762" cy="1270297"/>
          </a:xfrm>
          <a:prstGeom prst="rect">
            <a:avLst/>
          </a:prstGeom>
          <a:ln>
            <a:solidFill>
              <a:srgbClr val="0070C0"/>
            </a:solidFill>
          </a:ln>
        </p:spPr>
      </p:pic>
      <p:pic>
        <p:nvPicPr>
          <p:cNvPr id="5" name="Afbeelding 4">
            <a:extLst>
              <a:ext uri="{FF2B5EF4-FFF2-40B4-BE49-F238E27FC236}">
                <a16:creationId xmlns:a16="http://schemas.microsoft.com/office/drawing/2014/main" id="{D47EFC07-248D-183C-0CC8-B67D49D1187D}"/>
              </a:ext>
            </a:extLst>
          </p:cNvPr>
          <p:cNvPicPr>
            <a:picLocks noChangeAspect="1"/>
          </p:cNvPicPr>
          <p:nvPr/>
        </p:nvPicPr>
        <p:blipFill>
          <a:blip r:embed="rId5"/>
          <a:stretch>
            <a:fillRect/>
          </a:stretch>
        </p:blipFill>
        <p:spPr>
          <a:xfrm>
            <a:off x="819902" y="3829078"/>
            <a:ext cx="1426588" cy="719390"/>
          </a:xfrm>
          <a:prstGeom prst="rect">
            <a:avLst/>
          </a:prstGeom>
          <a:ln>
            <a:solidFill>
              <a:srgbClr val="0070C0"/>
            </a:solidFill>
          </a:ln>
        </p:spPr>
      </p:pic>
      <p:sp>
        <p:nvSpPr>
          <p:cNvPr id="6" name="Titel 5">
            <a:extLst>
              <a:ext uri="{FF2B5EF4-FFF2-40B4-BE49-F238E27FC236}">
                <a16:creationId xmlns:a16="http://schemas.microsoft.com/office/drawing/2014/main" id="{D0550C0F-2764-645F-463C-C4E9D5F21873}"/>
              </a:ext>
            </a:extLst>
          </p:cNvPr>
          <p:cNvSpPr>
            <a:spLocks noGrp="1"/>
          </p:cNvSpPr>
          <p:nvPr>
            <p:ph type="title"/>
          </p:nvPr>
        </p:nvSpPr>
        <p:spPr/>
        <p:txBody>
          <a:bodyPr>
            <a:normAutofit/>
          </a:bodyPr>
          <a:lstStyle/>
          <a:p>
            <a:r>
              <a:rPr lang="nl-NL" sz="2000" dirty="0"/>
              <a:t>Praktische hulpmiddelen, bewust inzetten</a:t>
            </a:r>
          </a:p>
        </p:txBody>
      </p:sp>
      <p:pic>
        <p:nvPicPr>
          <p:cNvPr id="7" name="Afbeelding 6">
            <a:extLst>
              <a:ext uri="{FF2B5EF4-FFF2-40B4-BE49-F238E27FC236}">
                <a16:creationId xmlns:a16="http://schemas.microsoft.com/office/drawing/2014/main" id="{B906C6E9-B372-C0BD-AA8C-19E0503F11FC}"/>
              </a:ext>
            </a:extLst>
          </p:cNvPr>
          <p:cNvPicPr>
            <a:picLocks noChangeAspect="1"/>
          </p:cNvPicPr>
          <p:nvPr/>
        </p:nvPicPr>
        <p:blipFill>
          <a:blip r:embed="rId6"/>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245774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99944-8256-919A-D0BA-183523BB0268}"/>
              </a:ext>
            </a:extLst>
          </p:cNvPr>
          <p:cNvSpPr>
            <a:spLocks noGrp="1"/>
          </p:cNvSpPr>
          <p:nvPr>
            <p:ph type="title"/>
          </p:nvPr>
        </p:nvSpPr>
        <p:spPr/>
        <p:txBody>
          <a:bodyPr/>
          <a:lstStyle/>
          <a:p>
            <a:r>
              <a:rPr lang="nl-NL" dirty="0"/>
              <a:t>Vragen Luistertest </a:t>
            </a:r>
          </a:p>
        </p:txBody>
      </p:sp>
      <p:sp>
        <p:nvSpPr>
          <p:cNvPr id="3" name="Tijdelijke aanduiding voor inhoud 2">
            <a:extLst>
              <a:ext uri="{FF2B5EF4-FFF2-40B4-BE49-F238E27FC236}">
                <a16:creationId xmlns:a16="http://schemas.microsoft.com/office/drawing/2014/main" id="{1F5CD856-C0B0-00FE-9CEE-1D4BB87C2CB9}"/>
              </a:ext>
            </a:extLst>
          </p:cNvPr>
          <p:cNvSpPr>
            <a:spLocks noGrp="1"/>
          </p:cNvSpPr>
          <p:nvPr>
            <p:ph idx="1"/>
          </p:nvPr>
        </p:nvSpPr>
        <p:spPr>
          <a:xfrm>
            <a:off x="457200" y="1131590"/>
            <a:ext cx="8229600" cy="3805931"/>
          </a:xfrm>
        </p:spPr>
        <p:txBody>
          <a:bodyPr>
            <a:normAutofit fontScale="92500" lnSpcReduction="20000"/>
          </a:bodyPr>
          <a:lstStyle/>
          <a:p>
            <a:r>
              <a:rPr lang="nl-NL" dirty="0"/>
              <a:t>Als ik iets niet begrijp, vraag ik de ander of die het nog eens wil uitleggen.</a:t>
            </a:r>
          </a:p>
          <a:p>
            <a:r>
              <a:rPr lang="nl-NL" dirty="0"/>
              <a:t>Ik kan luisteren zonder mij direct een mening te vormen over het onderwerp.</a:t>
            </a:r>
          </a:p>
          <a:p>
            <a:r>
              <a:rPr lang="nl-NL" dirty="0"/>
              <a:t>Ik kan samenvatten zonder er iets aan toe te voegen.</a:t>
            </a:r>
          </a:p>
          <a:p>
            <a:r>
              <a:rPr lang="nl-NL" dirty="0"/>
              <a:t>Ik ga er niet te snel van uit dat ik weet wat de ander bedoelt.</a:t>
            </a:r>
          </a:p>
          <a:p>
            <a:r>
              <a:rPr lang="nl-NL" dirty="0"/>
              <a:t>Als iemand iets vertelt, draag ik al snel een oplossing aan.</a:t>
            </a:r>
          </a:p>
          <a:p>
            <a:r>
              <a:rPr lang="nl-NL" dirty="0"/>
              <a:t>Ik kan goed tegen stilte in een gesprek.</a:t>
            </a:r>
          </a:p>
          <a:p>
            <a:r>
              <a:rPr lang="nl-NL" dirty="0"/>
              <a:t>Ik ben snel afgeleid als de ander mij iets vertelt wat mij niet interesseert.</a:t>
            </a:r>
          </a:p>
          <a:p>
            <a:r>
              <a:rPr lang="nl-NL" dirty="0"/>
              <a:t>Ik raak geërgerd als de ander mij niet begrijpt.</a:t>
            </a:r>
          </a:p>
          <a:p>
            <a:r>
              <a:rPr lang="nl-NL" dirty="0"/>
              <a:t>Ik let meer op de manier waarop iets gezegd wordt dan op de inhoud.</a:t>
            </a:r>
          </a:p>
          <a:p>
            <a:r>
              <a:rPr lang="nl-NL" dirty="0"/>
              <a:t>Ik voel me onzeker als ik met een ander praat.</a:t>
            </a:r>
          </a:p>
          <a:p>
            <a:r>
              <a:rPr lang="nl-NL" dirty="0"/>
              <a:t>Ik houd oogcontact met de ander als ik luister.</a:t>
            </a:r>
          </a:p>
          <a:p>
            <a:r>
              <a:rPr lang="nl-NL" dirty="0"/>
              <a:t>Als ik naar de ander luister, ga ik er echt voor zitten.</a:t>
            </a:r>
          </a:p>
        </p:txBody>
      </p:sp>
    </p:spTree>
    <p:extLst>
      <p:ext uri="{BB962C8B-B14F-4D97-AF65-F5344CB8AC3E}">
        <p14:creationId xmlns:p14="http://schemas.microsoft.com/office/powerpoint/2010/main" val="114046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D16EB-820C-D4EE-B6FC-4660E970A628}"/>
              </a:ext>
            </a:extLst>
          </p:cNvPr>
          <p:cNvSpPr>
            <a:spLocks noGrp="1"/>
          </p:cNvSpPr>
          <p:nvPr>
            <p:ph type="title"/>
          </p:nvPr>
        </p:nvSpPr>
        <p:spPr/>
        <p:txBody>
          <a:bodyPr/>
          <a:lstStyle/>
          <a:p>
            <a:r>
              <a:rPr lang="nl-NL" dirty="0"/>
              <a:t>Antwoordmogelijkheden</a:t>
            </a:r>
          </a:p>
        </p:txBody>
      </p:sp>
      <p:sp>
        <p:nvSpPr>
          <p:cNvPr id="3" name="Tijdelijke aanduiding voor inhoud 2">
            <a:extLst>
              <a:ext uri="{FF2B5EF4-FFF2-40B4-BE49-F238E27FC236}">
                <a16:creationId xmlns:a16="http://schemas.microsoft.com/office/drawing/2014/main" id="{199EBF6A-8618-6099-EE10-5B414F9EA373}"/>
              </a:ext>
            </a:extLst>
          </p:cNvPr>
          <p:cNvSpPr>
            <a:spLocks noGrp="1"/>
          </p:cNvSpPr>
          <p:nvPr>
            <p:ph idx="1"/>
          </p:nvPr>
        </p:nvSpPr>
        <p:spPr/>
        <p:txBody>
          <a:bodyPr/>
          <a:lstStyle/>
          <a:p>
            <a:r>
              <a:rPr lang="nl-NL" dirty="0"/>
              <a:t>Ja, altijd </a:t>
            </a:r>
          </a:p>
          <a:p>
            <a:r>
              <a:rPr lang="nl-NL" dirty="0"/>
              <a:t>Ja, vaak </a:t>
            </a:r>
          </a:p>
          <a:p>
            <a:r>
              <a:rPr lang="nl-NL" dirty="0"/>
              <a:t>Dat doe ik regelmatig</a:t>
            </a:r>
          </a:p>
          <a:p>
            <a:r>
              <a:rPr lang="nl-NL" dirty="0"/>
              <a:t>Dat doe ik soms</a:t>
            </a:r>
          </a:p>
          <a:p>
            <a:r>
              <a:rPr lang="nl-NL" dirty="0"/>
              <a:t>Dat doe ik nooit</a:t>
            </a:r>
          </a:p>
          <a:p>
            <a:endParaRPr lang="nl-NL" dirty="0"/>
          </a:p>
        </p:txBody>
      </p:sp>
    </p:spTree>
    <p:extLst>
      <p:ext uri="{BB962C8B-B14F-4D97-AF65-F5344CB8AC3E}">
        <p14:creationId xmlns:p14="http://schemas.microsoft.com/office/powerpoint/2010/main" val="96154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E7D09E-CD7E-81B4-181A-3134E20DCBFA}"/>
              </a:ext>
            </a:extLst>
          </p:cNvPr>
          <p:cNvSpPr>
            <a:spLocks noGrp="1"/>
          </p:cNvSpPr>
          <p:nvPr>
            <p:ph type="title"/>
          </p:nvPr>
        </p:nvSpPr>
        <p:spPr/>
        <p:txBody>
          <a:bodyPr>
            <a:normAutofit/>
          </a:bodyPr>
          <a:lstStyle/>
          <a:p>
            <a:r>
              <a:rPr kumimoji="0" lang="nl-NL" sz="2300" b="1"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Even Landen…..</a:t>
            </a:r>
            <a:endParaRPr lang="nl-NL" sz="2300" dirty="0"/>
          </a:p>
        </p:txBody>
      </p:sp>
      <p:sp>
        <p:nvSpPr>
          <p:cNvPr id="5" name="Tijdelijke aanduiding voor inhoud 4">
            <a:extLst>
              <a:ext uri="{FF2B5EF4-FFF2-40B4-BE49-F238E27FC236}">
                <a16:creationId xmlns:a16="http://schemas.microsoft.com/office/drawing/2014/main" id="{92B267EF-6579-4341-BE80-8494529D970E}"/>
              </a:ext>
            </a:extLst>
          </p:cNvPr>
          <p:cNvSpPr>
            <a:spLocks noGrp="1"/>
          </p:cNvSpPr>
          <p:nvPr>
            <p:ph idx="1"/>
          </p:nvPr>
        </p:nvSpPr>
        <p:spPr>
          <a:xfrm>
            <a:off x="207987" y="1203598"/>
            <a:ext cx="7575897" cy="3394472"/>
          </a:xfrm>
        </p:spPr>
        <p:txBody>
          <a:bodyPr>
            <a:normAutofit lnSpcReduction="10000"/>
          </a:bodyPr>
          <a:lstStyle/>
          <a:p>
            <a:pPr>
              <a:buFont typeface="+mj-lt"/>
              <a:buAutoNum type="arabicPeriod"/>
            </a:pPr>
            <a:r>
              <a:rPr lang="nl-NL" dirty="0"/>
              <a:t>Vorm tweetallen en verdeel de zaal in 3 delen</a:t>
            </a:r>
          </a:p>
          <a:p>
            <a:pPr>
              <a:buFont typeface="+mj-lt"/>
              <a:buAutoNum type="arabicPeriod"/>
            </a:pPr>
            <a:r>
              <a:rPr kumimoji="0" lang="nl-NL" sz="1800" b="0"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Vouw per tweetal in (max) 4 minuten het ‘meest snelle’ vliegtuig (testen mag, meerdere exemplaren maken mag ook). </a:t>
            </a: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nl-NL" sz="1400" b="0"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Tip in de wedstrijd </a:t>
            </a:r>
            <a:r>
              <a:rPr lang="nl-NL" b="0" dirty="0"/>
              <a:t>snelheid wordt bepaald door </a:t>
            </a:r>
            <a:r>
              <a:rPr kumimoji="0" lang="nl-NL" sz="1400" b="0"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het vliegtuig maar ook door de ‘gooier’</a:t>
            </a:r>
          </a:p>
          <a:p>
            <a:pPr marL="800100" marR="0" lvl="1" indent="-3429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nl-NL" sz="1400" b="0"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Slechts éen beperking, je ‘goede hand’ moet op je rug, dus je mag maar met één hand vouwen.</a:t>
            </a:r>
          </a:p>
          <a:p>
            <a:pPr>
              <a:buFont typeface="+mj-lt"/>
              <a:buAutoNum type="arabicPeriod"/>
            </a:pPr>
            <a:r>
              <a:rPr lang="nl-NL" dirty="0"/>
              <a:t>Per deel doet 1 iemand mee aan de wedstrijd, bepaal per deel wie met welk vliegtuigje meedoet (max 1 minuut)</a:t>
            </a:r>
          </a:p>
          <a:p>
            <a:pPr>
              <a:buFont typeface="+mj-lt"/>
              <a:buAutoNum type="arabicPeriod"/>
            </a:pPr>
            <a:r>
              <a:rPr lang="nl-NL" dirty="0"/>
              <a:t>De wedstrijd</a:t>
            </a:r>
            <a:r>
              <a:rPr lang="nl-NL"/>
              <a:t>, 3 </a:t>
            </a:r>
            <a:r>
              <a:rPr lang="nl-NL" dirty="0"/>
              <a:t>deelnemers, 1 voor 1 gooien, bepaal zelf de volgorde en het startmoment </a:t>
            </a:r>
          </a:p>
          <a:p>
            <a:pPr>
              <a:buFont typeface="+mj-lt"/>
              <a:buAutoNum type="arabicPeriod"/>
            </a:pPr>
            <a:r>
              <a:rPr lang="nl-NL" dirty="0"/>
              <a:t>de winnaar is?  </a:t>
            </a:r>
          </a:p>
          <a:p>
            <a:endParaRPr lang="nl-NL" dirty="0"/>
          </a:p>
          <a:p>
            <a:endParaRPr lang="nl-NL" dirty="0"/>
          </a:p>
        </p:txBody>
      </p:sp>
      <p:pic>
        <p:nvPicPr>
          <p:cNvPr id="6" name="Afbeelding 5">
            <a:extLst>
              <a:ext uri="{FF2B5EF4-FFF2-40B4-BE49-F238E27FC236}">
                <a16:creationId xmlns:a16="http://schemas.microsoft.com/office/drawing/2014/main" id="{EB3B65A3-51EB-1A87-45A4-9F583B3173F9}"/>
              </a:ext>
            </a:extLst>
          </p:cNvPr>
          <p:cNvPicPr>
            <a:picLocks noChangeAspect="1"/>
          </p:cNvPicPr>
          <p:nvPr/>
        </p:nvPicPr>
        <p:blipFill>
          <a:blip r:embed="rId3"/>
          <a:stretch>
            <a:fillRect/>
          </a:stretch>
        </p:blipFill>
        <p:spPr>
          <a:xfrm>
            <a:off x="3995936" y="215223"/>
            <a:ext cx="1609483" cy="914479"/>
          </a:xfrm>
          <a:prstGeom prst="rect">
            <a:avLst/>
          </a:prstGeom>
        </p:spPr>
      </p:pic>
      <p:pic>
        <p:nvPicPr>
          <p:cNvPr id="7" name="Afbeelding 6">
            <a:extLst>
              <a:ext uri="{FF2B5EF4-FFF2-40B4-BE49-F238E27FC236}">
                <a16:creationId xmlns:a16="http://schemas.microsoft.com/office/drawing/2014/main" id="{7356860C-14C8-8779-795D-A1B6C8DEA13B}"/>
              </a:ext>
            </a:extLst>
          </p:cNvPr>
          <p:cNvPicPr>
            <a:picLocks noChangeAspect="1"/>
          </p:cNvPicPr>
          <p:nvPr/>
        </p:nvPicPr>
        <p:blipFill>
          <a:blip r:embed="rId4"/>
          <a:stretch>
            <a:fillRect/>
          </a:stretch>
        </p:blipFill>
        <p:spPr>
          <a:xfrm>
            <a:off x="8028384" y="1286143"/>
            <a:ext cx="792088" cy="792088"/>
          </a:xfrm>
          <a:prstGeom prst="rect">
            <a:avLst/>
          </a:prstGeom>
        </p:spPr>
      </p:pic>
      <p:pic>
        <p:nvPicPr>
          <p:cNvPr id="8" name="Afbeelding 7">
            <a:extLst>
              <a:ext uri="{FF2B5EF4-FFF2-40B4-BE49-F238E27FC236}">
                <a16:creationId xmlns:a16="http://schemas.microsoft.com/office/drawing/2014/main" id="{FE6F97A6-CECF-9DBA-1DD2-3AE9AE1E2E60}"/>
              </a:ext>
            </a:extLst>
          </p:cNvPr>
          <p:cNvPicPr>
            <a:picLocks noChangeAspect="1"/>
          </p:cNvPicPr>
          <p:nvPr/>
        </p:nvPicPr>
        <p:blipFill>
          <a:blip r:embed="rId5"/>
          <a:stretch>
            <a:fillRect/>
          </a:stretch>
        </p:blipFill>
        <p:spPr>
          <a:xfrm>
            <a:off x="7740352" y="2493771"/>
            <a:ext cx="1324619" cy="1387415"/>
          </a:xfrm>
          <a:prstGeom prst="rect">
            <a:avLst/>
          </a:prstGeom>
        </p:spPr>
      </p:pic>
      <p:sp>
        <p:nvSpPr>
          <p:cNvPr id="9" name="Pijl: omlaag 8">
            <a:extLst>
              <a:ext uri="{FF2B5EF4-FFF2-40B4-BE49-F238E27FC236}">
                <a16:creationId xmlns:a16="http://schemas.microsoft.com/office/drawing/2014/main" id="{C98BD157-930B-1F15-B660-C2E2E8BE877E}"/>
              </a:ext>
            </a:extLst>
          </p:cNvPr>
          <p:cNvSpPr/>
          <p:nvPr/>
        </p:nvSpPr>
        <p:spPr>
          <a:xfrm>
            <a:off x="8316416" y="2067694"/>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A60E7AFC-AB2E-A651-81A5-414A6494F5E0}"/>
              </a:ext>
            </a:extLst>
          </p:cNvPr>
          <p:cNvPicPr>
            <a:picLocks noChangeAspect="1"/>
          </p:cNvPicPr>
          <p:nvPr/>
        </p:nvPicPr>
        <p:blipFill>
          <a:blip r:embed="rId6"/>
          <a:stretch>
            <a:fillRect/>
          </a:stretch>
        </p:blipFill>
        <p:spPr>
          <a:xfrm>
            <a:off x="7380312" y="4716069"/>
            <a:ext cx="1706716" cy="377916"/>
          </a:xfrm>
          <a:prstGeom prst="rect">
            <a:avLst/>
          </a:prstGeom>
        </p:spPr>
      </p:pic>
    </p:spTree>
    <p:extLst>
      <p:ext uri="{BB962C8B-B14F-4D97-AF65-F5344CB8AC3E}">
        <p14:creationId xmlns:p14="http://schemas.microsoft.com/office/powerpoint/2010/main" val="260937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35E9B60-3963-4675-9B97-976F839DC412}"/>
              </a:ext>
            </a:extLst>
          </p:cNvPr>
          <p:cNvSpPr>
            <a:spLocks noGrp="1"/>
          </p:cNvSpPr>
          <p:nvPr>
            <p:ph type="sldNum" sz="quarter" idx="12"/>
          </p:nvPr>
        </p:nvSpPr>
        <p:spPr/>
        <p:txBody>
          <a:bodyPr/>
          <a:lstStyle/>
          <a:p>
            <a:fld id="{9EE82E28-A981-3D4B-B700-234B910A16C3}" type="slidenum">
              <a:rPr lang="nl-NL" smtClean="0"/>
              <a:t>20</a:t>
            </a:fld>
            <a:endParaRPr lang="nl-NL"/>
          </a:p>
        </p:txBody>
      </p:sp>
      <p:sp>
        <p:nvSpPr>
          <p:cNvPr id="3" name="Titel 2">
            <a:extLst>
              <a:ext uri="{FF2B5EF4-FFF2-40B4-BE49-F238E27FC236}">
                <a16:creationId xmlns:a16="http://schemas.microsoft.com/office/drawing/2014/main" id="{F0CAE5BE-F241-411F-B87A-B798360B4985}"/>
              </a:ext>
            </a:extLst>
          </p:cNvPr>
          <p:cNvSpPr>
            <a:spLocks noGrp="1"/>
          </p:cNvSpPr>
          <p:nvPr>
            <p:ph type="title"/>
          </p:nvPr>
        </p:nvSpPr>
        <p:spPr/>
        <p:txBody>
          <a:bodyPr/>
          <a:lstStyle/>
          <a:p>
            <a:r>
              <a:rPr lang="nl-NL" dirty="0"/>
              <a:t>Samenwerken</a:t>
            </a:r>
          </a:p>
        </p:txBody>
      </p:sp>
      <p:pic>
        <p:nvPicPr>
          <p:cNvPr id="6" name="Tijdelijke aanduiding voor inhoud 5">
            <a:extLst>
              <a:ext uri="{FF2B5EF4-FFF2-40B4-BE49-F238E27FC236}">
                <a16:creationId xmlns:a16="http://schemas.microsoft.com/office/drawing/2014/main" id="{95789697-08AF-4B7E-800E-A6DED363B188}"/>
              </a:ext>
            </a:extLst>
          </p:cNvPr>
          <p:cNvPicPr>
            <a:picLocks noGrp="1" noChangeAspect="1"/>
          </p:cNvPicPr>
          <p:nvPr>
            <p:ph idx="1"/>
          </p:nvPr>
        </p:nvPicPr>
        <p:blipFill>
          <a:blip r:embed="rId3"/>
          <a:stretch>
            <a:fillRect/>
          </a:stretch>
        </p:blipFill>
        <p:spPr>
          <a:xfrm>
            <a:off x="737235" y="1599367"/>
            <a:ext cx="7086600" cy="2357438"/>
          </a:xfrm>
          <a:prstGeom prst="rect">
            <a:avLst/>
          </a:prstGeom>
        </p:spPr>
      </p:pic>
    </p:spTree>
    <p:extLst>
      <p:ext uri="{BB962C8B-B14F-4D97-AF65-F5344CB8AC3E}">
        <p14:creationId xmlns:p14="http://schemas.microsoft.com/office/powerpoint/2010/main" val="342487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A1B61C-13D1-4B14-A317-BE125D84F125}"/>
              </a:ext>
            </a:extLst>
          </p:cNvPr>
          <p:cNvSpPr>
            <a:spLocks noGrp="1"/>
          </p:cNvSpPr>
          <p:nvPr>
            <p:ph type="title"/>
          </p:nvPr>
        </p:nvSpPr>
        <p:spPr>
          <a:xfrm>
            <a:off x="628651" y="-14598"/>
            <a:ext cx="7886700" cy="994172"/>
          </a:xfrm>
        </p:spPr>
        <p:txBody>
          <a:bodyPr/>
          <a:lstStyle/>
          <a:p>
            <a:r>
              <a:rPr lang="nl-NL" dirty="0"/>
              <a:t>Van Standpunt naar Belang</a:t>
            </a:r>
            <a:r>
              <a:rPr lang="nl-NL" sz="1500" dirty="0"/>
              <a:t>, </a:t>
            </a:r>
            <a:br>
              <a:rPr lang="nl-NL" sz="1500" dirty="0"/>
            </a:br>
            <a:r>
              <a:rPr lang="nl-NL" sz="1500" dirty="0"/>
              <a:t>Betekenisvolle dialoog voeren</a:t>
            </a:r>
            <a:endParaRPr lang="fy-NL" dirty="0"/>
          </a:p>
        </p:txBody>
      </p:sp>
      <p:sp>
        <p:nvSpPr>
          <p:cNvPr id="5" name="Tijdelijke aanduiding voor inhoud 4">
            <a:extLst>
              <a:ext uri="{FF2B5EF4-FFF2-40B4-BE49-F238E27FC236}">
                <a16:creationId xmlns:a16="http://schemas.microsoft.com/office/drawing/2014/main" id="{8AE1016A-6DBB-4CB7-A315-96F4E1CD40A7}"/>
              </a:ext>
            </a:extLst>
          </p:cNvPr>
          <p:cNvSpPr>
            <a:spLocks noGrp="1"/>
          </p:cNvSpPr>
          <p:nvPr>
            <p:ph idx="1"/>
          </p:nvPr>
        </p:nvSpPr>
        <p:spPr>
          <a:xfrm>
            <a:off x="578471" y="1394309"/>
            <a:ext cx="7886700" cy="3263504"/>
          </a:xfrm>
        </p:spPr>
        <p:txBody>
          <a:bodyPr vert="horz" lIns="0" tIns="34290" rIns="68580" bIns="34290" rtlCol="0">
            <a:noAutofit/>
          </a:bodyPr>
          <a:lstStyle/>
          <a:p>
            <a:endParaRPr lang="nl-NL" sz="825" dirty="0"/>
          </a:p>
          <a:p>
            <a:pPr marL="0" indent="0">
              <a:buNone/>
            </a:pPr>
            <a:r>
              <a:rPr lang="nl-NL" dirty="0"/>
              <a:t>Rand </a:t>
            </a:r>
            <a:r>
              <a:rPr lang="nl-NL" b="1" dirty="0"/>
              <a:t>Voorwaarden voor het effectief belangen centraal stellen in de samenwerking </a:t>
            </a:r>
            <a:r>
              <a:rPr lang="nl-NL" dirty="0"/>
              <a:t>:</a:t>
            </a:r>
          </a:p>
          <a:p>
            <a:pPr marL="0" indent="0">
              <a:buNone/>
            </a:pPr>
            <a:endParaRPr lang="nl-NL" dirty="0"/>
          </a:p>
          <a:p>
            <a:pPr>
              <a:buFont typeface="+mj-lt"/>
              <a:buAutoNum type="arabicPeriod"/>
            </a:pPr>
            <a:r>
              <a:rPr lang="nl-NL" sz="1500" b="1" dirty="0">
                <a:solidFill>
                  <a:schemeClr val="accent2"/>
                </a:solidFill>
              </a:rPr>
              <a:t>Betrouwbaarheid en vertrouwen creëren</a:t>
            </a:r>
          </a:p>
          <a:p>
            <a:pPr>
              <a:buFont typeface="+mj-lt"/>
              <a:buAutoNum type="arabicPeriod"/>
            </a:pPr>
            <a:r>
              <a:rPr lang="nl-NL" sz="1500" b="1" dirty="0">
                <a:solidFill>
                  <a:schemeClr val="accent2"/>
                </a:solidFill>
              </a:rPr>
              <a:t>Gezamenlijk vertrekpunt in taal en informatie</a:t>
            </a:r>
          </a:p>
          <a:p>
            <a:pPr>
              <a:buFont typeface="+mj-lt"/>
              <a:buAutoNum type="arabicPeriod"/>
            </a:pPr>
            <a:r>
              <a:rPr lang="nl-NL" sz="1500" b="1" dirty="0">
                <a:solidFill>
                  <a:schemeClr val="accent2"/>
                </a:solidFill>
              </a:rPr>
              <a:t>De kunst van het samen denken ontwikkelen </a:t>
            </a:r>
          </a:p>
          <a:p>
            <a:endParaRPr lang="nl-NL" sz="1500" b="1" dirty="0">
              <a:solidFill>
                <a:schemeClr val="accent2"/>
              </a:solidFill>
            </a:endParaRPr>
          </a:p>
          <a:p>
            <a:endParaRPr lang="nl-NL" sz="1500" b="1" dirty="0">
              <a:solidFill>
                <a:schemeClr val="accent2"/>
              </a:solidFill>
            </a:endParaRPr>
          </a:p>
          <a:p>
            <a:pPr marL="0" indent="0">
              <a:buNone/>
            </a:pPr>
            <a:endParaRPr lang="nl-NL" sz="825" dirty="0"/>
          </a:p>
          <a:p>
            <a:pPr marL="0" indent="0">
              <a:buNone/>
            </a:pPr>
            <a:endParaRPr lang="nl-NL" sz="825" dirty="0"/>
          </a:p>
        </p:txBody>
      </p:sp>
      <p:sp>
        <p:nvSpPr>
          <p:cNvPr id="8" name="Tijdelijke aanduiding voor dianummer 7">
            <a:extLst>
              <a:ext uri="{FF2B5EF4-FFF2-40B4-BE49-F238E27FC236}">
                <a16:creationId xmlns:a16="http://schemas.microsoft.com/office/drawing/2014/main" id="{575F4DCF-D141-4CA0-922A-0D212BBE7B36}"/>
              </a:ext>
            </a:extLst>
          </p:cNvPr>
          <p:cNvSpPr>
            <a:spLocks noGrp="1"/>
          </p:cNvSpPr>
          <p:nvPr>
            <p:ph type="sldNum" sz="quarter" idx="12"/>
          </p:nvPr>
        </p:nvSpPr>
        <p:spPr/>
        <p:txBody>
          <a:bodyPr/>
          <a:lstStyle/>
          <a:p>
            <a:fld id="{9EE82E28-A981-3D4B-B700-234B910A16C3}" type="slidenum">
              <a:rPr lang="nl-NL" smtClean="0"/>
              <a:t>21</a:t>
            </a:fld>
            <a:endParaRPr lang="nl-NL"/>
          </a:p>
        </p:txBody>
      </p:sp>
      <p:pic>
        <p:nvPicPr>
          <p:cNvPr id="10" name="Afbeelding 9">
            <a:extLst>
              <a:ext uri="{FF2B5EF4-FFF2-40B4-BE49-F238E27FC236}">
                <a16:creationId xmlns:a16="http://schemas.microsoft.com/office/drawing/2014/main" id="{809F2882-6E99-47BD-B711-068AD3BF944E}"/>
              </a:ext>
            </a:extLst>
          </p:cNvPr>
          <p:cNvPicPr>
            <a:picLocks noChangeAspect="1"/>
          </p:cNvPicPr>
          <p:nvPr/>
        </p:nvPicPr>
        <p:blipFill>
          <a:blip r:embed="rId3"/>
          <a:stretch>
            <a:fillRect/>
          </a:stretch>
        </p:blipFill>
        <p:spPr>
          <a:xfrm>
            <a:off x="6580484" y="2355726"/>
            <a:ext cx="1659780" cy="891617"/>
          </a:xfrm>
          <a:prstGeom prst="rect">
            <a:avLst/>
          </a:prstGeom>
        </p:spPr>
      </p:pic>
    </p:spTree>
    <p:extLst>
      <p:ext uri="{BB962C8B-B14F-4D97-AF65-F5344CB8AC3E}">
        <p14:creationId xmlns:p14="http://schemas.microsoft.com/office/powerpoint/2010/main" val="3540411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3E10121-3FA3-450B-AEFA-9EB14DCEE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el 1"/>
          <p:cNvSpPr txBox="1">
            <a:spLocks/>
          </p:cNvSpPr>
          <p:nvPr/>
        </p:nvSpPr>
        <p:spPr>
          <a:xfrm>
            <a:off x="3275856" y="2742950"/>
            <a:ext cx="4032000" cy="476872"/>
          </a:xfrm>
          <a:prstGeom prst="rect">
            <a:avLst/>
          </a:prstGeom>
        </p:spPr>
        <p:txBody>
          <a:bodyPr vert="horz" lIns="0" tIns="45720" rIns="91440" bIns="45720" rtlCol="0" anchor="b" anchorCtr="0">
            <a:normAutofit/>
          </a:bodyPr>
          <a:lstStyle>
            <a:lvl1pPr algn="l" defTabSz="914400" rtl="0" eaLnBrk="1" latinLnBrk="0" hangingPunct="1">
              <a:spcBef>
                <a:spcPct val="0"/>
              </a:spcBef>
              <a:buNone/>
              <a:defRPr sz="2500" b="1"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sz="2000" b="0" dirty="0"/>
              <a:t>TYP HIER DE TITEL</a:t>
            </a:r>
          </a:p>
        </p:txBody>
      </p:sp>
      <p:sp>
        <p:nvSpPr>
          <p:cNvPr id="9" name="Ondertitel 2"/>
          <p:cNvSpPr txBox="1">
            <a:spLocks/>
          </p:cNvSpPr>
          <p:nvPr/>
        </p:nvSpPr>
        <p:spPr>
          <a:xfrm>
            <a:off x="3275856" y="2310902"/>
            <a:ext cx="4464496" cy="576064"/>
          </a:xfrm>
          <a:prstGeom prst="rect">
            <a:avLst/>
          </a:prstGeom>
        </p:spPr>
        <p:txBody>
          <a:bodyPr vert="horz" lIns="0" tIns="45720" rIns="91440" bIns="45720" rtlCol="0">
            <a:noAutofit/>
          </a:bodyPr>
          <a:lstStyle>
            <a:lvl1pPr marL="0" indent="0" algn="l" defTabSz="914400" rtl="0" eaLnBrk="1" latinLnBrk="0" hangingPunct="1">
              <a:lnSpc>
                <a:spcPts val="2400"/>
              </a:lnSpc>
              <a:spcBef>
                <a:spcPct val="20000"/>
              </a:spcBef>
              <a:buFont typeface="Arial" panose="020B0604020202020204" pitchFamily="34" charset="0"/>
              <a:buNone/>
              <a:defRPr sz="2000" b="0"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anose="020B0604020202020204" pitchFamily="34" charset="0"/>
              <a:buNone/>
              <a:defRPr sz="1400" b="1"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1400" b="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4400" b="1" dirty="0">
                <a:solidFill>
                  <a:schemeClr val="tx2"/>
                </a:solidFill>
              </a:rPr>
              <a:t>PAUZE</a:t>
            </a:r>
          </a:p>
        </p:txBody>
      </p:sp>
    </p:spTree>
    <p:extLst>
      <p:ext uri="{BB962C8B-B14F-4D97-AF65-F5344CB8AC3E}">
        <p14:creationId xmlns:p14="http://schemas.microsoft.com/office/powerpoint/2010/main" val="284701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300" dirty="0"/>
              <a:t>Agenda of ‘wat gaan we doen’</a:t>
            </a:r>
          </a:p>
        </p:txBody>
      </p:sp>
      <p:sp>
        <p:nvSpPr>
          <p:cNvPr id="6" name="Tijdelijke aanduiding voor inhoud 5">
            <a:extLst>
              <a:ext uri="{FF2B5EF4-FFF2-40B4-BE49-F238E27FC236}">
                <a16:creationId xmlns:a16="http://schemas.microsoft.com/office/drawing/2014/main" id="{10098085-5621-B020-ABEA-D24D3857E0EE}"/>
              </a:ext>
            </a:extLst>
          </p:cNvPr>
          <p:cNvSpPr>
            <a:spLocks noGrp="1"/>
          </p:cNvSpPr>
          <p:nvPr>
            <p:ph idx="1"/>
          </p:nvPr>
        </p:nvSpPr>
        <p:spPr/>
        <p:txBody>
          <a:bodyPr/>
          <a:lstStyle/>
          <a:p>
            <a:endParaRPr lang="nl-NL" dirty="0"/>
          </a:p>
          <a:p>
            <a:endParaRPr lang="nl-NL" dirty="0"/>
          </a:p>
          <a:p>
            <a:r>
              <a:rPr lang="nl-NL" dirty="0"/>
              <a:t>Even voorstellen</a:t>
            </a:r>
          </a:p>
          <a:p>
            <a:r>
              <a:rPr lang="nl-NL" dirty="0"/>
              <a:t>Zachte Kant van samenwerken?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Samenwerken tussen organisaties, aanbrengen van focus</a:t>
            </a:r>
          </a:p>
          <a:p>
            <a:r>
              <a:rPr lang="nl-NL" dirty="0"/>
              <a:t>Samenwerken is mensenwerk; Inzoomen op ‘natuurlijk gedrag’</a:t>
            </a:r>
          </a:p>
          <a:p>
            <a:r>
              <a:rPr lang="nl-NL" dirty="0"/>
              <a:t>Verbindend leiderschap en zo groot mogelijk gezamenlijk belang</a:t>
            </a:r>
          </a:p>
          <a:p>
            <a:r>
              <a:rPr lang="nl-NL" dirty="0"/>
              <a:t>‘Echt luisteren’…</a:t>
            </a:r>
          </a:p>
          <a:p>
            <a:r>
              <a:rPr lang="nl-NL" dirty="0"/>
              <a:t>Samenvattend..</a:t>
            </a:r>
          </a:p>
          <a:p>
            <a:r>
              <a:rPr lang="nl-NL" dirty="0"/>
              <a:t>Vragen?</a:t>
            </a:r>
          </a:p>
        </p:txBody>
      </p:sp>
      <p:pic>
        <p:nvPicPr>
          <p:cNvPr id="7" name="Afbeelding 6">
            <a:extLst>
              <a:ext uri="{FF2B5EF4-FFF2-40B4-BE49-F238E27FC236}">
                <a16:creationId xmlns:a16="http://schemas.microsoft.com/office/drawing/2014/main" id="{B8289063-F701-87C2-C440-8247050E646A}"/>
              </a:ext>
            </a:extLst>
          </p:cNvPr>
          <p:cNvPicPr>
            <a:picLocks noChangeAspect="1"/>
          </p:cNvPicPr>
          <p:nvPr/>
        </p:nvPicPr>
        <p:blipFill>
          <a:blip r:embed="rId3"/>
          <a:stretch>
            <a:fillRect/>
          </a:stretch>
        </p:blipFill>
        <p:spPr>
          <a:xfrm>
            <a:off x="3131840" y="1037060"/>
            <a:ext cx="1934760" cy="1030876"/>
          </a:xfrm>
          <a:prstGeom prst="rect">
            <a:avLst/>
          </a:prstGeom>
        </p:spPr>
      </p:pic>
      <p:sp>
        <p:nvSpPr>
          <p:cNvPr id="8" name="Pijl: omlaag 7">
            <a:extLst>
              <a:ext uri="{FF2B5EF4-FFF2-40B4-BE49-F238E27FC236}">
                <a16:creationId xmlns:a16="http://schemas.microsoft.com/office/drawing/2014/main" id="{E17B9A13-D54A-546B-C00E-29B5AC17E769}"/>
              </a:ext>
            </a:extLst>
          </p:cNvPr>
          <p:cNvSpPr/>
          <p:nvPr/>
        </p:nvSpPr>
        <p:spPr>
          <a:xfrm>
            <a:off x="4036924" y="767252"/>
            <a:ext cx="124592" cy="364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3ECA41F-977B-CA2E-2B37-FCD2B5E4C3F9}"/>
              </a:ext>
            </a:extLst>
          </p:cNvPr>
          <p:cNvPicPr>
            <a:picLocks noChangeAspect="1"/>
          </p:cNvPicPr>
          <p:nvPr/>
        </p:nvPicPr>
        <p:blipFill>
          <a:blip r:embed="rId4"/>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53396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9815654-D308-473F-AD36-0D54C93D8C8D}"/>
              </a:ext>
            </a:extLst>
          </p:cNvPr>
          <p:cNvSpPr>
            <a:spLocks noGrp="1"/>
          </p:cNvSpPr>
          <p:nvPr>
            <p:ph type="sldNum" sz="quarter" idx="12"/>
          </p:nvPr>
        </p:nvSpPr>
        <p:spPr/>
        <p:txBody>
          <a:bodyPr/>
          <a:lstStyle/>
          <a:p>
            <a:endParaRPr lang="nl-NL" dirty="0"/>
          </a:p>
        </p:txBody>
      </p:sp>
      <p:sp>
        <p:nvSpPr>
          <p:cNvPr id="3" name="Titel 2">
            <a:extLst>
              <a:ext uri="{FF2B5EF4-FFF2-40B4-BE49-F238E27FC236}">
                <a16:creationId xmlns:a16="http://schemas.microsoft.com/office/drawing/2014/main" id="{7D68D4E7-9867-4F94-882C-AAB556AE98A2}"/>
              </a:ext>
            </a:extLst>
          </p:cNvPr>
          <p:cNvSpPr>
            <a:spLocks noGrp="1"/>
          </p:cNvSpPr>
          <p:nvPr>
            <p:ph type="title"/>
          </p:nvPr>
        </p:nvSpPr>
        <p:spPr/>
        <p:txBody>
          <a:bodyPr/>
          <a:lstStyle/>
          <a:p>
            <a:r>
              <a:rPr lang="nl-NL" dirty="0"/>
              <a:t>  Even voorstellen</a:t>
            </a:r>
            <a:endParaRPr lang="nl-NL" dirty="0">
              <a:highlight>
                <a:srgbClr val="FFFF00"/>
              </a:highlight>
            </a:endParaRPr>
          </a:p>
        </p:txBody>
      </p:sp>
      <p:sp>
        <p:nvSpPr>
          <p:cNvPr id="11" name="Rechthoek: afgeronde hoeken 10">
            <a:extLst>
              <a:ext uri="{FF2B5EF4-FFF2-40B4-BE49-F238E27FC236}">
                <a16:creationId xmlns:a16="http://schemas.microsoft.com/office/drawing/2014/main" id="{3C3FA8EF-7AF7-BC4B-FCE2-088CBD77BF40}"/>
              </a:ext>
            </a:extLst>
          </p:cNvPr>
          <p:cNvSpPr/>
          <p:nvPr/>
        </p:nvSpPr>
        <p:spPr>
          <a:xfrm>
            <a:off x="645566" y="1469570"/>
            <a:ext cx="1917000" cy="2619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dirty="0">
                <a:latin typeface="Roboto Light" panose="02000000000000000000" pitchFamily="2" charset="0"/>
                <a:ea typeface="Roboto Light" panose="02000000000000000000" pitchFamily="2" charset="0"/>
              </a:rPr>
              <a:t>Accent Advies</a:t>
            </a:r>
          </a:p>
        </p:txBody>
      </p:sp>
      <p:sp>
        <p:nvSpPr>
          <p:cNvPr id="12" name="Rechthoek: afgeronde hoeken 11">
            <a:extLst>
              <a:ext uri="{FF2B5EF4-FFF2-40B4-BE49-F238E27FC236}">
                <a16:creationId xmlns:a16="http://schemas.microsoft.com/office/drawing/2014/main" id="{BC11E2AC-0D02-1292-7865-3EAFB0CED2F8}"/>
              </a:ext>
            </a:extLst>
          </p:cNvPr>
          <p:cNvSpPr/>
          <p:nvPr/>
        </p:nvSpPr>
        <p:spPr>
          <a:xfrm>
            <a:off x="5151833" y="1436631"/>
            <a:ext cx="1917000" cy="2619000"/>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dirty="0">
                <a:latin typeface="Roboto Light" panose="02000000000000000000" pitchFamily="2" charset="0"/>
                <a:ea typeface="Roboto Light" panose="02000000000000000000" pitchFamily="2" charset="0"/>
              </a:rPr>
              <a:t>Aedes</a:t>
            </a:r>
          </a:p>
        </p:txBody>
      </p:sp>
      <p:sp>
        <p:nvSpPr>
          <p:cNvPr id="9" name="Tekstvak 8">
            <a:extLst>
              <a:ext uri="{FF2B5EF4-FFF2-40B4-BE49-F238E27FC236}">
                <a16:creationId xmlns:a16="http://schemas.microsoft.com/office/drawing/2014/main" id="{A96EFFE4-4940-75AD-F264-1B985C85D14D}"/>
              </a:ext>
            </a:extLst>
          </p:cNvPr>
          <p:cNvSpPr txBox="1"/>
          <p:nvPr/>
        </p:nvSpPr>
        <p:spPr>
          <a:xfrm>
            <a:off x="5519939" y="3590088"/>
            <a:ext cx="1321594" cy="253916"/>
          </a:xfrm>
          <a:prstGeom prst="rect">
            <a:avLst/>
          </a:prstGeom>
          <a:noFill/>
        </p:spPr>
        <p:txBody>
          <a:bodyPr wrap="square">
            <a:spAutoFit/>
          </a:bodyPr>
          <a:lstStyle/>
          <a:p>
            <a:pPr algn="ctr"/>
            <a:r>
              <a:rPr lang="nl-NL" sz="1050" dirty="0">
                <a:solidFill>
                  <a:schemeClr val="bg1"/>
                </a:solidFill>
                <a:latin typeface="Roboto Light" panose="02000000000000000000" pitchFamily="2" charset="0"/>
                <a:ea typeface="Roboto Light" panose="02000000000000000000" pitchFamily="2" charset="0"/>
              </a:rPr>
              <a:t>Pieter van Hulten</a:t>
            </a:r>
          </a:p>
        </p:txBody>
      </p:sp>
      <p:pic>
        <p:nvPicPr>
          <p:cNvPr id="1029" name="Picture 5">
            <a:extLst>
              <a:ext uri="{FF2B5EF4-FFF2-40B4-BE49-F238E27FC236}">
                <a16:creationId xmlns:a16="http://schemas.microsoft.com/office/drawing/2014/main" id="{1EBF185D-FE6F-455A-7ED1-219754487F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23" t="20661" r="10219" b="30781"/>
          <a:stretch/>
        </p:blipFill>
        <p:spPr bwMode="auto">
          <a:xfrm>
            <a:off x="901877" y="2044131"/>
            <a:ext cx="1404378"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a:extLst>
              <a:ext uri="{FF2B5EF4-FFF2-40B4-BE49-F238E27FC236}">
                <a16:creationId xmlns:a16="http://schemas.microsoft.com/office/drawing/2014/main" id="{CBC24044-B9D4-8261-3AB0-5EDBC895569B}"/>
              </a:ext>
            </a:extLst>
          </p:cNvPr>
          <p:cNvSpPr txBox="1"/>
          <p:nvPr/>
        </p:nvSpPr>
        <p:spPr>
          <a:xfrm>
            <a:off x="951243" y="3592229"/>
            <a:ext cx="1305645" cy="253916"/>
          </a:xfrm>
          <a:prstGeom prst="rect">
            <a:avLst/>
          </a:prstGeom>
          <a:noFill/>
        </p:spPr>
        <p:txBody>
          <a:bodyPr wrap="square">
            <a:spAutoFit/>
          </a:bodyPr>
          <a:lstStyle/>
          <a:p>
            <a:pPr algn="ctr"/>
            <a:r>
              <a:rPr lang="nl-NL" sz="1050" dirty="0">
                <a:solidFill>
                  <a:schemeClr val="bg1"/>
                </a:solidFill>
                <a:latin typeface="Roboto Light" panose="02000000000000000000" pitchFamily="2" charset="0"/>
                <a:ea typeface="Roboto Light" panose="02000000000000000000" pitchFamily="2" charset="0"/>
              </a:rPr>
              <a:t>Thea van Bommel</a:t>
            </a:r>
          </a:p>
        </p:txBody>
      </p:sp>
      <p:sp>
        <p:nvSpPr>
          <p:cNvPr id="6" name="Rechthoek: afgeronde hoeken 5">
            <a:extLst>
              <a:ext uri="{FF2B5EF4-FFF2-40B4-BE49-F238E27FC236}">
                <a16:creationId xmlns:a16="http://schemas.microsoft.com/office/drawing/2014/main" id="{EAB3AA2F-E6E8-976D-34B2-8A02030EEABC}"/>
              </a:ext>
            </a:extLst>
          </p:cNvPr>
          <p:cNvSpPr/>
          <p:nvPr/>
        </p:nvSpPr>
        <p:spPr>
          <a:xfrm>
            <a:off x="2929156" y="1469570"/>
            <a:ext cx="1917000" cy="2619000"/>
          </a:xfrm>
          <a:prstGeom prst="round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nl-NL" dirty="0">
                <a:latin typeface="Roboto Light" panose="02000000000000000000" pitchFamily="2" charset="0"/>
                <a:ea typeface="Roboto Light" panose="02000000000000000000" pitchFamily="2" charset="0"/>
              </a:rPr>
              <a:t>Aedes</a:t>
            </a:r>
          </a:p>
        </p:txBody>
      </p:sp>
      <p:sp>
        <p:nvSpPr>
          <p:cNvPr id="7" name="Tekstvak 6">
            <a:extLst>
              <a:ext uri="{FF2B5EF4-FFF2-40B4-BE49-F238E27FC236}">
                <a16:creationId xmlns:a16="http://schemas.microsoft.com/office/drawing/2014/main" id="{923D6FB4-2797-F9BC-349A-3FE3B4B79FB3}"/>
              </a:ext>
            </a:extLst>
          </p:cNvPr>
          <p:cNvSpPr txBox="1"/>
          <p:nvPr/>
        </p:nvSpPr>
        <p:spPr>
          <a:xfrm>
            <a:off x="3234833" y="3600556"/>
            <a:ext cx="1305645" cy="253916"/>
          </a:xfrm>
          <a:prstGeom prst="rect">
            <a:avLst/>
          </a:prstGeom>
          <a:noFill/>
        </p:spPr>
        <p:txBody>
          <a:bodyPr wrap="square">
            <a:spAutoFit/>
          </a:bodyPr>
          <a:lstStyle/>
          <a:p>
            <a:pPr algn="ctr"/>
            <a:r>
              <a:rPr lang="nl-NL" sz="1050" dirty="0">
                <a:solidFill>
                  <a:schemeClr val="bg1"/>
                </a:solidFill>
                <a:latin typeface="Roboto Light" panose="02000000000000000000" pitchFamily="2" charset="0"/>
                <a:ea typeface="Roboto Light" panose="02000000000000000000" pitchFamily="2" charset="0"/>
              </a:rPr>
              <a:t>Gaby van der Peijl</a:t>
            </a:r>
          </a:p>
        </p:txBody>
      </p:sp>
      <p:pic>
        <p:nvPicPr>
          <p:cNvPr id="8" name="Afbeelding 7">
            <a:extLst>
              <a:ext uri="{FF2B5EF4-FFF2-40B4-BE49-F238E27FC236}">
                <a16:creationId xmlns:a16="http://schemas.microsoft.com/office/drawing/2014/main" id="{8A0C99B6-D0D8-273F-29EC-EEF17CCA9AC6}"/>
              </a:ext>
            </a:extLst>
          </p:cNvPr>
          <p:cNvPicPr>
            <a:picLocks noChangeAspect="1"/>
          </p:cNvPicPr>
          <p:nvPr/>
        </p:nvPicPr>
        <p:blipFill>
          <a:blip r:embed="rId4"/>
          <a:stretch>
            <a:fillRect/>
          </a:stretch>
        </p:blipFill>
        <p:spPr>
          <a:xfrm>
            <a:off x="3919177" y="483518"/>
            <a:ext cx="1707028" cy="377985"/>
          </a:xfrm>
          <a:prstGeom prst="rect">
            <a:avLst/>
          </a:prstGeom>
        </p:spPr>
      </p:pic>
      <p:pic>
        <p:nvPicPr>
          <p:cNvPr id="5" name="Afbeelding 4">
            <a:extLst>
              <a:ext uri="{FF2B5EF4-FFF2-40B4-BE49-F238E27FC236}">
                <a16:creationId xmlns:a16="http://schemas.microsoft.com/office/drawing/2014/main" id="{6D3925B0-1204-2576-24D9-1AB223B01C2E}"/>
              </a:ext>
            </a:extLst>
          </p:cNvPr>
          <p:cNvPicPr preferRelativeResize="0">
            <a:picLocks/>
          </p:cNvPicPr>
          <p:nvPr/>
        </p:nvPicPr>
        <p:blipFill>
          <a:blip r:embed="rId5"/>
          <a:stretch>
            <a:fillRect/>
          </a:stretch>
        </p:blipFill>
        <p:spPr>
          <a:xfrm>
            <a:off x="3185656" y="2044131"/>
            <a:ext cx="1404000" cy="1404000"/>
          </a:xfrm>
          <a:prstGeom prst="rect">
            <a:avLst/>
          </a:prstGeom>
        </p:spPr>
      </p:pic>
      <p:pic>
        <p:nvPicPr>
          <p:cNvPr id="10" name="Afbeelding 9">
            <a:extLst>
              <a:ext uri="{FF2B5EF4-FFF2-40B4-BE49-F238E27FC236}">
                <a16:creationId xmlns:a16="http://schemas.microsoft.com/office/drawing/2014/main" id="{956F2A2F-486D-F6D5-8C40-617A8E8B55FB}"/>
              </a:ext>
            </a:extLst>
          </p:cNvPr>
          <p:cNvPicPr preferRelativeResize="0">
            <a:picLocks/>
          </p:cNvPicPr>
          <p:nvPr/>
        </p:nvPicPr>
        <p:blipFill>
          <a:blip r:embed="rId6"/>
          <a:stretch>
            <a:fillRect/>
          </a:stretch>
        </p:blipFill>
        <p:spPr>
          <a:xfrm>
            <a:off x="5471230" y="2044131"/>
            <a:ext cx="1404000" cy="1404000"/>
          </a:xfrm>
          <a:prstGeom prst="rect">
            <a:avLst/>
          </a:prstGeom>
        </p:spPr>
      </p:pic>
    </p:spTree>
    <p:extLst>
      <p:ext uri="{BB962C8B-B14F-4D97-AF65-F5344CB8AC3E}">
        <p14:creationId xmlns:p14="http://schemas.microsoft.com/office/powerpoint/2010/main" val="424652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Zachte kant van samenwerken?</a:t>
            </a:r>
          </a:p>
        </p:txBody>
      </p:sp>
      <p:sp>
        <p:nvSpPr>
          <p:cNvPr id="6" name="Tijdelijke aanduiding voor inhoud 5">
            <a:extLst>
              <a:ext uri="{FF2B5EF4-FFF2-40B4-BE49-F238E27FC236}">
                <a16:creationId xmlns:a16="http://schemas.microsoft.com/office/drawing/2014/main" id="{10098085-5621-B020-ABEA-D24D3857E0EE}"/>
              </a:ext>
            </a:extLst>
          </p:cNvPr>
          <p:cNvSpPr>
            <a:spLocks noGrp="1"/>
          </p:cNvSpPr>
          <p:nvPr>
            <p:ph idx="1"/>
          </p:nvPr>
        </p:nvSpPr>
        <p:spPr/>
        <p:txBody>
          <a:bodyPr>
            <a:normAutofit lnSpcReduction="10000"/>
          </a:bodyPr>
          <a:lstStyle/>
          <a:p>
            <a:pPr marL="0" indent="0">
              <a:buNone/>
            </a:pPr>
            <a:r>
              <a:rPr lang="nl-NL" sz="1600" dirty="0"/>
              <a:t>De twee kanten van samenwerking:</a:t>
            </a:r>
          </a:p>
          <a:p>
            <a:pPr>
              <a:buFont typeface="Wingdings" panose="05000000000000000000" pitchFamily="2" charset="2"/>
              <a:buChar char="Ø"/>
            </a:pPr>
            <a:r>
              <a:rPr lang="nl-NL" sz="1600" dirty="0"/>
              <a:t>' harde kant ‘: denk aan </a:t>
            </a:r>
            <a:r>
              <a:rPr lang="nl-NL" sz="1600" i="1" dirty="0"/>
              <a:t>tastbare</a:t>
            </a:r>
            <a:r>
              <a:rPr lang="nl-NL" sz="1600" dirty="0"/>
              <a:t> zaken zoals visie, strategie, richting, doelen stellen, besluitvorming en implementatie.</a:t>
            </a:r>
          </a:p>
          <a:p>
            <a:pPr>
              <a:buFont typeface="Wingdings" panose="05000000000000000000" pitchFamily="2" charset="2"/>
              <a:buChar char="Ø"/>
            </a:pPr>
            <a:endParaRPr lang="nl-NL" sz="1600" dirty="0"/>
          </a:p>
          <a:p>
            <a:pPr>
              <a:buFont typeface="Wingdings" panose="05000000000000000000" pitchFamily="2" charset="2"/>
              <a:buChar char="Ø"/>
            </a:pPr>
            <a:r>
              <a:rPr lang="nl-NL" sz="1600" dirty="0"/>
              <a:t>' zachte kant' meer ongrijpbare onderwerpen zoals vertrouwen, respect,</a:t>
            </a:r>
            <a:r>
              <a:rPr kumimoji="0" lang="nl-NL" sz="1600" b="0"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 veiligheid, </a:t>
            </a:r>
            <a:r>
              <a:rPr lang="nl-NL" sz="1600" dirty="0"/>
              <a:t>communicatie maar ook teamspirit, leiderschap en gedeelde waarden.</a:t>
            </a:r>
          </a:p>
          <a:p>
            <a:pPr>
              <a:buFont typeface="Wingdings" panose="05000000000000000000" pitchFamily="2" charset="2"/>
              <a:buChar char="Ø"/>
            </a:pPr>
            <a:endParaRPr lang="nl-NL" sz="1600" dirty="0"/>
          </a:p>
          <a:p>
            <a:pPr marL="0" indent="0">
              <a:buNone/>
            </a:pPr>
            <a:r>
              <a:rPr lang="nl-NL" sz="1600" dirty="0"/>
              <a:t>De zachte kant wordt vaak vergeten en dat is jammer want het blijkt in de praktijk </a:t>
            </a:r>
            <a:r>
              <a:rPr lang="nl-NL" sz="1600" b="1" dirty="0"/>
              <a:t>het fundament (harde basis) voor samenwerking </a:t>
            </a:r>
            <a:r>
              <a:rPr lang="nl-NL" sz="1600" dirty="0"/>
              <a:t>of bij het ontbreken ervan de oorzaak van het mislukken van de samenwerking!</a:t>
            </a:r>
          </a:p>
          <a:p>
            <a:pPr marL="0" indent="0">
              <a:buNone/>
            </a:pPr>
            <a:endParaRPr lang="nl-NL" sz="1600" dirty="0"/>
          </a:p>
          <a:p>
            <a:pPr>
              <a:buFont typeface="Wingdings" panose="05000000000000000000" pitchFamily="2" charset="2"/>
              <a:buChar char="Ø"/>
            </a:pPr>
            <a:r>
              <a:rPr lang="nl-NL" sz="1600" dirty="0"/>
              <a:t>Verschil en complexiteit bij samenwerking tussen organisaties</a:t>
            </a:r>
          </a:p>
        </p:txBody>
      </p:sp>
      <p:pic>
        <p:nvPicPr>
          <p:cNvPr id="3" name="Afbeelding 2">
            <a:extLst>
              <a:ext uri="{FF2B5EF4-FFF2-40B4-BE49-F238E27FC236}">
                <a16:creationId xmlns:a16="http://schemas.microsoft.com/office/drawing/2014/main" id="{5DB31EDA-E1AF-7440-8829-BFF0409FA604}"/>
              </a:ext>
            </a:extLst>
          </p:cNvPr>
          <p:cNvPicPr>
            <a:picLocks noChangeAspect="1"/>
          </p:cNvPicPr>
          <p:nvPr/>
        </p:nvPicPr>
        <p:blipFill>
          <a:blip r:embed="rId3"/>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27849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Samenwerken tussen organisaties</a:t>
            </a:r>
            <a:br>
              <a:rPr lang="nl-NL" dirty="0"/>
            </a:br>
            <a:r>
              <a:rPr lang="nl-NL" sz="1600" b="0" i="1" dirty="0"/>
              <a:t>focus aanbrengen naar zachte kant</a:t>
            </a:r>
          </a:p>
        </p:txBody>
      </p:sp>
      <p:sp>
        <p:nvSpPr>
          <p:cNvPr id="6" name="Tijdelijke aanduiding voor inhoud 5">
            <a:extLst>
              <a:ext uri="{FF2B5EF4-FFF2-40B4-BE49-F238E27FC236}">
                <a16:creationId xmlns:a16="http://schemas.microsoft.com/office/drawing/2014/main" id="{10098085-5621-B020-ABEA-D24D3857E0EE}"/>
              </a:ext>
            </a:extLst>
          </p:cNvPr>
          <p:cNvSpPr>
            <a:spLocks noGrp="1"/>
          </p:cNvSpPr>
          <p:nvPr>
            <p:ph idx="1"/>
          </p:nvPr>
        </p:nvSpPr>
        <p:spPr>
          <a:xfrm>
            <a:off x="457200" y="1200151"/>
            <a:ext cx="8229600" cy="3394472"/>
          </a:xfrm>
        </p:spPr>
        <p:txBody>
          <a:bodyPr/>
          <a:lstStyle/>
          <a:p>
            <a:pPr marL="0" indent="0">
              <a:buNone/>
            </a:pPr>
            <a:r>
              <a:rPr lang="nl-NL" dirty="0"/>
              <a:t>Samenwerken tussen organisaties* (netwerken), </a:t>
            </a:r>
          </a:p>
        </p:txBody>
      </p:sp>
      <p:pic>
        <p:nvPicPr>
          <p:cNvPr id="8" name="Afbeelding 7">
            <a:extLst>
              <a:ext uri="{FF2B5EF4-FFF2-40B4-BE49-F238E27FC236}">
                <a16:creationId xmlns:a16="http://schemas.microsoft.com/office/drawing/2014/main" id="{EA839397-6D6A-47FD-74C5-557F3757ADDC}"/>
              </a:ext>
            </a:extLst>
          </p:cNvPr>
          <p:cNvPicPr>
            <a:picLocks noChangeAspect="1"/>
          </p:cNvPicPr>
          <p:nvPr/>
        </p:nvPicPr>
        <p:blipFill rotWithShape="1">
          <a:blip r:embed="rId3"/>
          <a:srcRect l="9140" r="13744"/>
          <a:stretch/>
        </p:blipFill>
        <p:spPr>
          <a:xfrm>
            <a:off x="432000" y="1845550"/>
            <a:ext cx="2412000" cy="2125985"/>
          </a:xfrm>
          <a:prstGeom prst="rect">
            <a:avLst/>
          </a:prstGeom>
          <a:ln>
            <a:solidFill>
              <a:srgbClr val="0070C0"/>
            </a:solidFill>
          </a:ln>
        </p:spPr>
      </p:pic>
      <p:pic>
        <p:nvPicPr>
          <p:cNvPr id="3" name="Afbeelding 2">
            <a:extLst>
              <a:ext uri="{FF2B5EF4-FFF2-40B4-BE49-F238E27FC236}">
                <a16:creationId xmlns:a16="http://schemas.microsoft.com/office/drawing/2014/main" id="{37F61ADC-10BD-7374-CAF2-76FB60883BCF}"/>
              </a:ext>
            </a:extLst>
          </p:cNvPr>
          <p:cNvPicPr>
            <a:picLocks noChangeAspect="1"/>
          </p:cNvPicPr>
          <p:nvPr/>
        </p:nvPicPr>
        <p:blipFill>
          <a:blip r:embed="rId4"/>
          <a:stretch>
            <a:fillRect/>
          </a:stretch>
        </p:blipFill>
        <p:spPr>
          <a:xfrm>
            <a:off x="5178499" y="2101837"/>
            <a:ext cx="2499577" cy="1499746"/>
          </a:xfrm>
          <a:prstGeom prst="rect">
            <a:avLst/>
          </a:prstGeom>
          <a:ln>
            <a:solidFill>
              <a:srgbClr val="0070C0"/>
            </a:solidFill>
          </a:ln>
        </p:spPr>
      </p:pic>
      <p:sp>
        <p:nvSpPr>
          <p:cNvPr id="4" name="Pijl: omlaag 3">
            <a:extLst>
              <a:ext uri="{FF2B5EF4-FFF2-40B4-BE49-F238E27FC236}">
                <a16:creationId xmlns:a16="http://schemas.microsoft.com/office/drawing/2014/main" id="{C55A14D0-8FE7-35BB-84E0-B13AECEA484A}"/>
              </a:ext>
            </a:extLst>
          </p:cNvPr>
          <p:cNvSpPr/>
          <p:nvPr/>
        </p:nvSpPr>
        <p:spPr>
          <a:xfrm>
            <a:off x="1547664" y="1543206"/>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8A660EFC-7E65-AC8C-91C9-030139092356}"/>
              </a:ext>
            </a:extLst>
          </p:cNvPr>
          <p:cNvSpPr/>
          <p:nvPr/>
        </p:nvSpPr>
        <p:spPr>
          <a:xfrm>
            <a:off x="2864186" y="285978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71C66D31-8FF1-AA89-7E14-63DD9FAD8461}"/>
              </a:ext>
            </a:extLst>
          </p:cNvPr>
          <p:cNvSpPr/>
          <p:nvPr/>
        </p:nvSpPr>
        <p:spPr>
          <a:xfrm>
            <a:off x="5153299" y="2947586"/>
            <a:ext cx="1188031" cy="426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pic>
        <p:nvPicPr>
          <p:cNvPr id="9" name="Afbeelding 8">
            <a:extLst>
              <a:ext uri="{FF2B5EF4-FFF2-40B4-BE49-F238E27FC236}">
                <a16:creationId xmlns:a16="http://schemas.microsoft.com/office/drawing/2014/main" id="{9C439319-1149-CDF3-F68E-1B64F325CE19}"/>
              </a:ext>
            </a:extLst>
          </p:cNvPr>
          <p:cNvPicPr>
            <a:picLocks noChangeAspect="1"/>
          </p:cNvPicPr>
          <p:nvPr/>
        </p:nvPicPr>
        <p:blipFill>
          <a:blip r:embed="rId5"/>
          <a:stretch>
            <a:fillRect/>
          </a:stretch>
        </p:blipFill>
        <p:spPr>
          <a:xfrm>
            <a:off x="7920785" y="2351746"/>
            <a:ext cx="1042506" cy="1091279"/>
          </a:xfrm>
          <a:prstGeom prst="rect">
            <a:avLst/>
          </a:prstGeom>
          <a:ln>
            <a:solidFill>
              <a:srgbClr val="0070C0"/>
            </a:solidFill>
          </a:ln>
        </p:spPr>
      </p:pic>
      <p:pic>
        <p:nvPicPr>
          <p:cNvPr id="10" name="Afbeelding 9">
            <a:extLst>
              <a:ext uri="{FF2B5EF4-FFF2-40B4-BE49-F238E27FC236}">
                <a16:creationId xmlns:a16="http://schemas.microsoft.com/office/drawing/2014/main" id="{15F15CC9-CDEE-4C07-7CC0-689A3A3B4D8B}"/>
              </a:ext>
            </a:extLst>
          </p:cNvPr>
          <p:cNvPicPr>
            <a:picLocks noChangeAspect="1"/>
          </p:cNvPicPr>
          <p:nvPr/>
        </p:nvPicPr>
        <p:blipFill>
          <a:blip r:embed="rId6"/>
          <a:stretch>
            <a:fillRect/>
          </a:stretch>
        </p:blipFill>
        <p:spPr>
          <a:xfrm>
            <a:off x="3244412" y="1834394"/>
            <a:ext cx="1526230" cy="2125985"/>
          </a:xfrm>
          <a:prstGeom prst="rect">
            <a:avLst/>
          </a:prstGeom>
          <a:ln>
            <a:solidFill>
              <a:srgbClr val="0070C0"/>
            </a:solidFill>
          </a:ln>
        </p:spPr>
      </p:pic>
      <p:sp>
        <p:nvSpPr>
          <p:cNvPr id="11" name="Pijl: rechts 10">
            <a:extLst>
              <a:ext uri="{FF2B5EF4-FFF2-40B4-BE49-F238E27FC236}">
                <a16:creationId xmlns:a16="http://schemas.microsoft.com/office/drawing/2014/main" id="{274678BF-E18D-F4E1-50C2-E6BC1EAD8C1F}"/>
              </a:ext>
            </a:extLst>
          </p:cNvPr>
          <p:cNvSpPr/>
          <p:nvPr/>
        </p:nvSpPr>
        <p:spPr>
          <a:xfrm>
            <a:off x="4793259" y="285978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63C2792B-4781-5164-F20B-42A86B6BD59F}"/>
              </a:ext>
            </a:extLst>
          </p:cNvPr>
          <p:cNvSpPr/>
          <p:nvPr/>
        </p:nvSpPr>
        <p:spPr>
          <a:xfrm>
            <a:off x="6044700" y="3333639"/>
            <a:ext cx="651398" cy="267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13" name="Tijdelijke aanduiding voor voettekst 12">
            <a:extLst>
              <a:ext uri="{FF2B5EF4-FFF2-40B4-BE49-F238E27FC236}">
                <a16:creationId xmlns:a16="http://schemas.microsoft.com/office/drawing/2014/main" id="{223130CC-D35E-126D-46CA-A4DE9104F5FB}"/>
              </a:ext>
            </a:extLst>
          </p:cNvPr>
          <p:cNvSpPr>
            <a:spLocks noGrp="1"/>
          </p:cNvSpPr>
          <p:nvPr>
            <p:ph type="ftr" sz="quarter" idx="11"/>
          </p:nvPr>
        </p:nvSpPr>
        <p:spPr>
          <a:xfrm>
            <a:off x="395536" y="4767263"/>
            <a:ext cx="2895600" cy="273844"/>
          </a:xfrm>
        </p:spPr>
        <p:txBody>
          <a:bodyPr/>
          <a:lstStyle/>
          <a:p>
            <a:r>
              <a:rPr lang="nl-NL" sz="800" dirty="0"/>
              <a:t>* bron Organiseren in met Netwerken (Willems, Linck en Kaats</a:t>
            </a:r>
          </a:p>
        </p:txBody>
      </p:sp>
      <p:sp>
        <p:nvSpPr>
          <p:cNvPr id="14" name="Tijdelijke aanduiding voor dianummer 13">
            <a:extLst>
              <a:ext uri="{FF2B5EF4-FFF2-40B4-BE49-F238E27FC236}">
                <a16:creationId xmlns:a16="http://schemas.microsoft.com/office/drawing/2014/main" id="{C41DD9D7-8F60-4BF2-5A53-3C879689662B}"/>
              </a:ext>
            </a:extLst>
          </p:cNvPr>
          <p:cNvSpPr>
            <a:spLocks noGrp="1"/>
          </p:cNvSpPr>
          <p:nvPr>
            <p:ph type="sldNum" sz="quarter" idx="12"/>
          </p:nvPr>
        </p:nvSpPr>
        <p:spPr/>
        <p:txBody>
          <a:bodyPr/>
          <a:lstStyle/>
          <a:p>
            <a:fld id="{458FA54D-73D7-42DD-904E-DBDA48D0AE00}" type="slidenum">
              <a:rPr lang="nl-NL" smtClean="0"/>
              <a:t>6</a:t>
            </a:fld>
            <a:endParaRPr lang="nl-NL"/>
          </a:p>
        </p:txBody>
      </p:sp>
      <p:pic>
        <p:nvPicPr>
          <p:cNvPr id="15" name="Afbeelding 14">
            <a:extLst>
              <a:ext uri="{FF2B5EF4-FFF2-40B4-BE49-F238E27FC236}">
                <a16:creationId xmlns:a16="http://schemas.microsoft.com/office/drawing/2014/main" id="{34B68E9E-47DB-2185-C64A-45522ECF21F1}"/>
              </a:ext>
            </a:extLst>
          </p:cNvPr>
          <p:cNvPicPr>
            <a:picLocks noChangeAspect="1"/>
          </p:cNvPicPr>
          <p:nvPr/>
        </p:nvPicPr>
        <p:blipFill>
          <a:blip r:embed="rId7"/>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29594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02FCC-B7BC-DD6F-DB64-F1164187ECF4}"/>
              </a:ext>
            </a:extLst>
          </p:cNvPr>
          <p:cNvSpPr>
            <a:spLocks noGrp="1"/>
          </p:cNvSpPr>
          <p:nvPr>
            <p:ph type="title"/>
          </p:nvPr>
        </p:nvSpPr>
        <p:spPr/>
        <p:txBody>
          <a:bodyPr/>
          <a:lstStyle/>
          <a:p>
            <a:r>
              <a:rPr lang="nl-NL" dirty="0"/>
              <a:t>Samenwerken is mensenwerk</a:t>
            </a:r>
            <a:br>
              <a:rPr lang="nl-NL" dirty="0"/>
            </a:br>
            <a:r>
              <a:rPr lang="nl-NL" sz="1200" dirty="0"/>
              <a:t>handig om te weten 1</a:t>
            </a:r>
          </a:p>
        </p:txBody>
      </p:sp>
      <p:sp>
        <p:nvSpPr>
          <p:cNvPr id="7" name="Tekstvak 6">
            <a:extLst>
              <a:ext uri="{FF2B5EF4-FFF2-40B4-BE49-F238E27FC236}">
                <a16:creationId xmlns:a16="http://schemas.microsoft.com/office/drawing/2014/main" id="{F1E87FC3-A5E0-5981-EDFE-E1319871EDB4}"/>
              </a:ext>
            </a:extLst>
          </p:cNvPr>
          <p:cNvSpPr txBox="1"/>
          <p:nvPr/>
        </p:nvSpPr>
        <p:spPr>
          <a:xfrm>
            <a:off x="2617301" y="1363042"/>
            <a:ext cx="5904656" cy="338554"/>
          </a:xfrm>
          <a:prstGeom prst="rect">
            <a:avLst/>
          </a:prstGeom>
          <a:noFill/>
        </p:spPr>
        <p:txBody>
          <a:bodyPr wrap="square">
            <a:spAutoFit/>
          </a:bodyPr>
          <a:lstStyle/>
          <a:p>
            <a:pPr marL="285750" indent="-285750">
              <a:buFont typeface="Wingdings" panose="05000000000000000000" pitchFamily="2" charset="2"/>
              <a:buChar char="Ø"/>
            </a:pPr>
            <a:r>
              <a:rPr lang="nl-NL" sz="1600" b="1" dirty="0">
                <a:solidFill>
                  <a:srgbClr val="00427C"/>
                </a:solidFill>
                <a:latin typeface="Verdana" panose="020B0604030504040204" pitchFamily="34" charset="0"/>
                <a:ea typeface="Verdana" panose="020B0604030504040204" pitchFamily="34" charset="0"/>
              </a:rPr>
              <a:t>Niemand heeft het monopolie op de waarheid ! </a:t>
            </a:r>
          </a:p>
        </p:txBody>
      </p:sp>
      <p:pic>
        <p:nvPicPr>
          <p:cNvPr id="13" name="Afbeelding 12">
            <a:extLst>
              <a:ext uri="{FF2B5EF4-FFF2-40B4-BE49-F238E27FC236}">
                <a16:creationId xmlns:a16="http://schemas.microsoft.com/office/drawing/2014/main" id="{BFC103E7-F89A-C958-97E8-88176392A9BA}"/>
              </a:ext>
            </a:extLst>
          </p:cNvPr>
          <p:cNvPicPr>
            <a:picLocks noChangeAspect="1"/>
          </p:cNvPicPr>
          <p:nvPr/>
        </p:nvPicPr>
        <p:blipFill>
          <a:blip r:embed="rId3"/>
          <a:stretch>
            <a:fillRect/>
          </a:stretch>
        </p:blipFill>
        <p:spPr>
          <a:xfrm>
            <a:off x="7452320" y="1745813"/>
            <a:ext cx="1387692" cy="693846"/>
          </a:xfrm>
          <a:prstGeom prst="rect">
            <a:avLst/>
          </a:prstGeom>
          <a:ln>
            <a:solidFill>
              <a:srgbClr val="0070C0"/>
            </a:solidFill>
          </a:ln>
        </p:spPr>
      </p:pic>
      <p:sp>
        <p:nvSpPr>
          <p:cNvPr id="16" name="Tekstvak 15">
            <a:extLst>
              <a:ext uri="{FF2B5EF4-FFF2-40B4-BE49-F238E27FC236}">
                <a16:creationId xmlns:a16="http://schemas.microsoft.com/office/drawing/2014/main" id="{CE037F12-D1FB-6B00-409A-9B6095171563}"/>
              </a:ext>
            </a:extLst>
          </p:cNvPr>
          <p:cNvSpPr txBox="1"/>
          <p:nvPr/>
        </p:nvSpPr>
        <p:spPr>
          <a:xfrm>
            <a:off x="2627784" y="1788580"/>
            <a:ext cx="5405946" cy="338554"/>
          </a:xfrm>
          <a:prstGeom prst="rect">
            <a:avLst/>
          </a:prstGeom>
          <a:noFill/>
        </p:spPr>
        <p:txBody>
          <a:bodyPr wrap="square">
            <a:spAutoFit/>
          </a:bodyPr>
          <a:lstStyle/>
          <a:p>
            <a:pPr marL="285750" indent="-285750">
              <a:buFont typeface="Wingdings" panose="05000000000000000000" pitchFamily="2" charset="2"/>
              <a:buChar char="Ø"/>
            </a:pPr>
            <a:r>
              <a:rPr lang="nl-NL" sz="1600" b="1" dirty="0">
                <a:solidFill>
                  <a:srgbClr val="00427C"/>
                </a:solidFill>
                <a:latin typeface="Verdana" panose="020B0604030504040204" pitchFamily="34" charset="0"/>
                <a:ea typeface="Verdana" panose="020B0604030504040204" pitchFamily="34" charset="0"/>
              </a:rPr>
              <a:t>Het is een perspectief geen feit </a:t>
            </a:r>
          </a:p>
        </p:txBody>
      </p:sp>
      <p:sp>
        <p:nvSpPr>
          <p:cNvPr id="25" name="Tekstvak 24">
            <a:extLst>
              <a:ext uri="{FF2B5EF4-FFF2-40B4-BE49-F238E27FC236}">
                <a16:creationId xmlns:a16="http://schemas.microsoft.com/office/drawing/2014/main" id="{AA4743E1-F97B-99D6-E4FC-780615D426A4}"/>
              </a:ext>
            </a:extLst>
          </p:cNvPr>
          <p:cNvSpPr txBox="1"/>
          <p:nvPr/>
        </p:nvSpPr>
        <p:spPr>
          <a:xfrm>
            <a:off x="2627784" y="2210481"/>
            <a:ext cx="5405946" cy="338554"/>
          </a:xfrm>
          <a:prstGeom prst="rect">
            <a:avLst/>
          </a:prstGeom>
          <a:noFill/>
        </p:spPr>
        <p:txBody>
          <a:bodyPr wrap="square">
            <a:spAutoFit/>
          </a:bodyPr>
          <a:lstStyle/>
          <a:p>
            <a:pPr marL="285750" indent="-285750">
              <a:buFont typeface="Wingdings" panose="05000000000000000000" pitchFamily="2" charset="2"/>
              <a:buChar char="Ø"/>
            </a:pPr>
            <a:r>
              <a:rPr lang="nl-NL" sz="1600" b="1" dirty="0">
                <a:solidFill>
                  <a:srgbClr val="00427C"/>
                </a:solidFill>
                <a:latin typeface="Verdana" panose="020B0604030504040204" pitchFamily="34" charset="0"/>
                <a:ea typeface="Verdana" panose="020B0604030504040204" pitchFamily="34" charset="0"/>
              </a:rPr>
              <a:t>Het perspectief vanuit de wandelaar?</a:t>
            </a:r>
          </a:p>
        </p:txBody>
      </p:sp>
      <p:pic>
        <p:nvPicPr>
          <p:cNvPr id="26" name="Afbeelding 25">
            <a:extLst>
              <a:ext uri="{FF2B5EF4-FFF2-40B4-BE49-F238E27FC236}">
                <a16:creationId xmlns:a16="http://schemas.microsoft.com/office/drawing/2014/main" id="{53B92B44-61A4-C713-4FE5-21A29FB5973D}"/>
              </a:ext>
            </a:extLst>
          </p:cNvPr>
          <p:cNvPicPr>
            <a:picLocks noChangeAspect="1"/>
          </p:cNvPicPr>
          <p:nvPr/>
        </p:nvPicPr>
        <p:blipFill>
          <a:blip r:embed="rId4"/>
          <a:stretch>
            <a:fillRect/>
          </a:stretch>
        </p:blipFill>
        <p:spPr>
          <a:xfrm>
            <a:off x="573814" y="1343964"/>
            <a:ext cx="1844164" cy="1227786"/>
          </a:xfrm>
          <a:prstGeom prst="rect">
            <a:avLst/>
          </a:prstGeom>
        </p:spPr>
      </p:pic>
      <p:pic>
        <p:nvPicPr>
          <p:cNvPr id="3" name="Afbeelding 2">
            <a:extLst>
              <a:ext uri="{FF2B5EF4-FFF2-40B4-BE49-F238E27FC236}">
                <a16:creationId xmlns:a16="http://schemas.microsoft.com/office/drawing/2014/main" id="{1CF5C340-C2B7-1884-17C4-A33B47487F08}"/>
              </a:ext>
            </a:extLst>
          </p:cNvPr>
          <p:cNvPicPr>
            <a:picLocks noChangeAspect="1"/>
          </p:cNvPicPr>
          <p:nvPr/>
        </p:nvPicPr>
        <p:blipFill>
          <a:blip r:embed="rId5"/>
          <a:stretch>
            <a:fillRect/>
          </a:stretch>
        </p:blipFill>
        <p:spPr>
          <a:xfrm>
            <a:off x="573814" y="3055547"/>
            <a:ext cx="1844164" cy="1229442"/>
          </a:xfrm>
          <a:prstGeom prst="rect">
            <a:avLst/>
          </a:prstGeom>
        </p:spPr>
      </p:pic>
      <p:sp>
        <p:nvSpPr>
          <p:cNvPr id="4" name="Tekstvak 3">
            <a:extLst>
              <a:ext uri="{FF2B5EF4-FFF2-40B4-BE49-F238E27FC236}">
                <a16:creationId xmlns:a16="http://schemas.microsoft.com/office/drawing/2014/main" id="{9698DD88-E565-BD39-8DE9-AAE55A2474D5}"/>
              </a:ext>
            </a:extLst>
          </p:cNvPr>
          <p:cNvSpPr txBox="1"/>
          <p:nvPr/>
        </p:nvSpPr>
        <p:spPr>
          <a:xfrm>
            <a:off x="2627784" y="3055547"/>
            <a:ext cx="4595208" cy="830997"/>
          </a:xfrm>
          <a:prstGeom prst="rect">
            <a:avLst/>
          </a:prstGeom>
          <a:noFill/>
          <a:ln>
            <a:noFill/>
          </a:ln>
        </p:spPr>
        <p:txBody>
          <a:bodyPr wrap="square">
            <a:spAutoFit/>
          </a:bodyPr>
          <a:lstStyle/>
          <a:p>
            <a:pPr marL="171450" indent="-171450">
              <a:buFont typeface="Wingdings" panose="05000000000000000000" pitchFamily="2" charset="2"/>
              <a:buChar char="Ø"/>
            </a:pPr>
            <a:r>
              <a:rPr lang="nl-NL" sz="1600" b="1" dirty="0">
                <a:solidFill>
                  <a:srgbClr val="00427C"/>
                </a:solidFill>
                <a:latin typeface="Verdana" panose="020B0604030504040204" pitchFamily="34" charset="0"/>
                <a:ea typeface="Verdana" panose="020B0604030504040204" pitchFamily="34" charset="0"/>
              </a:rPr>
              <a:t>Mensen vullen in hun hoofd vaak ‘het plaatje’ al in met hun eigen ideeën, gedachten en ervaringen. </a:t>
            </a:r>
          </a:p>
        </p:txBody>
      </p:sp>
      <p:pic>
        <p:nvPicPr>
          <p:cNvPr id="5" name="Afbeelding 4">
            <a:extLst>
              <a:ext uri="{FF2B5EF4-FFF2-40B4-BE49-F238E27FC236}">
                <a16:creationId xmlns:a16="http://schemas.microsoft.com/office/drawing/2014/main" id="{3B2E2E8A-E1DE-54AA-B300-409587B31DB7}"/>
              </a:ext>
            </a:extLst>
          </p:cNvPr>
          <p:cNvPicPr>
            <a:picLocks noChangeAspect="1"/>
          </p:cNvPicPr>
          <p:nvPr/>
        </p:nvPicPr>
        <p:blipFill>
          <a:blip r:embed="rId6"/>
          <a:stretch>
            <a:fillRect/>
          </a:stretch>
        </p:blipFill>
        <p:spPr>
          <a:xfrm>
            <a:off x="7380312" y="4716000"/>
            <a:ext cx="1707028" cy="377985"/>
          </a:xfrm>
          <a:prstGeom prst="rect">
            <a:avLst/>
          </a:prstGeom>
        </p:spPr>
      </p:pic>
    </p:spTree>
    <p:extLst>
      <p:ext uri="{BB962C8B-B14F-4D97-AF65-F5344CB8AC3E}">
        <p14:creationId xmlns:p14="http://schemas.microsoft.com/office/powerpoint/2010/main" val="11081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D0658-D4AF-9C11-6407-A45558D9CCD3}"/>
              </a:ext>
            </a:extLst>
          </p:cNvPr>
          <p:cNvSpPr>
            <a:spLocks noGrp="1"/>
          </p:cNvSpPr>
          <p:nvPr>
            <p:ph type="title"/>
          </p:nvPr>
        </p:nvSpPr>
        <p:spPr>
          <a:xfrm>
            <a:off x="457200" y="201037"/>
            <a:ext cx="8229600" cy="857250"/>
          </a:xfrm>
        </p:spPr>
        <p:txBody>
          <a:bodyPr/>
          <a:lstStyle/>
          <a:p>
            <a:r>
              <a:rPr lang="nl-NL" dirty="0"/>
              <a:t>Samenwerken is mensenwerk!</a:t>
            </a:r>
            <a:br>
              <a:rPr lang="nl-NL" dirty="0"/>
            </a:br>
            <a:r>
              <a:rPr kumimoji="0" lang="nl-NL" sz="1200" b="1"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handig om te weten 2</a:t>
            </a:r>
            <a:endParaRPr lang="nl-NL" dirty="0"/>
          </a:p>
        </p:txBody>
      </p:sp>
      <p:pic>
        <p:nvPicPr>
          <p:cNvPr id="6" name="Afbeelding 5">
            <a:extLst>
              <a:ext uri="{FF2B5EF4-FFF2-40B4-BE49-F238E27FC236}">
                <a16:creationId xmlns:a16="http://schemas.microsoft.com/office/drawing/2014/main" id="{F087E883-59AD-AB2A-DFF3-09D2D80FF223}"/>
              </a:ext>
            </a:extLst>
          </p:cNvPr>
          <p:cNvPicPr>
            <a:picLocks noChangeAspect="1"/>
          </p:cNvPicPr>
          <p:nvPr/>
        </p:nvPicPr>
        <p:blipFill>
          <a:blip r:embed="rId3"/>
          <a:stretch>
            <a:fillRect/>
          </a:stretch>
        </p:blipFill>
        <p:spPr>
          <a:xfrm>
            <a:off x="486016" y="3219822"/>
            <a:ext cx="1823008" cy="1548678"/>
          </a:xfrm>
          <a:prstGeom prst="rect">
            <a:avLst/>
          </a:prstGeom>
        </p:spPr>
      </p:pic>
      <p:sp>
        <p:nvSpPr>
          <p:cNvPr id="7" name="Tekstvak 6">
            <a:extLst>
              <a:ext uri="{FF2B5EF4-FFF2-40B4-BE49-F238E27FC236}">
                <a16:creationId xmlns:a16="http://schemas.microsoft.com/office/drawing/2014/main" id="{852CABB7-0AE6-D948-2D7C-1E55AC0DAFFD}"/>
              </a:ext>
            </a:extLst>
          </p:cNvPr>
          <p:cNvSpPr txBox="1"/>
          <p:nvPr/>
        </p:nvSpPr>
        <p:spPr>
          <a:xfrm>
            <a:off x="2771800" y="3291830"/>
            <a:ext cx="4595208" cy="584775"/>
          </a:xfrm>
          <a:prstGeom prst="rect">
            <a:avLst/>
          </a:prstGeom>
          <a:noFill/>
          <a:ln>
            <a:noFill/>
          </a:ln>
        </p:spPr>
        <p:txBody>
          <a:bodyPr wrap="square">
            <a:spAutoFit/>
          </a:bodyPr>
          <a:lstStyle/>
          <a:p>
            <a:pPr marL="171450" indent="-171450">
              <a:buFont typeface="Wingdings" panose="05000000000000000000" pitchFamily="2" charset="2"/>
              <a:buChar char="Ø"/>
            </a:pPr>
            <a:r>
              <a:rPr lang="nl-NL" sz="1600" b="1" dirty="0">
                <a:solidFill>
                  <a:srgbClr val="00427C"/>
                </a:solidFill>
                <a:latin typeface="Verdana" panose="020B0604030504040204" pitchFamily="34" charset="0"/>
                <a:ea typeface="Verdana" panose="020B0604030504040204" pitchFamily="34" charset="0"/>
              </a:rPr>
              <a:t>Loslaten van de verwachting, voelen wat het onderliggende verlangen is, </a:t>
            </a:r>
          </a:p>
        </p:txBody>
      </p:sp>
      <p:pic>
        <p:nvPicPr>
          <p:cNvPr id="8" name="Afbeelding 7">
            <a:extLst>
              <a:ext uri="{FF2B5EF4-FFF2-40B4-BE49-F238E27FC236}">
                <a16:creationId xmlns:a16="http://schemas.microsoft.com/office/drawing/2014/main" id="{D382B97A-6409-4BDD-C8D4-8CD81D003145}"/>
              </a:ext>
            </a:extLst>
          </p:cNvPr>
          <p:cNvPicPr>
            <a:picLocks noChangeAspect="1"/>
          </p:cNvPicPr>
          <p:nvPr/>
        </p:nvPicPr>
        <p:blipFill>
          <a:blip r:embed="rId4"/>
          <a:stretch>
            <a:fillRect/>
          </a:stretch>
        </p:blipFill>
        <p:spPr>
          <a:xfrm>
            <a:off x="3059832" y="3932284"/>
            <a:ext cx="948611" cy="836216"/>
          </a:xfrm>
          <a:prstGeom prst="rect">
            <a:avLst/>
          </a:prstGeom>
        </p:spPr>
      </p:pic>
      <p:pic>
        <p:nvPicPr>
          <p:cNvPr id="10" name="Afbeelding 9">
            <a:extLst>
              <a:ext uri="{FF2B5EF4-FFF2-40B4-BE49-F238E27FC236}">
                <a16:creationId xmlns:a16="http://schemas.microsoft.com/office/drawing/2014/main" id="{5510CEC7-F601-4F40-6E76-9550D22ADA98}"/>
              </a:ext>
            </a:extLst>
          </p:cNvPr>
          <p:cNvPicPr>
            <a:picLocks noChangeAspect="1"/>
          </p:cNvPicPr>
          <p:nvPr/>
        </p:nvPicPr>
        <p:blipFill>
          <a:blip r:embed="rId5"/>
          <a:stretch>
            <a:fillRect/>
          </a:stretch>
        </p:blipFill>
        <p:spPr>
          <a:xfrm>
            <a:off x="486015" y="1203598"/>
            <a:ext cx="1781729" cy="1718096"/>
          </a:xfrm>
          <a:prstGeom prst="rect">
            <a:avLst/>
          </a:prstGeom>
        </p:spPr>
      </p:pic>
      <p:sp>
        <p:nvSpPr>
          <p:cNvPr id="11" name="Tekstvak 10">
            <a:extLst>
              <a:ext uri="{FF2B5EF4-FFF2-40B4-BE49-F238E27FC236}">
                <a16:creationId xmlns:a16="http://schemas.microsoft.com/office/drawing/2014/main" id="{809C7440-C6DE-3507-7BC3-B7B07988EC44}"/>
              </a:ext>
            </a:extLst>
          </p:cNvPr>
          <p:cNvSpPr txBox="1"/>
          <p:nvPr/>
        </p:nvSpPr>
        <p:spPr>
          <a:xfrm>
            <a:off x="2771800" y="1896544"/>
            <a:ext cx="4752528" cy="307777"/>
          </a:xfrm>
          <a:prstGeom prst="rect">
            <a:avLst/>
          </a:prstGeom>
          <a:noFill/>
          <a:ln>
            <a:noFill/>
          </a:ln>
        </p:spPr>
        <p:txBody>
          <a:bodyPr wrap="square" rtlCol="0">
            <a:spAutoFit/>
          </a:bodyPr>
          <a:lstStyle/>
          <a:p>
            <a:pPr marL="171450" indent="-171450">
              <a:buFont typeface="Wingdings" panose="05000000000000000000" pitchFamily="2" charset="2"/>
              <a:buChar char="Ø"/>
            </a:pPr>
            <a:r>
              <a:rPr lang="nl-NL" sz="1400" b="1" dirty="0">
                <a:solidFill>
                  <a:srgbClr val="00427C"/>
                </a:solidFill>
                <a:latin typeface="Verdana" panose="020B0604030504040204" pitchFamily="34" charset="0"/>
                <a:ea typeface="Verdana" panose="020B0604030504040204" pitchFamily="34" charset="0"/>
              </a:rPr>
              <a:t>‘Zoals de waard is vertrouwt hij </a:t>
            </a:r>
            <a:r>
              <a:rPr lang="nl-NL" sz="1400" b="1">
                <a:solidFill>
                  <a:srgbClr val="00427C"/>
                </a:solidFill>
                <a:latin typeface="Verdana" panose="020B0604030504040204" pitchFamily="34" charset="0"/>
                <a:ea typeface="Verdana" panose="020B0604030504040204" pitchFamily="34" charset="0"/>
              </a:rPr>
              <a:t>zijn gasten’</a:t>
            </a:r>
            <a:endParaRPr lang="nl-NL" sz="1400" b="1" dirty="0">
              <a:solidFill>
                <a:srgbClr val="00427C"/>
              </a:solidFill>
              <a:latin typeface="Verdana" panose="020B0604030504040204" pitchFamily="34" charset="0"/>
              <a:ea typeface="Verdana" panose="020B0604030504040204" pitchFamily="34" charset="0"/>
            </a:endParaRPr>
          </a:p>
        </p:txBody>
      </p:sp>
      <p:pic>
        <p:nvPicPr>
          <p:cNvPr id="3" name="Afbeelding 2">
            <a:extLst>
              <a:ext uri="{FF2B5EF4-FFF2-40B4-BE49-F238E27FC236}">
                <a16:creationId xmlns:a16="http://schemas.microsoft.com/office/drawing/2014/main" id="{EB5D4837-A5C4-1535-3CBA-1F98AFDDD8D1}"/>
              </a:ext>
            </a:extLst>
          </p:cNvPr>
          <p:cNvPicPr>
            <a:picLocks noChangeAspect="1"/>
          </p:cNvPicPr>
          <p:nvPr/>
        </p:nvPicPr>
        <p:blipFill>
          <a:blip r:embed="rId6"/>
          <a:stretch>
            <a:fillRect/>
          </a:stretch>
        </p:blipFill>
        <p:spPr>
          <a:xfrm>
            <a:off x="7380000" y="4716000"/>
            <a:ext cx="1707028" cy="377985"/>
          </a:xfrm>
          <a:prstGeom prst="rect">
            <a:avLst/>
          </a:prstGeom>
        </p:spPr>
      </p:pic>
    </p:spTree>
    <p:extLst>
      <p:ext uri="{BB962C8B-B14F-4D97-AF65-F5344CB8AC3E}">
        <p14:creationId xmlns:p14="http://schemas.microsoft.com/office/powerpoint/2010/main" val="41962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7E172-EC46-0D02-589B-BD46D8376B11}"/>
              </a:ext>
            </a:extLst>
          </p:cNvPr>
          <p:cNvSpPr>
            <a:spLocks noGrp="1"/>
          </p:cNvSpPr>
          <p:nvPr>
            <p:ph type="title"/>
          </p:nvPr>
        </p:nvSpPr>
        <p:spPr/>
        <p:txBody>
          <a:bodyPr/>
          <a:lstStyle/>
          <a:p>
            <a:r>
              <a:rPr kumimoji="0" lang="nl-NL" sz="2500" b="1"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Samenwerken is mensenwerk!</a:t>
            </a:r>
            <a:br>
              <a:rPr kumimoji="0" lang="nl-NL" sz="2500" b="1"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br>
            <a:r>
              <a:rPr kumimoji="0" lang="nl-NL" sz="1200" b="1" i="0" u="none" strike="noStrike" kern="1200" cap="none" spc="0" normalizeH="0" baseline="0" noProof="0" dirty="0">
                <a:ln>
                  <a:noFill/>
                </a:ln>
                <a:solidFill>
                  <a:srgbClr val="00427C"/>
                </a:solidFill>
                <a:effectLst/>
                <a:uLnTx/>
                <a:uFillTx/>
                <a:latin typeface="Verdana" panose="020B0604030504040204" pitchFamily="34" charset="0"/>
                <a:ea typeface="Verdana" panose="020B0604030504040204" pitchFamily="34" charset="0"/>
              </a:rPr>
              <a:t>handig om te weten 3</a:t>
            </a:r>
            <a:endParaRPr lang="nl-NL" dirty="0"/>
          </a:p>
        </p:txBody>
      </p:sp>
      <p:pic>
        <p:nvPicPr>
          <p:cNvPr id="4" name="Tijdelijke aanduiding voor inhoud 3">
            <a:extLst>
              <a:ext uri="{FF2B5EF4-FFF2-40B4-BE49-F238E27FC236}">
                <a16:creationId xmlns:a16="http://schemas.microsoft.com/office/drawing/2014/main" id="{55B01777-AE53-0F5B-9D65-6B168473F888}"/>
              </a:ext>
            </a:extLst>
          </p:cNvPr>
          <p:cNvPicPr>
            <a:picLocks noGrp="1" noChangeAspect="1"/>
          </p:cNvPicPr>
          <p:nvPr>
            <p:ph idx="1"/>
          </p:nvPr>
        </p:nvPicPr>
        <p:blipFill>
          <a:blip r:embed="rId3"/>
          <a:stretch>
            <a:fillRect/>
          </a:stretch>
        </p:blipFill>
        <p:spPr>
          <a:xfrm>
            <a:off x="5076056" y="1419622"/>
            <a:ext cx="2121592" cy="3174298"/>
          </a:xfrm>
          <a:prstGeom prst="rect">
            <a:avLst/>
          </a:prstGeom>
        </p:spPr>
      </p:pic>
      <p:sp>
        <p:nvSpPr>
          <p:cNvPr id="7" name="Pijl: rechts 6">
            <a:extLst>
              <a:ext uri="{FF2B5EF4-FFF2-40B4-BE49-F238E27FC236}">
                <a16:creationId xmlns:a16="http://schemas.microsoft.com/office/drawing/2014/main" id="{3D30733B-EE10-8DC9-380A-767DC2A05DE5}"/>
              </a:ext>
            </a:extLst>
          </p:cNvPr>
          <p:cNvSpPr/>
          <p:nvPr/>
        </p:nvSpPr>
        <p:spPr>
          <a:xfrm>
            <a:off x="3701910" y="2715766"/>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5FC67DE-AA05-9219-0F45-9571EF1252F7}"/>
              </a:ext>
            </a:extLst>
          </p:cNvPr>
          <p:cNvPicPr>
            <a:picLocks noChangeAspect="1"/>
          </p:cNvPicPr>
          <p:nvPr/>
        </p:nvPicPr>
        <p:blipFill>
          <a:blip r:embed="rId4"/>
          <a:stretch>
            <a:fillRect/>
          </a:stretch>
        </p:blipFill>
        <p:spPr>
          <a:xfrm>
            <a:off x="3498060" y="3219822"/>
            <a:ext cx="941115" cy="936162"/>
          </a:xfrm>
          <a:prstGeom prst="rect">
            <a:avLst/>
          </a:prstGeom>
        </p:spPr>
      </p:pic>
      <p:pic>
        <p:nvPicPr>
          <p:cNvPr id="3" name="Afbeelding 2">
            <a:extLst>
              <a:ext uri="{FF2B5EF4-FFF2-40B4-BE49-F238E27FC236}">
                <a16:creationId xmlns:a16="http://schemas.microsoft.com/office/drawing/2014/main" id="{64CA4D80-338A-6C45-0248-59854CD2675D}"/>
              </a:ext>
            </a:extLst>
          </p:cNvPr>
          <p:cNvPicPr>
            <a:picLocks noChangeAspect="1"/>
          </p:cNvPicPr>
          <p:nvPr/>
        </p:nvPicPr>
        <p:blipFill>
          <a:blip r:embed="rId5"/>
          <a:stretch>
            <a:fillRect/>
          </a:stretch>
        </p:blipFill>
        <p:spPr>
          <a:xfrm>
            <a:off x="611560" y="2179944"/>
            <a:ext cx="2249619" cy="1365622"/>
          </a:xfrm>
          <a:prstGeom prst="rect">
            <a:avLst/>
          </a:prstGeom>
          <a:ln>
            <a:solidFill>
              <a:srgbClr val="0070C0"/>
            </a:solidFill>
          </a:ln>
        </p:spPr>
      </p:pic>
      <p:pic>
        <p:nvPicPr>
          <p:cNvPr id="6" name="Afbeelding 5">
            <a:extLst>
              <a:ext uri="{FF2B5EF4-FFF2-40B4-BE49-F238E27FC236}">
                <a16:creationId xmlns:a16="http://schemas.microsoft.com/office/drawing/2014/main" id="{E8935498-8C94-70AF-33D5-F4AA2D60D7DC}"/>
              </a:ext>
            </a:extLst>
          </p:cNvPr>
          <p:cNvPicPr>
            <a:picLocks noChangeAspect="1"/>
          </p:cNvPicPr>
          <p:nvPr/>
        </p:nvPicPr>
        <p:blipFill>
          <a:blip r:embed="rId6"/>
          <a:stretch>
            <a:fillRect/>
          </a:stretch>
        </p:blipFill>
        <p:spPr>
          <a:xfrm>
            <a:off x="7380312" y="4716000"/>
            <a:ext cx="1707028" cy="377985"/>
          </a:xfrm>
          <a:prstGeom prst="rect">
            <a:avLst/>
          </a:prstGeom>
        </p:spPr>
      </p:pic>
    </p:spTree>
    <p:extLst>
      <p:ext uri="{BB962C8B-B14F-4D97-AF65-F5344CB8AC3E}">
        <p14:creationId xmlns:p14="http://schemas.microsoft.com/office/powerpoint/2010/main" val="26238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des ppt sjabloon Corporatiedag 2019 16-9" id="{FA8ADFCC-D94E-4B4B-9E75-4A4294A1AF19}" vid="{21FC17A9-C0FE-4C89-912F-E401FBEC50F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bb5fc0e-68cc-4c70-8ae2-1eee2b1a539a">
      <UserInfo>
        <DisplayName>Job Borggreve</DisplayName>
        <AccountId>78</AccountId>
        <AccountType/>
      </UserInfo>
      <UserInfo>
        <DisplayName>Erik van Assen</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D6A815456C5545913EA512CA7E3C69" ma:contentTypeVersion="12" ma:contentTypeDescription="Een nieuw document maken." ma:contentTypeScope="" ma:versionID="ac1bb284896706bd0d9c2367a9a184ca">
  <xsd:schema xmlns:xsd="http://www.w3.org/2001/XMLSchema" xmlns:xs="http://www.w3.org/2001/XMLSchema" xmlns:p="http://schemas.microsoft.com/office/2006/metadata/properties" xmlns:ns2="c47fc3b2-d110-40a0-9fc5-8f5edb330492" xmlns:ns3="cbb5fc0e-68cc-4c70-8ae2-1eee2b1a539a" targetNamespace="http://schemas.microsoft.com/office/2006/metadata/properties" ma:root="true" ma:fieldsID="99f4ce7363cabdee5fec5911819014af" ns2:_="" ns3:_="">
    <xsd:import namespace="c47fc3b2-d110-40a0-9fc5-8f5edb330492"/>
    <xsd:import namespace="cbb5fc0e-68cc-4c70-8ae2-1eee2b1a53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fc3b2-d110-40a0-9fc5-8f5edb330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b5fc0e-68cc-4c70-8ae2-1eee2b1a539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409ED-CB64-487C-BA6F-E367C33928AD}">
  <ds:schemaRefs>
    <ds:schemaRef ds:uri="http://schemas.microsoft.com/sharepoint/v3/contenttype/forms"/>
  </ds:schemaRefs>
</ds:datastoreItem>
</file>

<file path=customXml/itemProps2.xml><?xml version="1.0" encoding="utf-8"?>
<ds:datastoreItem xmlns:ds="http://schemas.openxmlformats.org/officeDocument/2006/customXml" ds:itemID="{90954197-4B3F-47E7-9B70-8211798DC3D9}">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http://purl.org/dc/dcmitype/"/>
    <ds:schemaRef ds:uri="cbb5fc0e-68cc-4c70-8ae2-1eee2b1a539a"/>
    <ds:schemaRef ds:uri="http://schemas.microsoft.com/office/2006/documentManagement/types"/>
    <ds:schemaRef ds:uri="http://www.w3.org/XML/1998/namespace"/>
    <ds:schemaRef ds:uri="c47fc3b2-d110-40a0-9fc5-8f5edb330492"/>
  </ds:schemaRefs>
</ds:datastoreItem>
</file>

<file path=customXml/itemProps3.xml><?xml version="1.0" encoding="utf-8"?>
<ds:datastoreItem xmlns:ds="http://schemas.openxmlformats.org/officeDocument/2006/customXml" ds:itemID="{6F563C8F-A81C-40E2-BB2F-3FD891503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fc3b2-d110-40a0-9fc5-8f5edb330492"/>
    <ds:schemaRef ds:uri="cbb5fc0e-68cc-4c70-8ae2-1eee2b1a5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2885</Words>
  <Application>Microsoft Office PowerPoint</Application>
  <PresentationFormat>Diavoorstelling (16:9)</PresentationFormat>
  <Paragraphs>264</Paragraphs>
  <Slides>22</Slides>
  <Notes>22</Notes>
  <HiddenSlides>7</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Roboto Light</vt:lpstr>
      <vt:lpstr>Verdana</vt:lpstr>
      <vt:lpstr>Wingdings</vt:lpstr>
      <vt:lpstr>Kantoorthema</vt:lpstr>
      <vt:lpstr>Workshop:    De zachte kant van samenwerken    tussen corporaties </vt:lpstr>
      <vt:lpstr>Even Landen…..</vt:lpstr>
      <vt:lpstr>Agenda of ‘wat gaan we doen’</vt:lpstr>
      <vt:lpstr>  Even voorstellen</vt:lpstr>
      <vt:lpstr>Zachte kant van samenwerken?</vt:lpstr>
      <vt:lpstr>Samenwerken tussen organisaties focus aanbrengen naar zachte kant</vt:lpstr>
      <vt:lpstr>Samenwerken is mensenwerk handig om te weten 1</vt:lpstr>
      <vt:lpstr>Samenwerken is mensenwerk! handig om te weten 2</vt:lpstr>
      <vt:lpstr>Samenwerken is mensenwerk! handig om te weten 3</vt:lpstr>
      <vt:lpstr>Verbindend leiderschap is nodig en noodzakelijk!!  </vt:lpstr>
      <vt:lpstr>Zo groot mogelijk gezamenlijk belang </vt:lpstr>
      <vt:lpstr>Gezamenlijk Belang (Functies)</vt:lpstr>
      <vt:lpstr>Echt luisteren (geen natuurlijk gedrag)</vt:lpstr>
      <vt:lpstr>Samenvattend…</vt:lpstr>
      <vt:lpstr>Vragen?</vt:lpstr>
      <vt:lpstr>PowerPoint-presentatie</vt:lpstr>
      <vt:lpstr>Praktische hulpmiddelen, bewust inzetten</vt:lpstr>
      <vt:lpstr>Vragen Luistertest </vt:lpstr>
      <vt:lpstr>Antwoordmogelijkheden</vt:lpstr>
      <vt:lpstr>Samenwerken</vt:lpstr>
      <vt:lpstr>Van Standpunt naar Belang,  Betekenisvolle dialoog voeren</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dc:creator>
  <cp:lastModifiedBy>Natasja Verheij</cp:lastModifiedBy>
  <cp:revision>20</cp:revision>
  <cp:lastPrinted>2022-10-10T12:04:24Z</cp:lastPrinted>
  <dcterms:created xsi:type="dcterms:W3CDTF">2013-11-25T08:25:48Z</dcterms:created>
  <dcterms:modified xsi:type="dcterms:W3CDTF">2022-10-13T07:19:18Z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0x01010045C48225779C5748A539DAC35C6D65A8</vt:lpwstr>
  </property>
</Properties>
</file>