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ags/tag11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3.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254" r:id="rId1"/>
    <p:sldMasterId id="2147485323" r:id="rId2"/>
  </p:sldMasterIdLst>
  <p:notesMasterIdLst>
    <p:notesMasterId r:id="rId22"/>
  </p:notesMasterIdLst>
  <p:handoutMasterIdLst>
    <p:handoutMasterId r:id="rId23"/>
  </p:handoutMasterIdLst>
  <p:sldIdLst>
    <p:sldId id="2146846891" r:id="rId3"/>
    <p:sldId id="2146846883" r:id="rId4"/>
    <p:sldId id="2146846880" r:id="rId5"/>
    <p:sldId id="476" r:id="rId6"/>
    <p:sldId id="2146846884" r:id="rId7"/>
    <p:sldId id="486" r:id="rId8"/>
    <p:sldId id="2146846889" r:id="rId9"/>
    <p:sldId id="1655" r:id="rId10"/>
    <p:sldId id="2146846885" r:id="rId11"/>
    <p:sldId id="2146846886" r:id="rId12"/>
    <p:sldId id="2146846888" r:id="rId13"/>
    <p:sldId id="469" r:id="rId14"/>
    <p:sldId id="2146846893" r:id="rId15"/>
    <p:sldId id="5892" r:id="rId16"/>
    <p:sldId id="282" r:id="rId17"/>
    <p:sldId id="2146846890" r:id="rId18"/>
    <p:sldId id="2146846887" r:id="rId19"/>
    <p:sldId id="285" r:id="rId20"/>
    <p:sldId id="287" r:id="rId21"/>
  </p:sldIdLst>
  <p:sldSz cx="12192000" cy="6858000"/>
  <p:notesSz cx="6950075" cy="9236075"/>
  <p:custShowLst>
    <p:custShow name="Format Guide Workshop" id="0">
      <p:sldLst/>
    </p:custShow>
  </p:custShow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ens, ST (Stijn)" initials="KS(" lastIdx="1" clrIdx="0">
    <p:extLst>
      <p:ext uri="{19B8F6BF-5375-455C-9EA6-DF929625EA0E}">
        <p15:presenceInfo xmlns:p15="http://schemas.microsoft.com/office/powerpoint/2012/main" userId="Kiens, ST (Stij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130F"/>
    <a:srgbClr val="F2F2F2"/>
    <a:srgbClr val="747678"/>
    <a:srgbClr val="AE74E2"/>
    <a:srgbClr val="8C4CC7"/>
    <a:srgbClr val="6B24AC"/>
    <a:srgbClr val="B4DE86"/>
    <a:srgbClr val="93C65A"/>
    <a:srgbClr val="72AF2F"/>
    <a:srgbClr val="65A5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4" autoAdjust="0"/>
    <p:restoredTop sz="96323" autoAdjust="0"/>
  </p:normalViewPr>
  <p:slideViewPr>
    <p:cSldViewPr snapToGrid="0">
      <p:cViewPr>
        <p:scale>
          <a:sx n="76" d="100"/>
          <a:sy n="76" d="100"/>
        </p:scale>
        <p:origin x="72" y="8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75" d="100"/>
          <a:sy n="75" d="100"/>
        </p:scale>
        <p:origin x="1986" y="-96"/>
      </p:cViewPr>
      <p:guideLst/>
    </p:cSldViewPr>
  </p:notes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12/17/2021</a:t>
            </a:fld>
            <a:endParaRPr lang="en-US" sz="800" dirty="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‹nr.›</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eaLnBrk="1"/>
            <a:endParaRPr lang="nl-NL" dirty="0">
              <a:latin typeface="+mn-lt"/>
              <a:ea typeface="+mn-ea"/>
              <a:cs typeface="+mn-cs"/>
              <a:sym typeface="+mn-lt"/>
            </a:endParaRPr>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eaLnBrk="1">
              <a:defRPr sz="1400">
                <a:latin typeface="+mn-lt"/>
                <a:ea typeface="+mn-ea"/>
                <a:cs typeface="+mn-cs"/>
                <a:sym typeface="+mn-lt"/>
              </a:defRPr>
            </a:lvl1pPr>
          </a:lstStyle>
          <a:p>
            <a:endParaRPr lang="nl-NL" dirty="0"/>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eaLnBrk="1">
              <a:defRPr sz="1400">
                <a:latin typeface="+mn-lt"/>
                <a:ea typeface="+mn-ea"/>
                <a:cs typeface="+mn-cs"/>
                <a:sym typeface="+mn-lt"/>
              </a:defRPr>
            </a:lvl1pPr>
          </a:lstStyle>
          <a:p>
            <a:endParaRPr lang="nl-NL" dirty="0"/>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atin typeface="+mn-lt"/>
                <a:ea typeface="+mn-ea"/>
                <a:cs typeface="+mn-cs"/>
                <a:sym typeface="+mn-lt"/>
              </a:defRPr>
            </a:lvl1pPr>
          </a:lstStyle>
          <a:p>
            <a:r>
              <a:rPr lang="nl-NL"/>
              <a:t>Notes view: </a:t>
            </a:r>
            <a:fld id="{128CEAFE-FA94-43E5-B0FF-D47E1CCDD1B4}" type="slidenum">
              <a:rPr lang="nl-NL" smtClean="0"/>
              <a:pPr/>
              <a:t>‹nr.›</a:t>
            </a:fld>
            <a:endParaRPr lang="nl-NL" dirty="0"/>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nl-NL" dirty="0"/>
              <a:t>Edit Master text styles</a:t>
            </a:r>
          </a:p>
          <a:p>
            <a:pPr lvl="1"/>
            <a:r>
              <a:rPr lang="nl-NL" dirty="0"/>
              <a:t>Second level</a:t>
            </a:r>
          </a:p>
          <a:p>
            <a:pPr lvl="2"/>
            <a:r>
              <a:rPr lang="nl-NL" dirty="0"/>
              <a:t>Third level</a:t>
            </a:r>
          </a:p>
          <a:p>
            <a:pPr lvl="3"/>
            <a:r>
              <a:rPr lang="nl-NL" dirty="0"/>
              <a:t>Fourth level</a:t>
            </a:r>
          </a:p>
          <a:p>
            <a:pPr lvl="4"/>
            <a:r>
              <a:rPr lang="nl-NL" dirty="0"/>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atin typeface="+mn-lt"/>
                <a:ea typeface="+mn-ea"/>
                <a:cs typeface="+mn-cs"/>
                <a:sym typeface="+mn-lt"/>
              </a:defRPr>
            </a:lvl1pPr>
          </a:lstStyle>
          <a:p>
            <a:fld id="{F2C7CF5F-7CF3-4DF3-838A-EE34544862CC}" type="datetimeFigureOut">
              <a:rPr lang="nl-NL" smtClean="0"/>
              <a:pPr/>
              <a:t>17-12-2021</a:t>
            </a:fld>
            <a:endParaRPr lang="nl-NL" dirty="0"/>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sym typeface="+mn-lt"/>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sym typeface="+mn-lt"/>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sym typeface="+mn-lt"/>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sym typeface="+mn-lt"/>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sym typeface="+mn-lt"/>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r>
              <a:rPr lang="nl-NL" dirty="0"/>
              <a:t>Notes view: </a:t>
            </a:r>
            <a:fld id="{128CEAFE-FA94-43E5-B0FF-D47E1CCDD1B4}" type="slidenum">
              <a:rPr lang="nl-NL" smtClean="0"/>
              <a:pPr/>
              <a:t>5</a:t>
            </a:fld>
            <a:endParaRPr lang="nl-NL" dirty="0"/>
          </a:p>
        </p:txBody>
      </p:sp>
    </p:spTree>
    <p:extLst>
      <p:ext uri="{BB962C8B-B14F-4D97-AF65-F5344CB8AC3E}">
        <p14:creationId xmlns:p14="http://schemas.microsoft.com/office/powerpoint/2010/main" val="247188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55575" y="574675"/>
            <a:ext cx="6621463" cy="372427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F8EBB97-A826-4A0D-A5E0-90970C4E8E52}" type="slidenum">
              <a:rPr lang="nl-NL" smtClean="0"/>
              <a:t>11</a:t>
            </a:fld>
            <a:endParaRPr lang="nl-NL"/>
          </a:p>
        </p:txBody>
      </p:sp>
    </p:spTree>
    <p:extLst>
      <p:ext uri="{BB962C8B-B14F-4D97-AF65-F5344CB8AC3E}">
        <p14:creationId xmlns:p14="http://schemas.microsoft.com/office/powerpoint/2010/main" val="20913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13</a:t>
            </a:fld>
            <a:endParaRPr lang="en-US" dirty="0"/>
          </a:p>
        </p:txBody>
      </p:sp>
    </p:spTree>
    <p:extLst>
      <p:ext uri="{BB962C8B-B14F-4D97-AF65-F5344CB8AC3E}">
        <p14:creationId xmlns:p14="http://schemas.microsoft.com/office/powerpoint/2010/main" val="2090869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5.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xml"/><Relationship Id="rId7" Type="http://schemas.openxmlformats.org/officeDocument/2006/relationships/image" Target="../media/image6.pn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5.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5.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9.xml"/><Relationship Id="rId7" Type="http://schemas.openxmlformats.org/officeDocument/2006/relationships/image" Target="../media/image8.pn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5.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1.xml"/><Relationship Id="rId7" Type="http://schemas.openxmlformats.org/officeDocument/2006/relationships/image" Target="../media/image10.png"/><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3.xml"/><Relationship Id="rId7" Type="http://schemas.openxmlformats.org/officeDocument/2006/relationships/image" Target="../media/image8.png"/><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5.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5.xml"/><Relationship Id="rId7" Type="http://schemas.openxmlformats.org/officeDocument/2006/relationships/image" Target="../media/image7.png"/><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5.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7.xml"/><Relationship Id="rId7" Type="http://schemas.openxmlformats.org/officeDocument/2006/relationships/image" Target="../media/image8.png"/><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5.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9.xml"/><Relationship Id="rId7" Type="http://schemas.openxmlformats.org/officeDocument/2006/relationships/image" Target="../media/image7.png"/><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5.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1.xml"/><Relationship Id="rId7" Type="http://schemas.openxmlformats.org/officeDocument/2006/relationships/image" Target="../media/image8.png"/><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5.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2.png"/><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5.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5.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2.png"/><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5.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vmlDrawing" Target="../drawings/vmlDrawing25.vml"/><Relationship Id="rId5" Type="http://schemas.openxmlformats.org/officeDocument/2006/relationships/image" Target="../media/image5.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26.v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vmlDrawing" Target="../drawings/vmlDrawing27.vml"/><Relationship Id="rId5" Type="http://schemas.openxmlformats.org/officeDocument/2006/relationships/image" Target="../media/image1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9.vml"/><Relationship Id="rId5" Type="http://schemas.openxmlformats.org/officeDocument/2006/relationships/image" Target="../media/image5.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4.png"/><Relationship Id="rId2" Type="http://schemas.openxmlformats.org/officeDocument/2006/relationships/tags" Target="../tags/tag54.xml"/><Relationship Id="rId1" Type="http://schemas.openxmlformats.org/officeDocument/2006/relationships/vmlDrawing" Target="../drawings/vmlDrawing30.vml"/><Relationship Id="rId6" Type="http://schemas.openxmlformats.org/officeDocument/2006/relationships/image" Target="../media/image3.emf"/><Relationship Id="rId5" Type="http://schemas.openxmlformats.org/officeDocument/2006/relationships/oleObject" Target="../embeddings/oleObject30.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31.vml"/><Relationship Id="rId6" Type="http://schemas.openxmlformats.org/officeDocument/2006/relationships/image" Target="../media/image5.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5.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5.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image" Target="../media/image5.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35.vml"/><Relationship Id="rId6" Type="http://schemas.openxmlformats.org/officeDocument/2006/relationships/image" Target="../media/image5.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7.xml"/><Relationship Id="rId7" Type="http://schemas.openxmlformats.org/officeDocument/2006/relationships/image" Target="../media/image6.png"/><Relationship Id="rId2" Type="http://schemas.openxmlformats.org/officeDocument/2006/relationships/tags" Target="../tags/tag66.xml"/><Relationship Id="rId1" Type="http://schemas.openxmlformats.org/officeDocument/2006/relationships/vmlDrawing" Target="../drawings/vmlDrawing36.vml"/><Relationship Id="rId6" Type="http://schemas.openxmlformats.org/officeDocument/2006/relationships/image" Target="../media/image5.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9.xml"/><Relationship Id="rId7" Type="http://schemas.openxmlformats.org/officeDocument/2006/relationships/image" Target="../media/image6.png"/><Relationship Id="rId2" Type="http://schemas.openxmlformats.org/officeDocument/2006/relationships/tags" Target="../tags/tag68.xml"/><Relationship Id="rId1" Type="http://schemas.openxmlformats.org/officeDocument/2006/relationships/vmlDrawing" Target="../drawings/vmlDrawing37.vml"/><Relationship Id="rId6" Type="http://schemas.openxmlformats.org/officeDocument/2006/relationships/image" Target="../media/image5.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1.xml"/><Relationship Id="rId7" Type="http://schemas.openxmlformats.org/officeDocument/2006/relationships/image" Target="../media/image6.png"/><Relationship Id="rId2" Type="http://schemas.openxmlformats.org/officeDocument/2006/relationships/tags" Target="../tags/tag70.xml"/><Relationship Id="rId1" Type="http://schemas.openxmlformats.org/officeDocument/2006/relationships/vmlDrawing" Target="../drawings/vmlDrawing38.vml"/><Relationship Id="rId6" Type="http://schemas.openxmlformats.org/officeDocument/2006/relationships/image" Target="../media/image5.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3.xml"/><Relationship Id="rId7" Type="http://schemas.openxmlformats.org/officeDocument/2006/relationships/image" Target="../media/image6.png"/><Relationship Id="rId2" Type="http://schemas.openxmlformats.org/officeDocument/2006/relationships/tags" Target="../tags/tag72.xml"/><Relationship Id="rId1" Type="http://schemas.openxmlformats.org/officeDocument/2006/relationships/vmlDrawing" Target="../drawings/vmlDrawing39.vml"/><Relationship Id="rId6" Type="http://schemas.openxmlformats.org/officeDocument/2006/relationships/image" Target="../media/image5.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5.xml"/><Relationship Id="rId7" Type="http://schemas.openxmlformats.org/officeDocument/2006/relationships/image" Target="../media/image6.png"/><Relationship Id="rId2" Type="http://schemas.openxmlformats.org/officeDocument/2006/relationships/tags" Target="../tags/tag74.xml"/><Relationship Id="rId1" Type="http://schemas.openxmlformats.org/officeDocument/2006/relationships/vmlDrawing" Target="../drawings/vmlDrawing40.vml"/><Relationship Id="rId6" Type="http://schemas.openxmlformats.org/officeDocument/2006/relationships/image" Target="../media/image5.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7.xml"/><Relationship Id="rId7" Type="http://schemas.openxmlformats.org/officeDocument/2006/relationships/image" Target="../media/image6.png"/><Relationship Id="rId2" Type="http://schemas.openxmlformats.org/officeDocument/2006/relationships/tags" Target="../tags/tag76.xml"/><Relationship Id="rId1" Type="http://schemas.openxmlformats.org/officeDocument/2006/relationships/vmlDrawing" Target="../drawings/vmlDrawing41.vml"/><Relationship Id="rId6" Type="http://schemas.openxmlformats.org/officeDocument/2006/relationships/image" Target="../media/image5.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9.xml"/><Relationship Id="rId7" Type="http://schemas.openxmlformats.org/officeDocument/2006/relationships/image" Target="../media/image7.png"/><Relationship Id="rId2" Type="http://schemas.openxmlformats.org/officeDocument/2006/relationships/tags" Target="../tags/tag78.xml"/><Relationship Id="rId1" Type="http://schemas.openxmlformats.org/officeDocument/2006/relationships/vmlDrawing" Target="../drawings/vmlDrawing42.vml"/><Relationship Id="rId6" Type="http://schemas.openxmlformats.org/officeDocument/2006/relationships/image" Target="../media/image9.emf"/><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1.xml"/><Relationship Id="rId7" Type="http://schemas.openxmlformats.org/officeDocument/2006/relationships/image" Target="../media/image8.png"/><Relationship Id="rId2" Type="http://schemas.openxmlformats.org/officeDocument/2006/relationships/tags" Target="../tags/tag80.xml"/><Relationship Id="rId1" Type="http://schemas.openxmlformats.org/officeDocument/2006/relationships/vmlDrawing" Target="../drawings/vmlDrawing43.vml"/><Relationship Id="rId6" Type="http://schemas.openxmlformats.org/officeDocument/2006/relationships/image" Target="../media/image5.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3.xml"/><Relationship Id="rId7" Type="http://schemas.openxmlformats.org/officeDocument/2006/relationships/image" Target="../media/image10.png"/><Relationship Id="rId2" Type="http://schemas.openxmlformats.org/officeDocument/2006/relationships/tags" Target="../tags/tag82.xml"/><Relationship Id="rId1" Type="http://schemas.openxmlformats.org/officeDocument/2006/relationships/vmlDrawing" Target="../drawings/vmlDrawing44.vml"/><Relationship Id="rId6" Type="http://schemas.openxmlformats.org/officeDocument/2006/relationships/image" Target="../media/image5.emf"/><Relationship Id="rId5" Type="http://schemas.openxmlformats.org/officeDocument/2006/relationships/oleObject" Target="../embeddings/oleObject44.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5.xml"/><Relationship Id="rId7" Type="http://schemas.openxmlformats.org/officeDocument/2006/relationships/image" Target="../media/image8.png"/><Relationship Id="rId2" Type="http://schemas.openxmlformats.org/officeDocument/2006/relationships/tags" Target="../tags/tag84.xml"/><Relationship Id="rId1" Type="http://schemas.openxmlformats.org/officeDocument/2006/relationships/vmlDrawing" Target="../drawings/vmlDrawing45.vml"/><Relationship Id="rId6" Type="http://schemas.openxmlformats.org/officeDocument/2006/relationships/image" Target="../media/image5.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7.xml"/><Relationship Id="rId7" Type="http://schemas.openxmlformats.org/officeDocument/2006/relationships/image" Target="../media/image7.png"/><Relationship Id="rId2" Type="http://schemas.openxmlformats.org/officeDocument/2006/relationships/tags" Target="../tags/tag86.xml"/><Relationship Id="rId1" Type="http://schemas.openxmlformats.org/officeDocument/2006/relationships/vmlDrawing" Target="../drawings/vmlDrawing46.vml"/><Relationship Id="rId6" Type="http://schemas.openxmlformats.org/officeDocument/2006/relationships/image" Target="../media/image5.emf"/><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9.xml"/><Relationship Id="rId7" Type="http://schemas.openxmlformats.org/officeDocument/2006/relationships/image" Target="../media/image8.png"/><Relationship Id="rId2" Type="http://schemas.openxmlformats.org/officeDocument/2006/relationships/tags" Target="../tags/tag88.xml"/><Relationship Id="rId1" Type="http://schemas.openxmlformats.org/officeDocument/2006/relationships/vmlDrawing" Target="../drawings/vmlDrawing47.vml"/><Relationship Id="rId6" Type="http://schemas.openxmlformats.org/officeDocument/2006/relationships/image" Target="../media/image5.emf"/><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1.xml"/><Relationship Id="rId7" Type="http://schemas.openxmlformats.org/officeDocument/2006/relationships/image" Target="../media/image7.png"/><Relationship Id="rId2" Type="http://schemas.openxmlformats.org/officeDocument/2006/relationships/tags" Target="../tags/tag90.xml"/><Relationship Id="rId1" Type="http://schemas.openxmlformats.org/officeDocument/2006/relationships/vmlDrawing" Target="../drawings/vmlDrawing48.vml"/><Relationship Id="rId6" Type="http://schemas.openxmlformats.org/officeDocument/2006/relationships/image" Target="../media/image5.emf"/><Relationship Id="rId5" Type="http://schemas.openxmlformats.org/officeDocument/2006/relationships/oleObject" Target="../embeddings/oleObject48.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3.xml"/><Relationship Id="rId7" Type="http://schemas.openxmlformats.org/officeDocument/2006/relationships/image" Target="../media/image8.png"/><Relationship Id="rId2" Type="http://schemas.openxmlformats.org/officeDocument/2006/relationships/tags" Target="../tags/tag92.xml"/><Relationship Id="rId1" Type="http://schemas.openxmlformats.org/officeDocument/2006/relationships/vmlDrawing" Target="../drawings/vmlDrawing49.vml"/><Relationship Id="rId6" Type="http://schemas.openxmlformats.org/officeDocument/2006/relationships/image" Target="../media/image5.emf"/><Relationship Id="rId5" Type="http://schemas.openxmlformats.org/officeDocument/2006/relationships/oleObject" Target="../embeddings/oleObject49.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2.png"/><Relationship Id="rId2" Type="http://schemas.openxmlformats.org/officeDocument/2006/relationships/tags" Target="../tags/tag94.xml"/><Relationship Id="rId1" Type="http://schemas.openxmlformats.org/officeDocument/2006/relationships/vmlDrawing" Target="../drawings/vmlDrawing50.vml"/><Relationship Id="rId6" Type="http://schemas.openxmlformats.org/officeDocument/2006/relationships/image" Target="../media/image5.emf"/><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vmlDrawing" Target="../drawings/vmlDrawing51.vml"/><Relationship Id="rId6" Type="http://schemas.openxmlformats.org/officeDocument/2006/relationships/image" Target="../media/image5.emf"/><Relationship Id="rId5" Type="http://schemas.openxmlformats.org/officeDocument/2006/relationships/oleObject" Target="../embeddings/oleObject51.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8.xml"/><Relationship Id="rId1" Type="http://schemas.openxmlformats.org/officeDocument/2006/relationships/vmlDrawing" Target="../drawings/vmlDrawing52.v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oleObject" Target="../embeddings/oleObject52.bin"/></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2.png"/><Relationship Id="rId2" Type="http://schemas.openxmlformats.org/officeDocument/2006/relationships/tags" Target="../tags/tag99.xml"/><Relationship Id="rId1" Type="http://schemas.openxmlformats.org/officeDocument/2006/relationships/vmlDrawing" Target="../drawings/vmlDrawing53.vml"/><Relationship Id="rId6" Type="http://schemas.openxmlformats.org/officeDocument/2006/relationships/image" Target="../media/image5.emf"/><Relationship Id="rId5" Type="http://schemas.openxmlformats.org/officeDocument/2006/relationships/oleObject" Target="../embeddings/oleObject53.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01.xml"/><Relationship Id="rId1" Type="http://schemas.openxmlformats.org/officeDocument/2006/relationships/vmlDrawing" Target="../drawings/vmlDrawing54.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5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2.xml"/><Relationship Id="rId1" Type="http://schemas.openxmlformats.org/officeDocument/2006/relationships/vmlDrawing" Target="../drawings/vmlDrawing55.v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vmlDrawing" Target="../drawings/vmlDrawing56.vml"/><Relationship Id="rId5" Type="http://schemas.openxmlformats.org/officeDocument/2006/relationships/image" Target="../media/image5.emf"/><Relationship Id="rId4" Type="http://schemas.openxmlformats.org/officeDocument/2006/relationships/oleObject" Target="../embeddings/oleObject56.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4.xml"/><Relationship Id="rId1" Type="http://schemas.openxmlformats.org/officeDocument/2006/relationships/vmlDrawing" Target="../drawings/vmlDrawing57.vml"/><Relationship Id="rId5" Type="http://schemas.openxmlformats.org/officeDocument/2006/relationships/image" Target="../media/image12.emf"/><Relationship Id="rId4" Type="http://schemas.openxmlformats.org/officeDocument/2006/relationships/oleObject" Target="../embeddings/oleObject57.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5.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8.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6.xml"/><Relationship Id="rId1" Type="http://schemas.openxmlformats.org/officeDocument/2006/relationships/vmlDrawing" Target="../drawings/vmlDrawing59.vml"/><Relationship Id="rId5" Type="http://schemas.openxmlformats.org/officeDocument/2006/relationships/image" Target="../media/image5.emf"/><Relationship Id="rId4" Type="http://schemas.openxmlformats.org/officeDocument/2006/relationships/oleObject" Target="../embeddings/oleObject59.bin"/></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2.png"/><Relationship Id="rId2" Type="http://schemas.openxmlformats.org/officeDocument/2006/relationships/tags" Target="../tags/tag107.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9.xml"/><Relationship Id="rId1" Type="http://schemas.openxmlformats.org/officeDocument/2006/relationships/vmlDrawing" Target="../drawings/vmlDrawing6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0.xml"/><Relationship Id="rId1" Type="http://schemas.openxmlformats.org/officeDocument/2006/relationships/vmlDrawing" Target="../drawings/vmlDrawing6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vmlDrawing" Target="../drawings/vmlDrawing63.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4.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5.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16.xml"/><Relationship Id="rId1" Type="http://schemas.openxmlformats.org/officeDocument/2006/relationships/vmlDrawing" Target="../drawings/vmlDrawing6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17.xml"/><Relationship Id="rId1" Type="http://schemas.openxmlformats.org/officeDocument/2006/relationships/vmlDrawing" Target="../drawings/vmlDrawing68.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xml"/><Relationship Id="rId7" Type="http://schemas.openxmlformats.org/officeDocument/2006/relationships/image" Target="../media/image6.png"/><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5.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9.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1.xml"/><Relationship Id="rId7" Type="http://schemas.openxmlformats.org/officeDocument/2006/relationships/image" Target="../media/image6.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39997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4" name="think-cell Slide" r:id="rId5" imgW="384" imgH="384" progId="TCLayout.ActiveDocument.1">
                  <p:embed/>
                </p:oleObj>
              </mc:Choice>
              <mc:Fallback>
                <p:oleObj name="think-cell Slide" r:id="rId5" imgW="384"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32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0" name="Title 1"/>
          <p:cNvSpPr>
            <a:spLocks noGrp="1"/>
          </p:cNvSpPr>
          <p:nvPr>
            <p:ph type="ctrTitle" hasCustomPrompt="1"/>
          </p:nvPr>
        </p:nvSpPr>
        <p:spPr bwMode="ltGray">
          <a:xfrm>
            <a:off x="6554588" y="1882800"/>
            <a:ext cx="5004000" cy="2336400"/>
          </a:xfrm>
          <a:prstGeom prst="rect">
            <a:avLst/>
          </a:prstGeom>
        </p:spPr>
        <p:txBody>
          <a:bodyPr anchor="b">
            <a:normAutofit/>
          </a:bodyPr>
          <a:lstStyle>
            <a:lvl1pPr algn="l">
              <a:lnSpc>
                <a:spcPct val="93000"/>
              </a:lnSpc>
              <a:defRPr sz="3200" baseline="0">
                <a:solidFill>
                  <a:schemeClr val="bg1"/>
                </a:solidFill>
                <a:latin typeface="+mj-lt"/>
                <a:ea typeface="+mj-ea"/>
                <a:cs typeface="+mj-cs"/>
                <a:sym typeface="+mj-lt"/>
              </a:defRPr>
            </a:lvl1pPr>
          </a:lstStyle>
          <a:p>
            <a:r>
              <a:rPr lang="nl-NL" dirty="0"/>
              <a:t>Klik om de stijl te bewerken</a:t>
            </a:r>
          </a:p>
        </p:txBody>
      </p:sp>
      <p:sp>
        <p:nvSpPr>
          <p:cNvPr id="13" name="Subtitle 2"/>
          <p:cNvSpPr>
            <a:spLocks noGrp="1"/>
          </p:cNvSpPr>
          <p:nvPr>
            <p:ph type="subTitle" idx="1" hasCustomPrompt="1"/>
          </p:nvPr>
        </p:nvSpPr>
        <p:spPr bwMode="white">
          <a:xfrm>
            <a:off x="6554588" y="4215600"/>
            <a:ext cx="5004000" cy="1339200"/>
          </a:xfrm>
          <a:prstGeom prst="rect">
            <a:avLst/>
          </a:prstGeom>
        </p:spPr>
        <p:txBody>
          <a:bodyPr anchor="t"/>
          <a:lstStyle>
            <a:lvl1pPr marL="0" indent="0" algn="l">
              <a:lnSpc>
                <a:spcPct val="110000"/>
              </a:lnSpc>
              <a:spcBef>
                <a:spcPts val="0"/>
              </a:spcBef>
              <a:spcAft>
                <a:spcPts val="0"/>
              </a:spcAft>
              <a:buNone/>
              <a:defRPr sz="2400" baseline="0">
                <a:solidFill>
                  <a:schemeClr val="bg1"/>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pic>
        <p:nvPicPr>
          <p:cNvPr id="14" name="Afbeelding 12"/>
          <p:cNvPicPr>
            <a:picLocks noChangeAspect="1"/>
          </p:cNvPicPr>
          <p:nvPr userDrawn="1"/>
        </p:nvPicPr>
        <p:blipFill rotWithShape="1">
          <a:blip r:embed="rId7" cstate="print">
            <a:extLst>
              <a:ext uri="{28A0092B-C50C-407E-A947-70E740481C1C}">
                <a14:useLocalDpi xmlns:a14="http://schemas.microsoft.com/office/drawing/2010/main" val="0"/>
              </a:ext>
            </a:extLst>
          </a:blip>
          <a:srcRect l="47342" r="47342" b="34563"/>
          <a:stretch/>
        </p:blipFill>
        <p:spPr>
          <a:xfrm>
            <a:off x="5771949" y="1605"/>
            <a:ext cx="648102" cy="1166795"/>
          </a:xfrm>
          <a:prstGeom prst="rect">
            <a:avLst/>
          </a:prstGeom>
        </p:spPr>
      </p:pic>
      <p:sp>
        <p:nvSpPr>
          <p:cNvPr id="15"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a typeface="+mn-ea"/>
              <a:cs typeface="+mn-cs"/>
              <a:sym typeface="+mn-lt"/>
            </a:endParaRPr>
          </a:p>
        </p:txBody>
      </p:sp>
      <p:sp>
        <p:nvSpPr>
          <p:cNvPr id="16"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7" name="TextBox 16"/>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9" name="Tekstvak 8">
            <a:extLst>
              <a:ext uri="{FF2B5EF4-FFF2-40B4-BE49-F238E27FC236}">
                <a16:creationId xmlns:a16="http://schemas.microsoft.com/office/drawing/2014/main" id="{A54F9EF0-7719-46B1-ADDD-9F3E3C5B7948}"/>
              </a:ext>
            </a:extLst>
          </p:cNvPr>
          <p:cNvSpPr txBox="1"/>
          <p:nvPr userDrawn="1"/>
        </p:nvSpPr>
        <p:spPr>
          <a:xfrm>
            <a:off x="6451800" y="470781"/>
            <a:ext cx="2511993" cy="584775"/>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nl-NL" sz="1600" dirty="0">
                <a:solidFill>
                  <a:schemeClr val="bg1"/>
                </a:solidFill>
                <a:latin typeface="RijksoverheidSansHeading"/>
              </a:rPr>
              <a:t>Toeslagen</a:t>
            </a:r>
          </a:p>
          <a:p>
            <a:r>
              <a:rPr lang="nl-NL" sz="1600" dirty="0">
                <a:solidFill>
                  <a:schemeClr val="bg1"/>
                </a:solidFill>
                <a:latin typeface="RijksoverheidSansHeading"/>
              </a:rPr>
              <a:t>Ministerie van Financiën</a:t>
            </a:r>
          </a:p>
        </p:txBody>
      </p:sp>
    </p:spTree>
    <p:extLst>
      <p:ext uri="{BB962C8B-B14F-4D97-AF65-F5344CB8AC3E}">
        <p14:creationId xmlns:p14="http://schemas.microsoft.com/office/powerpoint/2010/main" val="521824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41462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90"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4400" b="0" i="0" baseline="0" dirty="0">
              <a:solidFill>
                <a:schemeClr val="tx1"/>
              </a:solidFill>
              <a:latin typeface="Verdana" panose="020B0604030504040204" pitchFamily="34" charset="0"/>
              <a:ea typeface="+mj-ea"/>
              <a:cs typeface="+mj-cs"/>
              <a:sym typeface="Verdana" panose="020B060403050404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eaLnBrk="1">
              <a:lnSpc>
                <a:spcPct val="90000"/>
              </a:lnSpc>
              <a:spcAft>
                <a:spcPts val="1000"/>
              </a:spcAft>
            </a:pPr>
            <a:endParaRPr lang="nl-NL" sz="1200" dirty="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nl-NL"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nl-NL" dirty="0"/>
              <a:t>Click to add title</a:t>
            </a:r>
          </a:p>
        </p:txBody>
      </p:sp>
      <p:sp>
        <p:nvSpPr>
          <p:cNvPr id="23" name="TextBox 22"/>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
        <p:nvSpPr>
          <p:cNvPr id="25"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6"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9"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8">
            <a:extLst>
              <a:ext uri="{FF2B5EF4-FFF2-40B4-BE49-F238E27FC236}">
                <a16:creationId xmlns:a16="http://schemas.microsoft.com/office/drawing/2014/main" id="{5F90DA97-1830-4717-85A5-AB420D38E150}"/>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Tree>
    <p:extLst>
      <p:ext uri="{BB962C8B-B14F-4D97-AF65-F5344CB8AC3E}">
        <p14:creationId xmlns:p14="http://schemas.microsoft.com/office/powerpoint/2010/main" val="3866648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69384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14"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4400" b="0" i="0" baseline="0" dirty="0">
              <a:solidFill>
                <a:schemeClr val="tx1"/>
              </a:solidFill>
              <a:latin typeface="Verdana" panose="020B0604030504040204" pitchFamily="34" charset="0"/>
              <a:ea typeface="+mj-ea"/>
              <a:cs typeface="+mj-cs"/>
              <a:sym typeface="Verdana" panose="020B060403050404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1"/>
            <a:endParaRPr lang="nl-NL" sz="1200" dirty="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nl-NL" dirty="0"/>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nl-NL" dirty="0"/>
              <a:t>Click to edit title</a:t>
            </a:r>
          </a:p>
        </p:txBody>
      </p:sp>
      <p:sp>
        <p:nvSpPr>
          <p:cNvPr id="21" name="TextBox 20"/>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
        <p:nvSpPr>
          <p:cNvPr id="23"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22"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25"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8">
            <a:extLst>
              <a:ext uri="{FF2B5EF4-FFF2-40B4-BE49-F238E27FC236}">
                <a16:creationId xmlns:a16="http://schemas.microsoft.com/office/drawing/2014/main" id="{E83E7D57-F8A4-4037-8440-7406D5729402}"/>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2348591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68310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8"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32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eaLnBrk="1">
              <a:lnSpc>
                <a:spcPct val="90000"/>
              </a:lnSpc>
              <a:spcAft>
                <a:spcPts val="1000"/>
              </a:spcAft>
            </a:pPr>
            <a:endParaRPr lang="nl-NL" sz="1200" dirty="0">
              <a:solidFill>
                <a:prstClr val="white"/>
              </a:solidFill>
              <a:latin typeface="+mn-lt"/>
              <a:ea typeface="+mn-ea"/>
              <a:cs typeface="+mn-cs"/>
              <a:sym typeface="+mn-lt"/>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nl-NL"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4"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
        <p:nvSpPr>
          <p:cNvPr id="20" name="TextBox 19"/>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3"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9"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8">
            <a:extLst>
              <a:ext uri="{FF2B5EF4-FFF2-40B4-BE49-F238E27FC236}">
                <a16:creationId xmlns:a16="http://schemas.microsoft.com/office/drawing/2014/main" id="{4507635D-5916-4D30-861A-B7919CBA7C28}"/>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752405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91802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62"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32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eaLnBrk="1">
              <a:lnSpc>
                <a:spcPct val="90000"/>
              </a:lnSpc>
              <a:spcAft>
                <a:spcPts val="1000"/>
              </a:spcAft>
            </a:pPr>
            <a:endParaRPr lang="nl-NL" sz="1200" dirty="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nl-NL" dirty="0"/>
              <a:t>Click to add title</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20" name="TextBox 19"/>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
        <p:nvSpPr>
          <p:cNvPr id="21"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3"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5"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8">
            <a:extLst>
              <a:ext uri="{FF2B5EF4-FFF2-40B4-BE49-F238E27FC236}">
                <a16:creationId xmlns:a16="http://schemas.microsoft.com/office/drawing/2014/main" id="{BCA5AC55-1A73-4F35-8755-B690DD46D894}"/>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Tree>
    <p:extLst>
      <p:ext uri="{BB962C8B-B14F-4D97-AF65-F5344CB8AC3E}">
        <p14:creationId xmlns:p14="http://schemas.microsoft.com/office/powerpoint/2010/main" val="2508711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349493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86"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4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lnSpc>
                <a:spcPct val="90000"/>
              </a:lnSpc>
              <a:spcAft>
                <a:spcPts val="1000"/>
              </a:spcAft>
            </a:pPr>
            <a:endParaRPr lang="nl-NL"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nl-NL"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7"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
        <p:nvSpPr>
          <p:cNvPr id="18" name="TextBox 17"/>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6"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21"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20" name="Tekstvak 8">
            <a:extLst>
              <a:ext uri="{FF2B5EF4-FFF2-40B4-BE49-F238E27FC236}">
                <a16:creationId xmlns:a16="http://schemas.microsoft.com/office/drawing/2014/main" id="{441E3C75-704B-4E61-BD4C-C6F13464FCE9}"/>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2971779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96484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10"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4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lnSpc>
                <a:spcPct val="90000"/>
              </a:lnSpc>
              <a:spcAft>
                <a:spcPts val="1000"/>
              </a:spcAft>
            </a:pPr>
            <a:endParaRPr lang="nl-NL"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nl-NL" dirty="0"/>
              <a:t>Click to add title</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21" name="TextBox 20"/>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
        <p:nvSpPr>
          <p:cNvPr id="22"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5"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7"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8">
            <a:extLst>
              <a:ext uri="{FF2B5EF4-FFF2-40B4-BE49-F238E27FC236}">
                <a16:creationId xmlns:a16="http://schemas.microsoft.com/office/drawing/2014/main" id="{2AD97D2C-21A2-4609-AE1E-F2BF8CBD4844}"/>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Tree>
    <p:extLst>
      <p:ext uri="{BB962C8B-B14F-4D97-AF65-F5344CB8AC3E}">
        <p14:creationId xmlns:p14="http://schemas.microsoft.com/office/powerpoint/2010/main" val="2579727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42953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34"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3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lnSpc>
                <a:spcPct val="90000"/>
              </a:lnSpc>
              <a:spcAft>
                <a:spcPts val="1000"/>
              </a:spcAft>
            </a:pPr>
            <a:endParaRPr lang="nl-NL" sz="1200" dirty="0">
              <a:solidFill>
                <a:prstClr val="white"/>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6" name="Title 2"/>
          <p:cNvSpPr>
            <a:spLocks noGrp="1"/>
          </p:cNvSpPr>
          <p:nvPr>
            <p:ph type="title" hasCustomPrompt="1"/>
          </p:nvPr>
        </p:nvSpPr>
        <p:spPr>
          <a:xfrm>
            <a:off x="630000" y="686301"/>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solidFill>
                <a:latin typeface="+mj-lt"/>
                <a:ea typeface="+mj-ea"/>
                <a:cs typeface="+mj-cs"/>
                <a:sym typeface="+mj-lt"/>
              </a:defRPr>
            </a:lvl1pPr>
          </a:lstStyle>
          <a:p>
            <a:pPr lvl="0"/>
            <a:r>
              <a:rPr lang="nl-NL" dirty="0"/>
              <a:t>Click to add title</a:t>
            </a:r>
          </a:p>
        </p:txBody>
      </p:sp>
      <p:sp>
        <p:nvSpPr>
          <p:cNvPr id="13"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
        <p:nvSpPr>
          <p:cNvPr id="17" name="TextBox 16"/>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5"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20"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8">
            <a:extLst>
              <a:ext uri="{FF2B5EF4-FFF2-40B4-BE49-F238E27FC236}">
                <a16:creationId xmlns:a16="http://schemas.microsoft.com/office/drawing/2014/main" id="{8F1BDD80-B531-471E-9294-CA4848219EA2}"/>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3250318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53016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58"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3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lnSpc>
                <a:spcPct val="90000"/>
              </a:lnSpc>
              <a:spcAft>
                <a:spcPts val="1000"/>
              </a:spcAft>
            </a:pPr>
            <a:endParaRPr lang="nl-NL" sz="1200" dirty="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86301"/>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nl-NL" dirty="0"/>
              <a:t>Click to add title</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21" name="TextBox 20"/>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
        <p:nvSpPr>
          <p:cNvPr id="22"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3"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8"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8">
            <a:extLst>
              <a:ext uri="{FF2B5EF4-FFF2-40B4-BE49-F238E27FC236}">
                <a16:creationId xmlns:a16="http://schemas.microsoft.com/office/drawing/2014/main" id="{D8660956-CF1F-48DC-9088-1FC7310F17D4}"/>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Tree>
    <p:extLst>
      <p:ext uri="{BB962C8B-B14F-4D97-AF65-F5344CB8AC3E}">
        <p14:creationId xmlns:p14="http://schemas.microsoft.com/office/powerpoint/2010/main" val="572558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74144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82"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3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eaLnBrk="1">
              <a:lnSpc>
                <a:spcPct val="90000"/>
              </a:lnSpc>
              <a:spcAft>
                <a:spcPts val="1000"/>
              </a:spcAft>
            </a:pPr>
            <a:endParaRPr lang="nl-NL" sz="1200" dirty="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86301"/>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solidFill>
                <a:latin typeface="+mj-lt"/>
                <a:ea typeface="+mj-ea"/>
                <a:cs typeface="+mj-cs"/>
                <a:sym typeface="+mj-lt"/>
              </a:defRPr>
            </a:lvl1pPr>
          </a:lstStyle>
          <a:p>
            <a:pPr lvl="0"/>
            <a:r>
              <a:rPr lang="nl-NL" dirty="0"/>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21"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
        <p:nvSpPr>
          <p:cNvPr id="22" name="TextBox 21"/>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5"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8"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8">
            <a:extLst>
              <a:ext uri="{FF2B5EF4-FFF2-40B4-BE49-F238E27FC236}">
                <a16:creationId xmlns:a16="http://schemas.microsoft.com/office/drawing/2014/main" id="{52CC7EB8-CA43-4DAD-BF9B-4D8AD7030BBE}"/>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Tree>
    <p:extLst>
      <p:ext uri="{BB962C8B-B14F-4D97-AF65-F5344CB8AC3E}">
        <p14:creationId xmlns:p14="http://schemas.microsoft.com/office/powerpoint/2010/main" val="1999028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7885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6"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3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eaLnBrk="1">
              <a:lnSpc>
                <a:spcPct val="90000"/>
              </a:lnSpc>
              <a:spcAft>
                <a:spcPts val="1000"/>
              </a:spcAft>
            </a:pPr>
            <a:endParaRPr lang="nl-NL" sz="1200" dirty="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86301"/>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nl-NL" dirty="0"/>
              <a:t>Click to add title</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5" name="TextBox 14"/>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
        <p:nvSpPr>
          <p:cNvPr id="16"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3"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9"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8">
            <a:extLst>
              <a:ext uri="{FF2B5EF4-FFF2-40B4-BE49-F238E27FC236}">
                <a16:creationId xmlns:a16="http://schemas.microsoft.com/office/drawing/2014/main" id="{B3217836-6FC1-423E-8738-9FB56542B737}"/>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4032359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2915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8"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3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5" name="Title 4"/>
          <p:cNvSpPr>
            <a:spLocks noGrp="1"/>
          </p:cNvSpPr>
          <p:nvPr>
            <p:ph type="title" hasCustomPrompt="1"/>
          </p:nvPr>
        </p:nvSpPr>
        <p:spPr>
          <a:xfrm>
            <a:off x="630000" y="686301"/>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solidFill>
                <a:latin typeface="+mj-lt"/>
                <a:ea typeface="+mj-ea"/>
                <a:cs typeface="+mj-cs"/>
                <a:sym typeface="+mj-lt"/>
              </a:defRPr>
            </a:lvl1pPr>
          </a:lstStyle>
          <a:p>
            <a:pPr lvl="0"/>
            <a:r>
              <a:rPr lang="nl-NL" dirty="0"/>
              <a:t>Click to add title</a:t>
            </a:r>
          </a:p>
        </p:txBody>
      </p:sp>
      <p:sp>
        <p:nvSpPr>
          <p:cNvPr id="17"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Tree>
    <p:extLst>
      <p:ext uri="{BB962C8B-B14F-4D97-AF65-F5344CB8AC3E}">
        <p14:creationId xmlns:p14="http://schemas.microsoft.com/office/powerpoint/2010/main" val="2630954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489413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30"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5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nl-NL" dirty="0"/>
              <a:t>Click to add big statement text</a:t>
            </a:r>
          </a:p>
        </p:txBody>
      </p:sp>
      <p:sp>
        <p:nvSpPr>
          <p:cNvPr id="13" name="TextBox 12"/>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4"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1"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7" name="Picture 11" descr="Image result for toeslagen belastingdienst"/>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8">
            <a:extLst>
              <a:ext uri="{FF2B5EF4-FFF2-40B4-BE49-F238E27FC236}">
                <a16:creationId xmlns:a16="http://schemas.microsoft.com/office/drawing/2014/main" id="{FD727CC8-4E18-484E-AE7A-CD2408EEA5A4}"/>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4268689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01010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54"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5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eaLnBrk="1"/>
            <a:endParaRPr lang="nl-NL"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nl-NL" dirty="0"/>
              <a:t>Click to add big statement text</a:t>
            </a:r>
          </a:p>
        </p:txBody>
      </p:sp>
      <p:sp>
        <p:nvSpPr>
          <p:cNvPr id="15"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Tree>
    <p:extLst>
      <p:ext uri="{BB962C8B-B14F-4D97-AF65-F5344CB8AC3E}">
        <p14:creationId xmlns:p14="http://schemas.microsoft.com/office/powerpoint/2010/main" val="2126810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236847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78"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eaLnBrk="1"/>
            <a:endParaRPr lang="nl-NL" dirty="0">
              <a:latin typeface="+mn-lt"/>
              <a:ea typeface="+mn-ea"/>
              <a:cs typeface="+mn-cs"/>
              <a:sym typeface="+mn-lt"/>
            </a:endParaRPr>
          </a:p>
        </p:txBody>
      </p:sp>
      <p:sp>
        <p:nvSpPr>
          <p:cNvPr id="10" name="TextBox 9"/>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1"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2"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5" name="Picture 11" descr="Image result for toeslagen belastingdienst"/>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8">
            <a:extLst>
              <a:ext uri="{FF2B5EF4-FFF2-40B4-BE49-F238E27FC236}">
                <a16:creationId xmlns:a16="http://schemas.microsoft.com/office/drawing/2014/main" id="{99CCCC28-E8E1-44AE-9991-CB11F9B820E0}"/>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1515662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818285"/>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985743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02"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3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4" name="Title 3"/>
          <p:cNvSpPr>
            <a:spLocks noGrp="1"/>
          </p:cNvSpPr>
          <p:nvPr>
            <p:ph type="title" hasCustomPrompt="1"/>
          </p:nvPr>
        </p:nvSpPr>
        <p:spPr>
          <a:xfrm>
            <a:off x="630000" y="686301"/>
            <a:ext cx="10933200" cy="470898"/>
          </a:xfrm>
        </p:spPr>
        <p:txBody>
          <a:bodyPr/>
          <a:lstStyle>
            <a:lvl1pPr>
              <a:defRPr sz="3400">
                <a:solidFill>
                  <a:schemeClr val="bg1"/>
                </a:solidFill>
                <a:latin typeface="+mj-lt"/>
                <a:ea typeface="+mj-ea"/>
                <a:cs typeface="+mj-cs"/>
                <a:sym typeface="+mj-lt"/>
              </a:defRPr>
            </a:lvl1pPr>
          </a:lstStyle>
          <a:p>
            <a:r>
              <a:rPr lang="nl-NL" dirty="0"/>
              <a:t>Click to add title</a:t>
            </a:r>
          </a:p>
        </p:txBody>
      </p:sp>
      <p:sp>
        <p:nvSpPr>
          <p:cNvPr id="16" name="TextBox 15"/>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1"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4" name="Picture 11" descr="Image result for toeslagen belastingdienst"/>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8">
            <a:extLst>
              <a:ext uri="{FF2B5EF4-FFF2-40B4-BE49-F238E27FC236}">
                <a16:creationId xmlns:a16="http://schemas.microsoft.com/office/drawing/2014/main" id="{13D3EB0F-DE14-42CC-8D39-3609FEB0ADB3}"/>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3756830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4077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26" name="think-cell Slide" r:id="rId4" imgW="327" imgH="327" progId="TCLayout.ActiveDocument.1">
                  <p:embed/>
                </p:oleObj>
              </mc:Choice>
              <mc:Fallback>
                <p:oleObj name="think-cell Slide" r:id="rId4" imgW="327" imgH="327"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Tree>
    <p:extLst>
      <p:ext uri="{BB962C8B-B14F-4D97-AF65-F5344CB8AC3E}">
        <p14:creationId xmlns:p14="http://schemas.microsoft.com/office/powerpoint/2010/main" val="4216898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91442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50" name="think-cell Slide" r:id="rId4" imgW="327" imgH="327" progId="TCLayout.ActiveDocument.1">
                  <p:embed/>
                </p:oleObj>
              </mc:Choice>
              <mc:Fallback>
                <p:oleObj name="think-cell Slide" r:id="rId4" imgW="327" imgH="327"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extBox 11"/>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3"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0"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5" name="Picture 11" descr="Image result for toeslagen belastingdienst"/>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8">
            <a:extLst>
              <a:ext uri="{FF2B5EF4-FFF2-40B4-BE49-F238E27FC236}">
                <a16:creationId xmlns:a16="http://schemas.microsoft.com/office/drawing/2014/main" id="{1AC3D925-B0A0-4D28-9ECA-115699F9E32C}"/>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4016800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13613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74" name="think-cell Slide" r:id="rId4" imgW="353" imgH="357" progId="TCLayout.ActiveDocument.1">
                  <p:embed/>
                </p:oleObj>
              </mc:Choice>
              <mc:Fallback>
                <p:oleObj name="think-cell Slide" r:id="rId4" imgW="353" imgH="357"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lvl1pPr>
              <a:defRPr>
                <a:latin typeface="+mn-lt"/>
                <a:ea typeface="+mn-ea"/>
                <a:cs typeface="+mn-cs"/>
                <a:sym typeface="+mn-lt"/>
              </a:defRPr>
            </a:lvl1pPr>
          </a:lstStyle>
          <a:p>
            <a:endParaRPr lang="en-US" dirty="0"/>
          </a:p>
        </p:txBody>
      </p:sp>
    </p:spTree>
    <p:extLst>
      <p:ext uri="{BB962C8B-B14F-4D97-AF65-F5344CB8AC3E}">
        <p14:creationId xmlns:p14="http://schemas.microsoft.com/office/powerpoint/2010/main" val="2810797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36224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98"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Afbeelding 12"/>
          <p:cNvPicPr>
            <a:picLocks noChangeAspect="1"/>
          </p:cNvPicPr>
          <p:nvPr userDrawn="1"/>
        </p:nvPicPr>
        <p:blipFill rotWithShape="1">
          <a:blip r:embed="rId6" cstate="print">
            <a:extLst>
              <a:ext uri="{28A0092B-C50C-407E-A947-70E740481C1C}">
                <a14:useLocalDpi xmlns:a14="http://schemas.microsoft.com/office/drawing/2010/main" val="0"/>
              </a:ext>
            </a:extLst>
          </a:blip>
          <a:srcRect l="46548" r="46547" b="26016"/>
          <a:stretch/>
        </p:blipFill>
        <p:spPr>
          <a:xfrm>
            <a:off x="4334914" y="2319992"/>
            <a:ext cx="1415401" cy="2218016"/>
          </a:xfrm>
          <a:prstGeom prst="rect">
            <a:avLst/>
          </a:prstGeom>
        </p:spPr>
      </p:pic>
      <p:sp>
        <p:nvSpPr>
          <p:cNvPr id="6" name="Tekstvak 8">
            <a:extLst>
              <a:ext uri="{FF2B5EF4-FFF2-40B4-BE49-F238E27FC236}">
                <a16:creationId xmlns:a16="http://schemas.microsoft.com/office/drawing/2014/main" id="{B4C53361-4E15-4199-B3E6-180ED29905C8}"/>
              </a:ext>
            </a:extLst>
          </p:cNvPr>
          <p:cNvSpPr txBox="1"/>
          <p:nvPr userDrawn="1"/>
        </p:nvSpPr>
        <p:spPr>
          <a:xfrm>
            <a:off x="5711959" y="3158517"/>
            <a:ext cx="3343139" cy="830997"/>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nl-NL" sz="2400" dirty="0">
                <a:solidFill>
                  <a:schemeClr val="tx1"/>
                </a:solidFill>
                <a:latin typeface="RijksoverheidSansHeading"/>
              </a:rPr>
              <a:t>Toeslagen</a:t>
            </a:r>
          </a:p>
          <a:p>
            <a:r>
              <a:rPr lang="nl-NL" sz="2400" dirty="0">
                <a:solidFill>
                  <a:schemeClr val="tx1"/>
                </a:solidFill>
                <a:latin typeface="RijksoverheidSansHeading"/>
              </a:rPr>
              <a:t>Ministerie van Financiën</a:t>
            </a:r>
          </a:p>
        </p:txBody>
      </p:sp>
    </p:spTree>
    <p:extLst>
      <p:ext uri="{BB962C8B-B14F-4D97-AF65-F5344CB8AC3E}">
        <p14:creationId xmlns:p14="http://schemas.microsoft.com/office/powerpoint/2010/main" val="3917034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76798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22" name="think-cell Slide" r:id="rId4" imgW="327" imgH="327" progId="TCLayout.ActiveDocument.1">
                  <p:embed/>
                </p:oleObj>
              </mc:Choice>
              <mc:Fallback>
                <p:oleObj name="think-cell Slide" r:id="rId4" imgW="327" imgH="327"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lnSpc>
                  <a:spcPct val="90000"/>
                </a:lnSpc>
                <a:spcAft>
                  <a:spcPts val="1000"/>
                </a:spcAft>
              </a:pPr>
              <a:endParaRPr lang="nl-NL" sz="1200" dirty="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l-NL"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nl-NL"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nl-NL"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eaLnBrk="1">
              <a:defRPr>
                <a:solidFill>
                  <a:schemeClr val="bg1">
                    <a:lumMod val="50000"/>
                  </a:schemeClr>
                </a:solidFill>
                <a:latin typeface="+mn-lt"/>
                <a:ea typeface="+mn-ea"/>
                <a:cs typeface="+mn-cs"/>
                <a:sym typeface="+mn-lt"/>
              </a:defRPr>
            </a:lvl1pPr>
          </a:lstStyle>
          <a:p>
            <a:endParaRPr lang="nl-NL" dirty="0"/>
          </a:p>
        </p:txBody>
      </p:sp>
    </p:spTree>
    <p:extLst>
      <p:ext uri="{BB962C8B-B14F-4D97-AF65-F5344CB8AC3E}">
        <p14:creationId xmlns:p14="http://schemas.microsoft.com/office/powerpoint/2010/main" val="1536800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11294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6" name="think-cell Slide" r:id="rId5" imgW="384" imgH="384" progId="TCLayout.ActiveDocument.1">
                  <p:embed/>
                </p:oleObj>
              </mc:Choice>
              <mc:Fallback>
                <p:oleObj name="think-cell Slide" r:id="rId5" imgW="384"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32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9" name="Title 1"/>
          <p:cNvSpPr>
            <a:spLocks noGrp="1"/>
          </p:cNvSpPr>
          <p:nvPr>
            <p:ph type="ctrTitle" hasCustomPrompt="1"/>
          </p:nvPr>
        </p:nvSpPr>
        <p:spPr bwMode="ltGray">
          <a:xfrm>
            <a:off x="6554588" y="1882800"/>
            <a:ext cx="5004000" cy="2336400"/>
          </a:xfrm>
          <a:prstGeom prst="rect">
            <a:avLst/>
          </a:prstGeom>
        </p:spPr>
        <p:txBody>
          <a:bodyPr anchor="b">
            <a:normAutofit/>
          </a:bodyPr>
          <a:lstStyle>
            <a:lvl1pPr algn="l">
              <a:lnSpc>
                <a:spcPct val="93000"/>
              </a:lnSpc>
              <a:defRPr sz="3200" baseline="0">
                <a:solidFill>
                  <a:schemeClr val="bg1"/>
                </a:solidFill>
                <a:latin typeface="+mj-lt"/>
                <a:ea typeface="+mj-ea"/>
                <a:cs typeface="+mj-cs"/>
                <a:sym typeface="+mj-lt"/>
              </a:defRPr>
            </a:lvl1pPr>
          </a:lstStyle>
          <a:p>
            <a:r>
              <a:rPr lang="nl-NL" dirty="0"/>
              <a:t>Klik om de stijl te bewerken</a:t>
            </a:r>
          </a:p>
        </p:txBody>
      </p:sp>
      <p:sp>
        <p:nvSpPr>
          <p:cNvPr id="11" name="Subtitle 2"/>
          <p:cNvSpPr>
            <a:spLocks noGrp="1"/>
          </p:cNvSpPr>
          <p:nvPr>
            <p:ph type="subTitle" idx="1" hasCustomPrompt="1"/>
          </p:nvPr>
        </p:nvSpPr>
        <p:spPr bwMode="white">
          <a:xfrm>
            <a:off x="6554588" y="4215600"/>
            <a:ext cx="5004000" cy="1339200"/>
          </a:xfrm>
          <a:prstGeom prst="rect">
            <a:avLst/>
          </a:prstGeom>
        </p:spPr>
        <p:txBody>
          <a:bodyPr anchor="t"/>
          <a:lstStyle>
            <a:lvl1pPr marL="0" indent="0" algn="l">
              <a:lnSpc>
                <a:spcPct val="110000"/>
              </a:lnSpc>
              <a:spcBef>
                <a:spcPts val="0"/>
              </a:spcBef>
              <a:spcAft>
                <a:spcPts val="0"/>
              </a:spcAft>
              <a:buNone/>
              <a:defRPr sz="2400" baseline="0">
                <a:solidFill>
                  <a:schemeClr val="bg1"/>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13"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a typeface="+mn-ea"/>
              <a:cs typeface="+mn-cs"/>
              <a:sym typeface="+mn-lt"/>
            </a:endParaRPr>
          </a:p>
        </p:txBody>
      </p:sp>
      <p:sp>
        <p:nvSpPr>
          <p:cNvPr id="14"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5" name="TextBox 14"/>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pic>
        <p:nvPicPr>
          <p:cNvPr id="10" name="Afbeelding 12">
            <a:extLst>
              <a:ext uri="{FF2B5EF4-FFF2-40B4-BE49-F238E27FC236}">
                <a16:creationId xmlns:a16="http://schemas.microsoft.com/office/drawing/2014/main" id="{6DF26906-23D6-40E7-A673-9826120E7798}"/>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7342" r="47342" b="34563"/>
          <a:stretch/>
        </p:blipFill>
        <p:spPr>
          <a:xfrm>
            <a:off x="5771949" y="1605"/>
            <a:ext cx="648102" cy="1166795"/>
          </a:xfrm>
          <a:prstGeom prst="rect">
            <a:avLst/>
          </a:prstGeom>
        </p:spPr>
      </p:pic>
      <p:sp>
        <p:nvSpPr>
          <p:cNvPr id="16" name="Tekstvak 8">
            <a:extLst>
              <a:ext uri="{FF2B5EF4-FFF2-40B4-BE49-F238E27FC236}">
                <a16:creationId xmlns:a16="http://schemas.microsoft.com/office/drawing/2014/main" id="{BEC0D9A9-30DC-4A34-8791-CB7448033025}"/>
              </a:ext>
            </a:extLst>
          </p:cNvPr>
          <p:cNvSpPr txBox="1"/>
          <p:nvPr userDrawn="1"/>
        </p:nvSpPr>
        <p:spPr>
          <a:xfrm>
            <a:off x="6451800" y="470781"/>
            <a:ext cx="2511993" cy="584775"/>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nl-NL" sz="1600" dirty="0">
                <a:solidFill>
                  <a:schemeClr val="bg1"/>
                </a:solidFill>
                <a:latin typeface="RijksoverheidSansHeading"/>
              </a:rPr>
              <a:t>Toeslagen</a:t>
            </a:r>
          </a:p>
          <a:p>
            <a:r>
              <a:rPr lang="nl-NL" sz="1600" dirty="0">
                <a:solidFill>
                  <a:schemeClr val="bg1"/>
                </a:solidFill>
                <a:latin typeface="RijksoverheidSansHeading"/>
              </a:rPr>
              <a:t>Ministerie van Financiën</a:t>
            </a:r>
          </a:p>
        </p:txBody>
      </p:sp>
    </p:spTree>
    <p:extLst>
      <p:ext uri="{BB962C8B-B14F-4D97-AF65-F5344CB8AC3E}">
        <p14:creationId xmlns:p14="http://schemas.microsoft.com/office/powerpoint/2010/main" val="2059262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211634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2"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3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86301"/>
            <a:ext cx="10933350" cy="470898"/>
          </a:xfrm>
        </p:spPr>
        <p:txBody>
          <a:bodyPr/>
          <a:lstStyle>
            <a:lvl1pPr>
              <a:defRPr sz="3400">
                <a:solidFill>
                  <a:schemeClr val="tx2"/>
                </a:solidFill>
                <a:latin typeface="+mj-lt"/>
                <a:ea typeface="+mj-ea"/>
                <a:cs typeface="+mj-cs"/>
                <a:sym typeface="+mj-lt"/>
              </a:defRPr>
            </a:lvl1pPr>
          </a:lstStyle>
          <a:p>
            <a:r>
              <a:rPr lang="nl-NL"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solidFill>
                  <a:schemeClr val="tx2"/>
                </a:solidFill>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nl-NL" dirty="0"/>
              <a:t>Edit Master text styles</a:t>
            </a:r>
          </a:p>
          <a:p>
            <a:pPr lvl="1"/>
            <a:r>
              <a:rPr lang="nl-NL" dirty="0"/>
              <a:t>Second level</a:t>
            </a:r>
          </a:p>
          <a:p>
            <a:pPr lvl="2"/>
            <a:r>
              <a:rPr lang="nl-NL" dirty="0"/>
              <a:t>Third level</a:t>
            </a:r>
          </a:p>
          <a:p>
            <a:pPr lvl="3"/>
            <a:r>
              <a:rPr lang="nl-NL" dirty="0"/>
              <a:t>Fourth level</a:t>
            </a:r>
          </a:p>
          <a:p>
            <a:pPr lvl="4"/>
            <a:r>
              <a:rPr lang="nl-NL" dirty="0"/>
              <a:t>Fifth level</a:t>
            </a:r>
          </a:p>
        </p:txBody>
      </p:sp>
      <p:sp>
        <p:nvSpPr>
          <p:cNvPr id="12"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Tree>
    <p:extLst>
      <p:ext uri="{BB962C8B-B14F-4D97-AF65-F5344CB8AC3E}">
        <p14:creationId xmlns:p14="http://schemas.microsoft.com/office/powerpoint/2010/main" val="1413940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68039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70"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2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57" name="Date Placeholder 56"/>
          <p:cNvSpPr>
            <a:spLocks noGrp="1"/>
          </p:cNvSpPr>
          <p:nvPr>
            <p:ph type="dt" sz="half" idx="14"/>
          </p:nvPr>
        </p:nvSpPr>
        <p:spPr/>
        <p:txBody>
          <a:bodyPr/>
          <a:lstStyle>
            <a:lvl1pPr eaLnBrk="1">
              <a:defRPr>
                <a:solidFill>
                  <a:schemeClr val="bg1">
                    <a:lumMod val="50000"/>
                  </a:schemeClr>
                </a:solidFill>
                <a:latin typeface="+mn-lt"/>
                <a:ea typeface="+mn-ea"/>
                <a:cs typeface="+mn-cs"/>
                <a:sym typeface="+mn-lt"/>
              </a:defRPr>
            </a:lvl1pPr>
          </a:lstStyle>
          <a:p>
            <a:endParaRPr lang="nl-NL" dirty="0"/>
          </a:p>
        </p:txBody>
      </p:sp>
      <p:sp>
        <p:nvSpPr>
          <p:cNvPr id="8" name="Title 7"/>
          <p:cNvSpPr>
            <a:spLocks noGrp="1"/>
          </p:cNvSpPr>
          <p:nvPr>
            <p:ph type="title" hasCustomPrompt="1"/>
          </p:nvPr>
        </p:nvSpPr>
        <p:spPr>
          <a:xfrm>
            <a:off x="630000" y="686301"/>
            <a:ext cx="10933350" cy="332399"/>
          </a:xfrm>
        </p:spPr>
        <p:txBody>
          <a:bodyPr/>
          <a:lstStyle>
            <a:lvl1pPr>
              <a:defRPr>
                <a:solidFill>
                  <a:schemeClr val="tx2"/>
                </a:solidFill>
                <a:latin typeface="+mj-lt"/>
                <a:ea typeface="+mj-ea"/>
                <a:cs typeface="+mj-cs"/>
                <a:sym typeface="+mj-lt"/>
              </a:defRPr>
            </a:lvl1pPr>
          </a:lstStyle>
          <a:p>
            <a:r>
              <a:rPr lang="nl-NL" dirty="0"/>
              <a:t>Click to add title</a:t>
            </a:r>
          </a:p>
        </p:txBody>
      </p:sp>
    </p:spTree>
    <p:extLst>
      <p:ext uri="{BB962C8B-B14F-4D97-AF65-F5344CB8AC3E}">
        <p14:creationId xmlns:p14="http://schemas.microsoft.com/office/powerpoint/2010/main" val="528363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783846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94"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2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lvl1pPr>
              <a:defRPr>
                <a:latin typeface="+mj-lt"/>
                <a:ea typeface="+mj-ea"/>
                <a:cs typeface="+mj-cs"/>
                <a:sym typeface="+mj-lt"/>
              </a:defRPr>
            </a:lvl1pPr>
          </a:lstStyle>
          <a:p>
            <a:r>
              <a:rPr lang="nl-NL"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nl-NL" dirty="0"/>
              <a:t>Edit Master text styles</a:t>
            </a:r>
          </a:p>
          <a:p>
            <a:pPr lvl="1"/>
            <a:r>
              <a:rPr lang="nl-NL" dirty="0"/>
              <a:t>Second level</a:t>
            </a:r>
          </a:p>
          <a:p>
            <a:pPr lvl="2"/>
            <a:r>
              <a:rPr lang="nl-NL" dirty="0"/>
              <a:t>Third level</a:t>
            </a:r>
          </a:p>
          <a:p>
            <a:pPr lvl="3"/>
            <a:r>
              <a:rPr lang="nl-NL" dirty="0"/>
              <a:t>Fourth level</a:t>
            </a:r>
          </a:p>
          <a:p>
            <a:pPr lvl="4"/>
            <a:r>
              <a:rPr lang="nl-NL" dirty="0"/>
              <a:t>Fifth level</a:t>
            </a:r>
          </a:p>
        </p:txBody>
      </p:sp>
    </p:spTree>
    <p:extLst>
      <p:ext uri="{BB962C8B-B14F-4D97-AF65-F5344CB8AC3E}">
        <p14:creationId xmlns:p14="http://schemas.microsoft.com/office/powerpoint/2010/main" val="254222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74631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18"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2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eaLnBrk="1">
              <a:lnSpc>
                <a:spcPct val="90000"/>
              </a:lnSpc>
              <a:spcAft>
                <a:spcPts val="1000"/>
              </a:spcAft>
            </a:pPr>
            <a:endParaRPr lang="nl-NL"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ea typeface="+mj-ea"/>
                <a:cs typeface="+mj-cs"/>
                <a:sym typeface="+mj-lt"/>
              </a:defRPr>
            </a:lvl1pPr>
          </a:lstStyle>
          <a:p>
            <a:r>
              <a:rPr lang="nl-NL" dirty="0"/>
              <a:t>Click to add title</a:t>
            </a:r>
          </a:p>
        </p:txBody>
      </p:sp>
      <p:sp>
        <p:nvSpPr>
          <p:cNvPr id="4" name="Date Placeholder 3"/>
          <p:cNvSpPr>
            <a:spLocks noGrp="1"/>
          </p:cNvSpPr>
          <p:nvPr>
            <p:ph type="dt" sz="half" idx="14"/>
          </p:nvPr>
        </p:nvSpPr>
        <p:spPr/>
        <p:txBody>
          <a:bodyPr/>
          <a:lstStyle>
            <a:lvl1pPr eaLnBrk="1">
              <a:defRPr>
                <a:solidFill>
                  <a:schemeClr val="bg1">
                    <a:lumMod val="50000"/>
                  </a:schemeClr>
                </a:solidFill>
                <a:latin typeface="+mn-lt"/>
                <a:ea typeface="+mn-ea"/>
                <a:cs typeface="+mn-cs"/>
                <a:sym typeface="+mn-lt"/>
              </a:defRPr>
            </a:lvl1pPr>
          </a:lstStyle>
          <a:p>
            <a:endParaRPr lang="nl-NL" dirty="0"/>
          </a:p>
        </p:txBody>
      </p:sp>
    </p:spTree>
    <p:extLst>
      <p:ext uri="{BB962C8B-B14F-4D97-AF65-F5344CB8AC3E}">
        <p14:creationId xmlns:p14="http://schemas.microsoft.com/office/powerpoint/2010/main" val="1435404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4883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42"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5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9" name="Date Placeholder 8"/>
          <p:cNvSpPr>
            <a:spLocks noGrp="1"/>
          </p:cNvSpPr>
          <p:nvPr>
            <p:ph type="dt" sz="half" idx="10"/>
          </p:nvPr>
        </p:nvSpPr>
        <p:spPr/>
        <p:txBody>
          <a:bodyPr/>
          <a:lstStyle>
            <a:lvl1pPr eaLnBrk="1">
              <a:defRPr>
                <a:solidFill>
                  <a:schemeClr val="bg1">
                    <a:lumMod val="50000"/>
                  </a:schemeClr>
                </a:solidFill>
                <a:latin typeface="+mn-lt"/>
                <a:ea typeface="+mn-ea"/>
                <a:cs typeface="+mn-cs"/>
                <a:sym typeface="+mn-lt"/>
              </a:defRPr>
            </a:lvl1pPr>
          </a:lstStyle>
          <a:p>
            <a:endParaRPr lang="nl-NL" dirty="0"/>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nl-NL"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eaLnBrk="1"/>
            <a:endParaRPr lang="nl-NL"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965615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31717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66"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5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9" name="Date Placeholder 8"/>
          <p:cNvSpPr>
            <a:spLocks noGrp="1"/>
          </p:cNvSpPr>
          <p:nvPr>
            <p:ph type="dt" sz="half" idx="10"/>
          </p:nvPr>
        </p:nvSpPr>
        <p:spPr/>
        <p:txBody>
          <a:bodyPr/>
          <a:lstStyle>
            <a:lvl1pPr eaLnBrk="1">
              <a:defRPr>
                <a:solidFill>
                  <a:schemeClr val="bg1">
                    <a:lumMod val="50000"/>
                  </a:schemeClr>
                </a:solidFill>
                <a:latin typeface="+mn-lt"/>
                <a:ea typeface="+mn-ea"/>
                <a:cs typeface="+mn-cs"/>
                <a:sym typeface="+mn-lt"/>
              </a:defRPr>
            </a:lvl1pPr>
          </a:lstStyle>
          <a:p>
            <a:endParaRPr lang="nl-NL"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nl-NL"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211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63933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0"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2400" b="0" i="0" baseline="0" dirty="0">
              <a:solidFill>
                <a:schemeClr val="tx1"/>
              </a:solidFill>
              <a:latin typeface="Verdana" panose="020B0604030504040204" pitchFamily="34" charset="0"/>
              <a:ea typeface="+mj-ea"/>
              <a:cs typeface="+mj-cs"/>
              <a:sym typeface="Verdana" panose="020B060403050404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1"/>
            <a:endParaRPr lang="nl-NL" sz="1200" dirty="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nl-NL" dirty="0"/>
              <a:t>Click to add title</a:t>
            </a:r>
          </a:p>
        </p:txBody>
      </p:sp>
      <p:sp>
        <p:nvSpPr>
          <p:cNvPr id="14"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
        <p:nvSpPr>
          <p:cNvPr id="15" name="TextBox 14"/>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6"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9"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8">
            <a:extLst>
              <a:ext uri="{FF2B5EF4-FFF2-40B4-BE49-F238E27FC236}">
                <a16:creationId xmlns:a16="http://schemas.microsoft.com/office/drawing/2014/main" id="{F0AD8459-3C96-4003-BDD9-93CE0618BCC9}"/>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2272440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26403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14"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2400" b="0" i="0" baseline="0" dirty="0">
              <a:solidFill>
                <a:schemeClr val="tx1"/>
              </a:solidFill>
              <a:latin typeface="Verdana" panose="020B0604030504040204" pitchFamily="34" charset="0"/>
              <a:ea typeface="+mj-ea"/>
              <a:cs typeface="+mj-cs"/>
              <a:sym typeface="Verdana" panose="020B060403050404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1"/>
            <a:endParaRPr lang="nl-NL" sz="12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86301"/>
            <a:ext cx="6276529" cy="332399"/>
          </a:xfrm>
          <a:prstGeom prst="rect">
            <a:avLst/>
          </a:prstGeom>
        </p:spPr>
        <p:txBody>
          <a:bodyPr/>
          <a:lstStyle>
            <a:lvl1pPr>
              <a:defRPr>
                <a:latin typeface="+mj-lt"/>
                <a:ea typeface="+mj-ea"/>
                <a:cs typeface="+mj-cs"/>
                <a:sym typeface="+mj-lt"/>
              </a:defRPr>
            </a:lvl1pPr>
          </a:lstStyle>
          <a:p>
            <a:r>
              <a:rPr lang="nl-NL" dirty="0"/>
              <a:t>Click to add title</a:t>
            </a:r>
          </a:p>
        </p:txBody>
      </p:sp>
      <p:sp>
        <p:nvSpPr>
          <p:cNvPr id="17"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
        <p:nvSpPr>
          <p:cNvPr id="20" name="TextBox 19"/>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5"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9"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8">
            <a:extLst>
              <a:ext uri="{FF2B5EF4-FFF2-40B4-BE49-F238E27FC236}">
                <a16:creationId xmlns:a16="http://schemas.microsoft.com/office/drawing/2014/main" id="{44E6F7AE-48C0-44E5-8C95-F81015DBC1B3}"/>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Tree>
    <p:extLst>
      <p:ext uri="{BB962C8B-B14F-4D97-AF65-F5344CB8AC3E}">
        <p14:creationId xmlns:p14="http://schemas.microsoft.com/office/powerpoint/2010/main" val="579084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144466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38"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2400" b="0" i="0" baseline="0" dirty="0">
              <a:solidFill>
                <a:schemeClr val="tx1"/>
              </a:solidFill>
              <a:latin typeface="Verdana" panose="020B0604030504040204" pitchFamily="34" charset="0"/>
              <a:ea typeface="+mj-ea"/>
              <a:cs typeface="+mj-cs"/>
              <a:sym typeface="Verdana" panose="020B060403050404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1"/>
            <a:endParaRPr lang="nl-NL" sz="12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86301"/>
            <a:ext cx="8101584" cy="332399"/>
          </a:xfrm>
          <a:prstGeom prst="rect">
            <a:avLst/>
          </a:prstGeom>
        </p:spPr>
        <p:txBody>
          <a:bodyPr/>
          <a:lstStyle>
            <a:lvl1pPr>
              <a:defRPr>
                <a:latin typeface="+mj-lt"/>
                <a:ea typeface="+mj-ea"/>
                <a:cs typeface="+mj-cs"/>
                <a:sym typeface="+mj-lt"/>
              </a:defRPr>
            </a:lvl1pPr>
          </a:lstStyle>
          <a:p>
            <a:r>
              <a:rPr lang="nl-NL" dirty="0"/>
              <a:t>Click to add title</a:t>
            </a:r>
          </a:p>
        </p:txBody>
      </p:sp>
      <p:sp>
        <p:nvSpPr>
          <p:cNvPr id="19"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
        <p:nvSpPr>
          <p:cNvPr id="20" name="TextBox 19"/>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4"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8"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8">
            <a:extLst>
              <a:ext uri="{FF2B5EF4-FFF2-40B4-BE49-F238E27FC236}">
                <a16:creationId xmlns:a16="http://schemas.microsoft.com/office/drawing/2014/main" id="{3FC8B8EB-A6E6-45A7-8702-91E80523B75B}"/>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Tree>
    <p:extLst>
      <p:ext uri="{BB962C8B-B14F-4D97-AF65-F5344CB8AC3E}">
        <p14:creationId xmlns:p14="http://schemas.microsoft.com/office/powerpoint/2010/main" val="2698830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43469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62"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2400" b="0" i="0" baseline="0" dirty="0">
              <a:solidFill>
                <a:schemeClr val="tx1"/>
              </a:solidFill>
              <a:latin typeface="Verdana" panose="020B0604030504040204" pitchFamily="34" charset="0"/>
              <a:ea typeface="+mj-ea"/>
              <a:cs typeface="+mj-cs"/>
              <a:sym typeface="Verdana" panose="020B060403050404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nl-NL"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1"/>
            <a:endParaRPr lang="nl-NL" sz="1200" dirty="0">
              <a:solidFill>
                <a:schemeClr val="bg1"/>
              </a:solidFill>
              <a:latin typeface="+mn-lt"/>
              <a:ea typeface="+mn-ea"/>
              <a:cs typeface="+mn-cs"/>
              <a:sym typeface="+mn-lt"/>
            </a:endParaRPr>
          </a:p>
        </p:txBody>
      </p:sp>
      <p:sp>
        <p:nvSpPr>
          <p:cNvPr id="16" name="TextBox 15"/>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
        <p:nvSpPr>
          <p:cNvPr id="17"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3"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8"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8">
            <a:extLst>
              <a:ext uri="{FF2B5EF4-FFF2-40B4-BE49-F238E27FC236}">
                <a16:creationId xmlns:a16="http://schemas.microsoft.com/office/drawing/2014/main" id="{C91F66D4-E4B8-4D49-8592-F8071DD95162}"/>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Tree>
    <p:extLst>
      <p:ext uri="{BB962C8B-B14F-4D97-AF65-F5344CB8AC3E}">
        <p14:creationId xmlns:p14="http://schemas.microsoft.com/office/powerpoint/2010/main" val="3920362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68190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6"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4400" b="0" i="0" baseline="0" dirty="0">
              <a:solidFill>
                <a:schemeClr val="tx1"/>
              </a:solidFill>
              <a:latin typeface="Verdana" panose="020B0604030504040204" pitchFamily="34" charset="0"/>
              <a:ea typeface="+mj-ea"/>
              <a:cs typeface="+mj-cs"/>
              <a:sym typeface="Verdana" panose="020B060403050404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eaLnBrk="1">
              <a:lnSpc>
                <a:spcPct val="90000"/>
              </a:lnSpc>
              <a:spcAft>
                <a:spcPts val="1000"/>
              </a:spcAft>
            </a:pPr>
            <a:endParaRPr lang="nl-NL" sz="1200" dirty="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nl-NL"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nl-NL" dirty="0"/>
              <a:t>Click to add title</a:t>
            </a:r>
          </a:p>
        </p:txBody>
      </p:sp>
      <p:sp>
        <p:nvSpPr>
          <p:cNvPr id="22" name="TextBox 21"/>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
        <p:nvSpPr>
          <p:cNvPr id="23"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5"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7"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20" name="Tekstvak 8">
            <a:extLst>
              <a:ext uri="{FF2B5EF4-FFF2-40B4-BE49-F238E27FC236}">
                <a16:creationId xmlns:a16="http://schemas.microsoft.com/office/drawing/2014/main" id="{9B2391A2-607C-48EA-8AA1-111935FA7E1A}"/>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Tree>
    <p:extLst>
      <p:ext uri="{BB962C8B-B14F-4D97-AF65-F5344CB8AC3E}">
        <p14:creationId xmlns:p14="http://schemas.microsoft.com/office/powerpoint/2010/main" val="3877760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19297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6"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32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eaLnBrk="1">
              <a:lnSpc>
                <a:spcPct val="90000"/>
              </a:lnSpc>
              <a:spcAft>
                <a:spcPts val="1000"/>
              </a:spcAft>
            </a:pPr>
            <a:endParaRPr lang="nl-NL" sz="1200" dirty="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nl-NL" dirty="0"/>
              <a:t>Click to add title</a:t>
            </a:r>
          </a:p>
        </p:txBody>
      </p:sp>
      <p:sp>
        <p:nvSpPr>
          <p:cNvPr id="16"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Tree>
    <p:extLst>
      <p:ext uri="{BB962C8B-B14F-4D97-AF65-F5344CB8AC3E}">
        <p14:creationId xmlns:p14="http://schemas.microsoft.com/office/powerpoint/2010/main" val="950430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79121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10"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4400" b="0" i="0" baseline="0" dirty="0">
              <a:solidFill>
                <a:schemeClr val="tx1"/>
              </a:solidFill>
              <a:latin typeface="Verdana" panose="020B0604030504040204" pitchFamily="34" charset="0"/>
              <a:ea typeface="+mj-ea"/>
              <a:cs typeface="+mj-cs"/>
              <a:sym typeface="Verdana" panose="020B060403050404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1"/>
            <a:endParaRPr lang="nl-NL" sz="1200" dirty="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nl-NL" dirty="0"/>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nl-NL" dirty="0"/>
              <a:t>Click to add title</a:t>
            </a:r>
          </a:p>
        </p:txBody>
      </p:sp>
      <p:sp>
        <p:nvSpPr>
          <p:cNvPr id="23" name="TextBox 22"/>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
        <p:nvSpPr>
          <p:cNvPr id="24"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4"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9"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8">
            <a:extLst>
              <a:ext uri="{FF2B5EF4-FFF2-40B4-BE49-F238E27FC236}">
                <a16:creationId xmlns:a16="http://schemas.microsoft.com/office/drawing/2014/main" id="{0C9ACFA9-51E4-4E25-8262-E8BC0819B004}"/>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136278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495884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34"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2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eaLnBrk="1">
              <a:lnSpc>
                <a:spcPct val="90000"/>
              </a:lnSpc>
              <a:spcAft>
                <a:spcPts val="1000"/>
              </a:spcAft>
            </a:pPr>
            <a:endParaRPr lang="nl-NL" sz="1200" dirty="0">
              <a:solidFill>
                <a:prstClr val="white"/>
              </a:solidFill>
              <a:latin typeface="+mn-lt"/>
              <a:ea typeface="+mn-ea"/>
              <a:cs typeface="+mn-cs"/>
              <a:sym typeface="+mn-lt"/>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nl-NL"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7"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
        <p:nvSpPr>
          <p:cNvPr id="19" name="TextBox 18"/>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5"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21"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8">
            <a:extLst>
              <a:ext uri="{FF2B5EF4-FFF2-40B4-BE49-F238E27FC236}">
                <a16:creationId xmlns:a16="http://schemas.microsoft.com/office/drawing/2014/main" id="{B6E1AE11-CAD7-411E-8BB9-CA4E3E91C839}"/>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1662221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93805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58"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2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eaLnBrk="1">
              <a:lnSpc>
                <a:spcPct val="90000"/>
              </a:lnSpc>
              <a:spcAft>
                <a:spcPts val="1000"/>
              </a:spcAft>
            </a:pPr>
            <a:endParaRPr lang="nl-NL" sz="1200" dirty="0">
              <a:solidFill>
                <a:prstClr val="white"/>
              </a:solidFill>
              <a:latin typeface="+mn-lt"/>
              <a:ea typeface="+mn-ea"/>
              <a:cs typeface="+mn-cs"/>
              <a:sym typeface="+mn-lt"/>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nl-NL" dirty="0"/>
              <a:t>Click to add title</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8" name="TextBox 17"/>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
        <p:nvSpPr>
          <p:cNvPr id="20"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3"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5"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8">
            <a:extLst>
              <a:ext uri="{FF2B5EF4-FFF2-40B4-BE49-F238E27FC236}">
                <a16:creationId xmlns:a16="http://schemas.microsoft.com/office/drawing/2014/main" id="{1F6954B8-5BB3-4DB5-94A0-8449BC9841B9}"/>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Tree>
    <p:extLst>
      <p:ext uri="{BB962C8B-B14F-4D97-AF65-F5344CB8AC3E}">
        <p14:creationId xmlns:p14="http://schemas.microsoft.com/office/powerpoint/2010/main" val="3813532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99257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82"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4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lnSpc>
                <a:spcPct val="90000"/>
              </a:lnSpc>
              <a:spcAft>
                <a:spcPts val="1000"/>
              </a:spcAft>
            </a:pPr>
            <a:endParaRPr lang="nl-NL"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nl-NL"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5"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
        <p:nvSpPr>
          <p:cNvPr id="16" name="TextBox 15"/>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3"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21"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8">
            <a:extLst>
              <a:ext uri="{FF2B5EF4-FFF2-40B4-BE49-F238E27FC236}">
                <a16:creationId xmlns:a16="http://schemas.microsoft.com/office/drawing/2014/main" id="{37088406-829B-472D-83FF-9C7AF9E4D212}"/>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3137049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54419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06"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4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lnSpc>
                <a:spcPct val="90000"/>
              </a:lnSpc>
              <a:spcAft>
                <a:spcPts val="1000"/>
              </a:spcAft>
            </a:pPr>
            <a:endParaRPr lang="nl-NL"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nl-NL" dirty="0"/>
              <a:t>Click to add title</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21" name="TextBox 20"/>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
        <p:nvSpPr>
          <p:cNvPr id="22"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3"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5"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8">
            <a:extLst>
              <a:ext uri="{FF2B5EF4-FFF2-40B4-BE49-F238E27FC236}">
                <a16:creationId xmlns:a16="http://schemas.microsoft.com/office/drawing/2014/main" id="{A75838A9-719E-4042-B90C-1A0D82B06890}"/>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Tree>
    <p:extLst>
      <p:ext uri="{BB962C8B-B14F-4D97-AF65-F5344CB8AC3E}">
        <p14:creationId xmlns:p14="http://schemas.microsoft.com/office/powerpoint/2010/main" val="3308769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43176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30"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2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lnSpc>
                <a:spcPct val="90000"/>
              </a:lnSpc>
              <a:spcAft>
                <a:spcPts val="1000"/>
              </a:spcAft>
            </a:pPr>
            <a:endParaRPr lang="nl-NL" sz="1200" dirty="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86301"/>
            <a:ext cx="4747822" cy="332399"/>
          </a:xfrm>
          <a:prstGeom prst="rect">
            <a:avLst/>
          </a:prstGeom>
        </p:spPr>
        <p:txBody>
          <a:bodyPr/>
          <a:lstStyle>
            <a:lvl1pPr>
              <a:defRPr>
                <a:latin typeface="+mj-lt"/>
                <a:ea typeface="+mj-ea"/>
                <a:cs typeface="+mj-cs"/>
                <a:sym typeface="+mj-lt"/>
              </a:defRPr>
            </a:lvl1pPr>
          </a:lstStyle>
          <a:p>
            <a:r>
              <a:rPr lang="nl-NL" dirty="0"/>
              <a:t>Click to add title</a:t>
            </a: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5"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
        <p:nvSpPr>
          <p:cNvPr id="17" name="TextBox 16"/>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4"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9"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8">
            <a:extLst>
              <a:ext uri="{FF2B5EF4-FFF2-40B4-BE49-F238E27FC236}">
                <a16:creationId xmlns:a16="http://schemas.microsoft.com/office/drawing/2014/main" id="{B8882391-7D1B-4EF0-BDCF-1AF2B7578805}"/>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2588622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19284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54"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2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lnSpc>
                <a:spcPct val="90000"/>
              </a:lnSpc>
              <a:spcAft>
                <a:spcPts val="1000"/>
              </a:spcAft>
            </a:pPr>
            <a:endParaRPr lang="nl-NL" sz="1200" dirty="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86301"/>
            <a:ext cx="4747822" cy="332399"/>
          </a:xfrm>
          <a:prstGeom prst="rect">
            <a:avLst/>
          </a:prstGeom>
        </p:spPr>
        <p:txBody>
          <a:bodyPr/>
          <a:lstStyle>
            <a:lvl1pPr>
              <a:defRPr>
                <a:solidFill>
                  <a:srgbClr val="FFFFFF"/>
                </a:solidFill>
                <a:latin typeface="+mj-lt"/>
                <a:ea typeface="+mj-ea"/>
                <a:cs typeface="+mj-cs"/>
                <a:sym typeface="+mj-lt"/>
              </a:defRPr>
            </a:lvl1pPr>
          </a:lstStyle>
          <a:p>
            <a:r>
              <a:rPr lang="nl-NL" dirty="0"/>
              <a:t>Click to add title</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9" name="TextBox 18"/>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
        <p:nvSpPr>
          <p:cNvPr id="20"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3"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5"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8">
            <a:extLst>
              <a:ext uri="{FF2B5EF4-FFF2-40B4-BE49-F238E27FC236}">
                <a16:creationId xmlns:a16="http://schemas.microsoft.com/office/drawing/2014/main" id="{50ED97C4-3B2A-482A-BF4F-1D926B0F0469}"/>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Tree>
    <p:extLst>
      <p:ext uri="{BB962C8B-B14F-4D97-AF65-F5344CB8AC3E}">
        <p14:creationId xmlns:p14="http://schemas.microsoft.com/office/powerpoint/2010/main" val="4069059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80766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78"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2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eaLnBrk="1">
              <a:lnSpc>
                <a:spcPct val="90000"/>
              </a:lnSpc>
              <a:spcAft>
                <a:spcPts val="1000"/>
              </a:spcAft>
            </a:pPr>
            <a:endParaRPr lang="nl-NL" sz="12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86301"/>
            <a:ext cx="6254496" cy="332399"/>
          </a:xfrm>
          <a:prstGeom prst="rect">
            <a:avLst/>
          </a:prstGeom>
        </p:spPr>
        <p:txBody>
          <a:bodyPr/>
          <a:lstStyle>
            <a:lvl1pPr>
              <a:defRPr>
                <a:latin typeface="+mj-lt"/>
                <a:ea typeface="+mj-ea"/>
                <a:cs typeface="+mj-cs"/>
                <a:sym typeface="+mj-lt"/>
              </a:defRPr>
            </a:lvl1pPr>
          </a:lstStyle>
          <a:p>
            <a:r>
              <a:rPr lang="nl-NL"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20"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
        <p:nvSpPr>
          <p:cNvPr id="21" name="TextBox 20"/>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5"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7"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8">
            <a:extLst>
              <a:ext uri="{FF2B5EF4-FFF2-40B4-BE49-F238E27FC236}">
                <a16:creationId xmlns:a16="http://schemas.microsoft.com/office/drawing/2014/main" id="{826E6A12-0D7E-4DE6-821C-F49C38C556ED}"/>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Tree>
    <p:extLst>
      <p:ext uri="{BB962C8B-B14F-4D97-AF65-F5344CB8AC3E}">
        <p14:creationId xmlns:p14="http://schemas.microsoft.com/office/powerpoint/2010/main" val="903217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57089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02"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2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eaLnBrk="1">
              <a:lnSpc>
                <a:spcPct val="90000"/>
              </a:lnSpc>
              <a:spcAft>
                <a:spcPts val="1000"/>
              </a:spcAft>
            </a:pPr>
            <a:endParaRPr lang="nl-NL" sz="12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86301"/>
            <a:ext cx="6254496" cy="332399"/>
          </a:xfrm>
          <a:prstGeom prst="rect">
            <a:avLst/>
          </a:prstGeom>
        </p:spPr>
        <p:txBody>
          <a:bodyPr/>
          <a:lstStyle>
            <a:lvl1pPr>
              <a:defRPr>
                <a:solidFill>
                  <a:srgbClr val="FFFFFF"/>
                </a:solidFill>
                <a:latin typeface="+mj-lt"/>
                <a:ea typeface="+mj-ea"/>
                <a:cs typeface="+mj-cs"/>
                <a:sym typeface="+mj-lt"/>
              </a:defRPr>
            </a:lvl1pPr>
          </a:lstStyle>
          <a:p>
            <a:r>
              <a:rPr lang="nl-NL" dirty="0"/>
              <a:t>Click to add title</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4" name="TextBox 13"/>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
        <p:nvSpPr>
          <p:cNvPr id="15"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6"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9"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8">
            <a:extLst>
              <a:ext uri="{FF2B5EF4-FFF2-40B4-BE49-F238E27FC236}">
                <a16:creationId xmlns:a16="http://schemas.microsoft.com/office/drawing/2014/main" id="{8D36D3C3-4B08-4868-BF18-1D18D8783E21}"/>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2091239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58891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6"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5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nl-NL" dirty="0"/>
              <a:t>Click to add big statement text</a:t>
            </a:r>
          </a:p>
        </p:txBody>
      </p:sp>
      <p:sp>
        <p:nvSpPr>
          <p:cNvPr id="14" name="TextBox 13"/>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5"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2"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7" name="Picture 11" descr="Image result for toeslagen belastingdienst"/>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8">
            <a:extLst>
              <a:ext uri="{FF2B5EF4-FFF2-40B4-BE49-F238E27FC236}">
                <a16:creationId xmlns:a16="http://schemas.microsoft.com/office/drawing/2014/main" id="{29A4269A-D95C-4D2E-8418-AF82BB2068A5}"/>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454338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801971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0"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5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nl-NL" dirty="0"/>
              <a:t>Click to add big statement text</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eaLnBrk="1"/>
            <a:endParaRPr lang="nl-NL" sz="1200" dirty="0">
              <a:solidFill>
                <a:schemeClr val="bg1"/>
              </a:solidFill>
              <a:latin typeface="+mn-lt"/>
              <a:ea typeface="+mn-ea"/>
              <a:cs typeface="+mn-cs"/>
              <a:sym typeface="+mn-lt"/>
            </a:endParaRPr>
          </a:p>
        </p:txBody>
      </p:sp>
      <p:sp>
        <p:nvSpPr>
          <p:cNvPr id="18"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9" name="TextBox 18"/>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23"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25" name="Picture 11" descr="Image result for toeslagen belastingdienst"/>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ekstvak 8">
            <a:extLst>
              <a:ext uri="{FF2B5EF4-FFF2-40B4-BE49-F238E27FC236}">
                <a16:creationId xmlns:a16="http://schemas.microsoft.com/office/drawing/2014/main" id="{E4BBA55E-2295-45A7-AC5F-EE1FE7FDEEDB}"/>
              </a:ext>
            </a:extLst>
          </p:cNvPr>
          <p:cNvSpPr txBox="1"/>
          <p:nvPr userDrawn="1"/>
        </p:nvSpPr>
        <p:spPr>
          <a:xfrm>
            <a:off x="6295457" y="216570"/>
            <a:ext cx="1230698" cy="348916"/>
          </a:xfrm>
          <a:prstGeom prst="rect">
            <a:avLst/>
          </a:prstGeom>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3398520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8432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50"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5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8" name="Date Placeholder 7"/>
          <p:cNvSpPr>
            <a:spLocks noGrp="1"/>
          </p:cNvSpPr>
          <p:nvPr>
            <p:ph type="dt" sz="half" idx="10"/>
          </p:nvPr>
        </p:nvSpPr>
        <p:spPr/>
        <p:txBody>
          <a:bodyPr/>
          <a:lstStyle>
            <a:lvl1pPr eaLnBrk="1">
              <a:defRPr>
                <a:latin typeface="+mn-lt"/>
                <a:ea typeface="+mn-ea"/>
                <a:cs typeface="+mn-cs"/>
                <a:sym typeface="+mn-lt"/>
              </a:defRPr>
            </a:lvl1pPr>
          </a:lstStyle>
          <a:p>
            <a:endParaRPr lang="nl-NL" dirty="0"/>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eaLnBrk="1"/>
            <a:endParaRPr lang="nl-NL"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nl-NL" dirty="0"/>
              <a:t>Click to add big statement text</a:t>
            </a:r>
          </a:p>
        </p:txBody>
      </p:sp>
    </p:spTree>
    <p:extLst>
      <p:ext uri="{BB962C8B-B14F-4D97-AF65-F5344CB8AC3E}">
        <p14:creationId xmlns:p14="http://schemas.microsoft.com/office/powerpoint/2010/main" val="2008939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628078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74"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eaLnBrk="1">
              <a:defRPr>
                <a:solidFill>
                  <a:schemeClr val="bg1"/>
                </a:solidFill>
                <a:latin typeface="+mn-lt"/>
                <a:ea typeface="+mn-ea"/>
                <a:cs typeface="+mn-cs"/>
                <a:sym typeface="+mn-lt"/>
              </a:defRPr>
            </a:lvl1pPr>
          </a:lstStyle>
          <a:p>
            <a:endParaRPr lang="nl-NL"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eaLnBrk="1"/>
            <a:endParaRPr lang="nl-NL" dirty="0">
              <a:latin typeface="+mn-lt"/>
              <a:ea typeface="+mn-ea"/>
              <a:cs typeface="+mn-cs"/>
              <a:sym typeface="+mn-lt"/>
            </a:endParaRPr>
          </a:p>
        </p:txBody>
      </p:sp>
      <p:sp>
        <p:nvSpPr>
          <p:cNvPr id="10"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3" name="Picture 11" descr="Image result for toeslagen belastingdienst"/>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8">
            <a:extLst>
              <a:ext uri="{FF2B5EF4-FFF2-40B4-BE49-F238E27FC236}">
                <a16:creationId xmlns:a16="http://schemas.microsoft.com/office/drawing/2014/main" id="{31FF3534-6173-4227-8BFF-2DEB8B89AEAF}"/>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
        <p:nvSpPr>
          <p:cNvPr id="15" name="TextBox 14">
            <a:extLst>
              <a:ext uri="{FF2B5EF4-FFF2-40B4-BE49-F238E27FC236}">
                <a16:creationId xmlns:a16="http://schemas.microsoft.com/office/drawing/2014/main" id="{7B746869-C6D2-4439-A9BA-281D17E63950}"/>
              </a:ext>
            </a:extLst>
          </p:cNvPr>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3920035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818285"/>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430183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98"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2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3" name="Date Placeholder 2"/>
          <p:cNvSpPr>
            <a:spLocks noGrp="1"/>
          </p:cNvSpPr>
          <p:nvPr>
            <p:ph type="dt" sz="half" idx="10"/>
          </p:nvPr>
        </p:nvSpPr>
        <p:spPr/>
        <p:txBody>
          <a:bodyPr/>
          <a:lstStyle>
            <a:lvl1pPr eaLnBrk="1">
              <a:defRPr>
                <a:solidFill>
                  <a:schemeClr val="bg1"/>
                </a:solidFill>
                <a:latin typeface="+mn-lt"/>
                <a:ea typeface="+mn-ea"/>
                <a:cs typeface="+mn-cs"/>
                <a:sym typeface="+mn-lt"/>
              </a:defRPr>
            </a:lvl1pPr>
          </a:lstStyle>
          <a:p>
            <a:endParaRPr lang="nl-NL" dirty="0"/>
          </a:p>
        </p:txBody>
      </p:sp>
      <p:sp>
        <p:nvSpPr>
          <p:cNvPr id="2" name="Title 1"/>
          <p:cNvSpPr>
            <a:spLocks noGrp="1"/>
          </p:cNvSpPr>
          <p:nvPr>
            <p:ph type="title" hasCustomPrompt="1"/>
          </p:nvPr>
        </p:nvSpPr>
        <p:spPr>
          <a:xfrm>
            <a:off x="630000" y="686301"/>
            <a:ext cx="10933200" cy="332399"/>
          </a:xfrm>
        </p:spPr>
        <p:txBody>
          <a:bodyPr/>
          <a:lstStyle>
            <a:lvl1pPr>
              <a:defRPr>
                <a:solidFill>
                  <a:schemeClr val="bg1"/>
                </a:solidFill>
                <a:latin typeface="+mj-lt"/>
                <a:ea typeface="+mj-ea"/>
                <a:cs typeface="+mj-cs"/>
                <a:sym typeface="+mj-lt"/>
              </a:defRPr>
            </a:lvl1pPr>
          </a:lstStyle>
          <a:p>
            <a:r>
              <a:rPr lang="nl-NL" dirty="0"/>
              <a:t>Click to add title</a:t>
            </a:r>
          </a:p>
        </p:txBody>
      </p:sp>
      <p:sp>
        <p:nvSpPr>
          <p:cNvPr id="11"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4" name="Picture 11" descr="Image result for toeslagen belastingdienst"/>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8">
            <a:extLst>
              <a:ext uri="{FF2B5EF4-FFF2-40B4-BE49-F238E27FC236}">
                <a16:creationId xmlns:a16="http://schemas.microsoft.com/office/drawing/2014/main" id="{C391F551-765F-48D6-ABC9-3653EA0CE48F}"/>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
        <p:nvSpPr>
          <p:cNvPr id="16" name="TextBox 15">
            <a:extLst>
              <a:ext uri="{FF2B5EF4-FFF2-40B4-BE49-F238E27FC236}">
                <a16:creationId xmlns:a16="http://schemas.microsoft.com/office/drawing/2014/main" id="{F212D815-B7BE-4DF6-B5A3-46BDCD2EC06C}"/>
              </a:ext>
            </a:extLst>
          </p:cNvPr>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1848878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5248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22" name="think-cell Slide" r:id="rId4" imgW="327" imgH="327" progId="TCLayout.ActiveDocument.1">
                  <p:embed/>
                </p:oleObj>
              </mc:Choice>
              <mc:Fallback>
                <p:oleObj name="think-cell Slide" r:id="rId4" imgW="327" imgH="327"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eaLnBrk="1">
              <a:lnSpc>
                <a:spcPct val="90000"/>
              </a:lnSpc>
              <a:spcAft>
                <a:spcPts val="1000"/>
              </a:spcAft>
            </a:pPr>
            <a:endParaRPr lang="nl-NL"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eaLnBrk="1">
              <a:lnSpc>
                <a:spcPct val="90000"/>
              </a:lnSpc>
              <a:spcAft>
                <a:spcPts val="1000"/>
              </a:spcAft>
            </a:pPr>
            <a:endParaRPr lang="nl-NL" sz="1200" dirty="0">
              <a:solidFill>
                <a:prstClr val="white"/>
              </a:solidFill>
              <a:latin typeface="+mn-lt"/>
              <a:ea typeface="+mn-ea"/>
              <a:cs typeface="+mn-cs"/>
              <a:sym typeface="+mn-lt"/>
            </a:endParaRPr>
          </a:p>
        </p:txBody>
      </p:sp>
      <p:sp>
        <p:nvSpPr>
          <p:cNvPr id="20" name="TextBox 19"/>
          <p:cNvSpPr txBox="1"/>
          <p:nvPr userDrawn="1"/>
        </p:nvSpPr>
        <p:spPr>
          <a:xfrm>
            <a:off x="630000" y="2709893"/>
            <a:ext cx="2819400" cy="1497846"/>
          </a:xfrm>
          <a:prstGeom prst="rect">
            <a:avLst/>
          </a:prstGeom>
          <a:noFill/>
        </p:spPr>
        <p:txBody>
          <a:bodyPr wrap="square" lIns="0" tIns="0" rIns="0" bIns="0" rtlCol="0" anchor="ctr">
            <a:spAutoFit/>
          </a:bodyPr>
          <a:lstStyle/>
          <a:p>
            <a:pPr marL="0" indent="0">
              <a:lnSpc>
                <a:spcPct val="106000"/>
              </a:lnSpc>
              <a:spcAft>
                <a:spcPts val="700"/>
              </a:spcAft>
              <a:buFontTx/>
              <a:buNone/>
            </a:pPr>
            <a:r>
              <a:rPr lang="nl-NL" sz="4800" dirty="0">
                <a:solidFill>
                  <a:schemeClr val="tx2"/>
                </a:solidFill>
                <a:latin typeface="+mn-lt"/>
                <a:ea typeface="+mn-ea"/>
                <a:cs typeface="+mn-cs"/>
                <a:sym typeface="+mn-lt"/>
              </a:rPr>
              <a:t>Table of contents</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6"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
        <p:nvSpPr>
          <p:cNvPr id="18" name="TextBox 17"/>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5"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22" name="Picture 11" descr="Image result for toeslagen belastingdienst"/>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8">
            <a:extLst>
              <a:ext uri="{FF2B5EF4-FFF2-40B4-BE49-F238E27FC236}">
                <a16:creationId xmlns:a16="http://schemas.microsoft.com/office/drawing/2014/main" id="{81727031-A8F5-4FB8-BEC8-79C27D174A37}"/>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2964045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8144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46" name="think-cell Slide" r:id="rId4" imgW="327" imgH="327" progId="TCLayout.ActiveDocument.1">
                  <p:embed/>
                </p:oleObj>
              </mc:Choice>
              <mc:Fallback>
                <p:oleObj name="think-cell Slide" r:id="rId4" imgW="327" imgH="327"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extBox 11"/>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3"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0"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5" name="Picture 11" descr="Image result for toeslagen belastingdienst"/>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8">
            <a:extLst>
              <a:ext uri="{FF2B5EF4-FFF2-40B4-BE49-F238E27FC236}">
                <a16:creationId xmlns:a16="http://schemas.microsoft.com/office/drawing/2014/main" id="{848D16D5-6EF9-42C7-A758-1E9FB09D8C01}"/>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2169618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10935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70" name="think-cell Slide" r:id="rId4" imgW="327" imgH="327" progId="TCLayout.ActiveDocument.1">
                  <p:embed/>
                </p:oleObj>
              </mc:Choice>
              <mc:Fallback>
                <p:oleObj name="think-cell Slide" r:id="rId4" imgW="327" imgH="327"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eaLnBrk="1">
              <a:defRPr>
                <a:latin typeface="+mn-lt"/>
                <a:ea typeface="+mn-ea"/>
                <a:cs typeface="+mn-cs"/>
                <a:sym typeface="+mn-lt"/>
              </a:defRPr>
            </a:lvl1pPr>
          </a:lstStyle>
          <a:p>
            <a:endParaRPr lang="nl-NL" dirty="0"/>
          </a:p>
        </p:txBody>
      </p:sp>
    </p:spTree>
    <p:extLst>
      <p:ext uri="{BB962C8B-B14F-4D97-AF65-F5344CB8AC3E}">
        <p14:creationId xmlns:p14="http://schemas.microsoft.com/office/powerpoint/2010/main" val="702279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06685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94" name="think-cell Slide" r:id="rId4" imgW="353" imgH="357" progId="TCLayout.ActiveDocument.1">
                  <p:embed/>
                </p:oleObj>
              </mc:Choice>
              <mc:Fallback>
                <p:oleObj name="think-cell Slide" r:id="rId4" imgW="353" imgH="357"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lvl1pPr>
              <a:defRPr>
                <a:latin typeface="+mn-lt"/>
                <a:ea typeface="+mn-ea"/>
                <a:cs typeface="+mn-cs"/>
                <a:sym typeface="+mn-lt"/>
              </a:defRPr>
            </a:lvl1pPr>
          </a:lstStyle>
          <a:p>
            <a:endParaRPr lang="en-US" dirty="0"/>
          </a:p>
        </p:txBody>
      </p:sp>
    </p:spTree>
    <p:extLst>
      <p:ext uri="{BB962C8B-B14F-4D97-AF65-F5344CB8AC3E}">
        <p14:creationId xmlns:p14="http://schemas.microsoft.com/office/powerpoint/2010/main" val="2776840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1_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8700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18"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6" name="Afbeelding 12">
            <a:extLst>
              <a:ext uri="{FF2B5EF4-FFF2-40B4-BE49-F238E27FC236}">
                <a16:creationId xmlns:a16="http://schemas.microsoft.com/office/drawing/2014/main" id="{67F604E5-98D5-4959-85A7-C583998BE01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6548" r="46547" b="26016"/>
          <a:stretch/>
        </p:blipFill>
        <p:spPr>
          <a:xfrm>
            <a:off x="4334914" y="2319992"/>
            <a:ext cx="1415401" cy="2218016"/>
          </a:xfrm>
          <a:prstGeom prst="rect">
            <a:avLst/>
          </a:prstGeom>
        </p:spPr>
      </p:pic>
      <p:sp>
        <p:nvSpPr>
          <p:cNvPr id="8" name="Tekstvak 8">
            <a:extLst>
              <a:ext uri="{FF2B5EF4-FFF2-40B4-BE49-F238E27FC236}">
                <a16:creationId xmlns:a16="http://schemas.microsoft.com/office/drawing/2014/main" id="{63E2C1BF-1A8C-4CB0-BB07-D8AA195E70FE}"/>
              </a:ext>
            </a:extLst>
          </p:cNvPr>
          <p:cNvSpPr txBox="1"/>
          <p:nvPr userDrawn="1"/>
        </p:nvSpPr>
        <p:spPr>
          <a:xfrm>
            <a:off x="5711959" y="3158517"/>
            <a:ext cx="3343139" cy="830997"/>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nl-NL" sz="2400" dirty="0">
                <a:solidFill>
                  <a:schemeClr val="tx1"/>
                </a:solidFill>
                <a:latin typeface="RijksoverheidSansHeading"/>
              </a:rPr>
              <a:t>Toeslagen</a:t>
            </a:r>
          </a:p>
          <a:p>
            <a:r>
              <a:rPr lang="nl-NL" sz="2400" dirty="0">
                <a:solidFill>
                  <a:schemeClr val="tx1"/>
                </a:solidFill>
                <a:latin typeface="RijksoverheidSansHeading"/>
              </a:rPr>
              <a:t>Ministerie van Financiën</a:t>
            </a:r>
          </a:p>
        </p:txBody>
      </p:sp>
    </p:spTree>
    <p:extLst>
      <p:ext uri="{BB962C8B-B14F-4D97-AF65-F5344CB8AC3E}">
        <p14:creationId xmlns:p14="http://schemas.microsoft.com/office/powerpoint/2010/main" val="4134598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40473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42" name="think-cell Slide" r:id="rId4" imgW="327" imgH="327" progId="TCLayout.ActiveDocument.1">
                  <p:embed/>
                </p:oleObj>
              </mc:Choice>
              <mc:Fallback>
                <p:oleObj name="think-cell Slide" r:id="rId4" imgW="327" imgH="327"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nl-NL" dirty="0">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lnSpc>
                  <a:spcPct val="90000"/>
                </a:lnSpc>
                <a:spcAft>
                  <a:spcPts val="1000"/>
                </a:spcAft>
              </a:pPr>
              <a:endParaRPr lang="nl-NL" sz="1200" dirty="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l-NL"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nl-NL"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nl-NL"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eaLnBrk="1">
              <a:defRPr>
                <a:solidFill>
                  <a:schemeClr val="bg1">
                    <a:lumMod val="50000"/>
                  </a:schemeClr>
                </a:solidFill>
                <a:latin typeface="+mn-lt"/>
                <a:ea typeface="+mn-ea"/>
                <a:cs typeface="+mn-cs"/>
                <a:sym typeface="+mn-lt"/>
              </a:defRPr>
            </a:lvl1pPr>
          </a:lstStyle>
          <a:p>
            <a:endParaRPr lang="nl-NL" dirty="0"/>
          </a:p>
        </p:txBody>
      </p:sp>
    </p:spTree>
    <p:extLst>
      <p:ext uri="{BB962C8B-B14F-4D97-AF65-F5344CB8AC3E}">
        <p14:creationId xmlns:p14="http://schemas.microsoft.com/office/powerpoint/2010/main" val="2625865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68107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1" fontAlgn="auto">
              <a:lnSpc>
                <a:spcPct val="95000"/>
              </a:lnSpc>
              <a:spcBef>
                <a:spcPts val="0"/>
              </a:spcBef>
              <a:spcAft>
                <a:spcPts val="0"/>
              </a:spcAft>
            </a:pPr>
            <a:endParaRPr lang="nl-NL" sz="2000" dirty="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eaLnBrk="1">
              <a:lnSpc>
                <a:spcPct val="95000"/>
              </a:lnSpc>
            </a:pPr>
            <a:endParaRPr lang="nl-NL" sz="1200" dirty="0">
              <a:solidFill>
                <a:srgbClr val="FFFFFF"/>
              </a:solidFill>
              <a:latin typeface="+mn-lt"/>
              <a:ea typeface="+mn-ea"/>
              <a:cs typeface="+mn-cs"/>
              <a:sym typeface="+mn-lt"/>
            </a:endParaRPr>
          </a:p>
        </p:txBody>
      </p:sp>
      <p:sp>
        <p:nvSpPr>
          <p:cNvPr id="2" name="TextBox 1"/>
          <p:cNvSpPr txBox="1"/>
          <p:nvPr userDrawn="1"/>
        </p:nvSpPr>
        <p:spPr>
          <a:xfrm>
            <a:off x="630000" y="907198"/>
            <a:ext cx="3448800" cy="1220467"/>
          </a:xfrm>
          <a:prstGeom prst="rect">
            <a:avLst/>
          </a:prstGeom>
          <a:noFill/>
          <a:ln>
            <a:solidFill>
              <a:schemeClr val="bg1"/>
            </a:solidFill>
          </a:ln>
        </p:spPr>
        <p:txBody>
          <a:bodyPr wrap="square" lIns="612000" tIns="468000" rIns="0" bIns="0" rtlCol="0" anchor="t">
            <a:spAutoFit/>
          </a:bodyPr>
          <a:lstStyle/>
          <a:p>
            <a:pPr eaLnBrk="1">
              <a:lnSpc>
                <a:spcPct val="90000"/>
              </a:lnSpc>
              <a:spcAft>
                <a:spcPts val="600"/>
              </a:spcAft>
            </a:pPr>
            <a:endParaRPr lang="nl-NL" sz="5400" dirty="0">
              <a:solidFill>
                <a:schemeClr val="bg1"/>
              </a:solidFill>
              <a:latin typeface="+mn-lt"/>
              <a:ea typeface="+mn-ea"/>
              <a:cs typeface="+mn-cs"/>
              <a:sym typeface="+mn-lt"/>
            </a:endParaRPr>
          </a:p>
        </p:txBody>
      </p:sp>
      <p:sp>
        <p:nvSpPr>
          <p:cNvPr id="10" name="TextBox 1"/>
          <p:cNvSpPr txBox="1"/>
          <p:nvPr userDrawn="1"/>
        </p:nvSpPr>
        <p:spPr>
          <a:xfrm>
            <a:off x="961671" y="1115416"/>
            <a:ext cx="2784738" cy="881780"/>
          </a:xfrm>
          <a:prstGeom prst="rect">
            <a:avLst/>
          </a:prstGeom>
          <a:noFill/>
        </p:spPr>
        <p:txBody>
          <a:bodyPr wrap="none" rtlCol="0">
            <a:spAutoFit/>
          </a:bodyPr>
          <a:lstStyle/>
          <a:p>
            <a:pPr algn="ctr" fontAlgn="auto">
              <a:lnSpc>
                <a:spcPct val="95000"/>
              </a:lnSpc>
              <a:spcBef>
                <a:spcPts val="0"/>
              </a:spcBef>
              <a:spcAft>
                <a:spcPts val="0"/>
              </a:spcAft>
            </a:pPr>
            <a:r>
              <a:rPr lang="nl-NL" sz="5400" dirty="0">
                <a:solidFill>
                  <a:schemeClr val="bg1"/>
                </a:solidFill>
                <a:latin typeface="+mn-lt"/>
                <a:ea typeface="+mn-ea"/>
                <a:cs typeface="+mn-cs"/>
                <a:sym typeface="+mn-lt"/>
              </a:rPr>
              <a:t>Agenda</a:t>
            </a:r>
          </a:p>
        </p:txBody>
      </p:sp>
      <p:sp>
        <p:nvSpPr>
          <p:cNvPr id="13"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4"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8" name="Picture 11" descr="Image result for toeslagen belastingdienst"/>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8">
            <a:extLst>
              <a:ext uri="{FF2B5EF4-FFF2-40B4-BE49-F238E27FC236}">
                <a16:creationId xmlns:a16="http://schemas.microsoft.com/office/drawing/2014/main" id="{61BB9C98-7BAD-4A5B-A327-56B3F699CEBE}"/>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
        <p:nvSpPr>
          <p:cNvPr id="16" name="TextBox 15">
            <a:extLst>
              <a:ext uri="{FF2B5EF4-FFF2-40B4-BE49-F238E27FC236}">
                <a16:creationId xmlns:a16="http://schemas.microsoft.com/office/drawing/2014/main" id="{A2F46A3C-3532-46C4-962E-BF758AB7C359}"/>
              </a:ext>
            </a:extLst>
          </p:cNvPr>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916612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76676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4"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5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nl-NL"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2"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6"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8" name="Picture 11" descr="Image result for toeslagen belastingdienst"/>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8">
            <a:extLst>
              <a:ext uri="{FF2B5EF4-FFF2-40B4-BE49-F238E27FC236}">
                <a16:creationId xmlns:a16="http://schemas.microsoft.com/office/drawing/2014/main" id="{CA6658D9-C518-4F30-96EF-50E377D3FB7B}"/>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1626459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447461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9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eaLnBrk="1"/>
            <a:endParaRPr lang="nl-NL" sz="1200" dirty="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1" fontAlgn="auto">
              <a:spcBef>
                <a:spcPts val="0"/>
              </a:spcBef>
              <a:spcAft>
                <a:spcPts val="0"/>
              </a:spcAft>
            </a:pPr>
            <a:endParaRPr lang="nl-NL" sz="2000" dirty="0">
              <a:solidFill>
                <a:prstClr val="white"/>
              </a:solidFill>
              <a:latin typeface="+mn-lt"/>
              <a:ea typeface="+mn-ea"/>
              <a:cs typeface="+mn-cs"/>
              <a:sym typeface="+mn-lt"/>
            </a:endParaRPr>
          </a:p>
        </p:txBody>
      </p:sp>
      <p:sp>
        <p:nvSpPr>
          <p:cNvPr id="12"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1"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6" name="Picture 11" descr="Image result for toeslagen belastingdienst"/>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8">
            <a:extLst>
              <a:ext uri="{FF2B5EF4-FFF2-40B4-BE49-F238E27FC236}">
                <a16:creationId xmlns:a16="http://schemas.microsoft.com/office/drawing/2014/main" id="{D06F412D-FABD-47EE-92F3-A5323EA9F14B}"/>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
        <p:nvSpPr>
          <p:cNvPr id="18" name="TextBox 17">
            <a:extLst>
              <a:ext uri="{FF2B5EF4-FFF2-40B4-BE49-F238E27FC236}">
                <a16:creationId xmlns:a16="http://schemas.microsoft.com/office/drawing/2014/main" id="{DCD74DDD-5A59-4CED-91D5-5CF00753FEFA}"/>
              </a:ext>
            </a:extLst>
          </p:cNvPr>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3772193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794861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nl-NL" dirty="0">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1"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6" name="Picture 11" descr="Image result for toeslagen belastingdienst"/>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8">
            <a:extLst>
              <a:ext uri="{FF2B5EF4-FFF2-40B4-BE49-F238E27FC236}">
                <a16:creationId xmlns:a16="http://schemas.microsoft.com/office/drawing/2014/main" id="{0E2CC801-39F9-4C91-92E1-339B135B0A87}"/>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
        <p:nvSpPr>
          <p:cNvPr id="18" name="TextBox 17">
            <a:extLst>
              <a:ext uri="{FF2B5EF4-FFF2-40B4-BE49-F238E27FC236}">
                <a16:creationId xmlns:a16="http://schemas.microsoft.com/office/drawing/2014/main" id="{6C6483B5-2752-43BB-AFC8-5E9ACF21B62F}"/>
              </a:ext>
            </a:extLst>
          </p:cNvPr>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2028949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431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1"/>
            <a:endParaRPr lang="nl-NL" sz="1200" dirty="0">
              <a:solidFill>
                <a:schemeClr val="bg1"/>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nl-NL" sz="3200" dirty="0">
                <a:solidFill>
                  <a:schemeClr val="bg1"/>
                </a:solidFill>
                <a:latin typeface="+mn-lt"/>
                <a:ea typeface="+mn-ea"/>
                <a:cs typeface="+mn-cs"/>
                <a:sym typeface="+mn-lt"/>
              </a:rPr>
              <a:t>Agenda</a:t>
            </a:r>
          </a:p>
        </p:txBody>
      </p:sp>
      <p:sp>
        <p:nvSpPr>
          <p:cNvPr id="12"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6"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20" name="Picture 11" descr="Image result for toeslagen belastingdienst"/>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8">
            <a:extLst>
              <a:ext uri="{FF2B5EF4-FFF2-40B4-BE49-F238E27FC236}">
                <a16:creationId xmlns:a16="http://schemas.microsoft.com/office/drawing/2014/main" id="{E6455DD6-26E7-4770-8DDA-5E096097BA3C}"/>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
        <p:nvSpPr>
          <p:cNvPr id="22" name="TextBox 21">
            <a:extLst>
              <a:ext uri="{FF2B5EF4-FFF2-40B4-BE49-F238E27FC236}">
                <a16:creationId xmlns:a16="http://schemas.microsoft.com/office/drawing/2014/main" id="{F0C150C9-F939-4BD2-9BA1-D7B95EA989A5}"/>
              </a:ext>
            </a:extLst>
          </p:cNvPr>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093692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27818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6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1" fontAlgn="auto">
              <a:lnSpc>
                <a:spcPct val="95000"/>
              </a:lnSpc>
              <a:spcBef>
                <a:spcPts val="0"/>
              </a:spcBef>
              <a:spcAft>
                <a:spcPts val="0"/>
              </a:spcAft>
            </a:pPr>
            <a:endParaRPr lang="nl-NL" sz="2000" dirty="0">
              <a:solidFill>
                <a:prstClr val="white"/>
              </a:solidFill>
              <a:latin typeface="+mn-lt"/>
              <a:ea typeface="+mn-ea"/>
              <a:cs typeface="+mn-cs"/>
              <a:sym typeface="+mn-lt"/>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eaLnBrk="1">
              <a:lnSpc>
                <a:spcPct val="95000"/>
              </a:lnSpc>
            </a:pPr>
            <a:endParaRPr lang="nl-NL" sz="1200" dirty="0">
              <a:solidFill>
                <a:srgbClr val="FFFFFF"/>
              </a:solidFill>
              <a:latin typeface="+mn-lt"/>
              <a:ea typeface="+mn-ea"/>
              <a:cs typeface="+mn-cs"/>
              <a:sym typeface="+mn-lt"/>
            </a:endParaRPr>
          </a:p>
        </p:txBody>
      </p:sp>
      <p:sp>
        <p:nvSpPr>
          <p:cNvPr id="11" name="TextBox 10"/>
          <p:cNvSpPr txBox="1"/>
          <p:nvPr userDrawn="1"/>
        </p:nvSpPr>
        <p:spPr>
          <a:xfrm>
            <a:off x="630000" y="907197"/>
            <a:ext cx="3448800" cy="1220467"/>
          </a:xfrm>
          <a:prstGeom prst="rect">
            <a:avLst/>
          </a:prstGeom>
          <a:noFill/>
          <a:ln>
            <a:solidFill>
              <a:schemeClr val="accent4"/>
            </a:solidFill>
          </a:ln>
        </p:spPr>
        <p:txBody>
          <a:bodyPr wrap="square" lIns="612000" tIns="468000" rIns="0" bIns="0" rtlCol="0" anchor="t">
            <a:spAutoFit/>
          </a:bodyPr>
          <a:lstStyle/>
          <a:p>
            <a:pPr eaLnBrk="1">
              <a:lnSpc>
                <a:spcPct val="90000"/>
              </a:lnSpc>
              <a:spcAft>
                <a:spcPts val="600"/>
              </a:spcAft>
            </a:pPr>
            <a:endParaRPr lang="nl-NL" sz="5400" dirty="0">
              <a:solidFill>
                <a:schemeClr val="accent4"/>
              </a:solidFill>
              <a:latin typeface="+mn-lt"/>
              <a:ea typeface="+mn-ea"/>
              <a:cs typeface="+mn-cs"/>
              <a:sym typeface="+mn-lt"/>
            </a:endParaRPr>
          </a:p>
        </p:txBody>
      </p:sp>
      <p:sp>
        <p:nvSpPr>
          <p:cNvPr id="9" name="TextBox 1"/>
          <p:cNvSpPr txBox="1"/>
          <p:nvPr userDrawn="1"/>
        </p:nvSpPr>
        <p:spPr>
          <a:xfrm>
            <a:off x="961671" y="1115416"/>
            <a:ext cx="2784738"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nl-NL" dirty="0">
                <a:latin typeface="+mn-lt"/>
                <a:ea typeface="+mn-ea"/>
                <a:cs typeface="+mn-cs"/>
                <a:sym typeface="+mn-lt"/>
              </a:rPr>
              <a:t>Agenda</a:t>
            </a:r>
          </a:p>
        </p:txBody>
      </p:sp>
      <p:sp>
        <p:nvSpPr>
          <p:cNvPr id="12"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Tree>
    <p:extLst>
      <p:ext uri="{BB962C8B-B14F-4D97-AF65-F5344CB8AC3E}">
        <p14:creationId xmlns:p14="http://schemas.microsoft.com/office/powerpoint/2010/main" val="190228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7242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eaLnBrk="1"/>
            <a:endParaRPr lang="nl-NL" sz="1200" dirty="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1" fontAlgn="auto">
              <a:spcBef>
                <a:spcPts val="0"/>
              </a:spcBef>
              <a:spcAft>
                <a:spcPts val="0"/>
              </a:spcAft>
            </a:pPr>
            <a:endParaRPr lang="nl-NL" sz="2000" dirty="0">
              <a:solidFill>
                <a:prstClr val="white"/>
              </a:solidFill>
              <a:latin typeface="+mn-lt"/>
              <a:ea typeface="+mn-ea"/>
              <a:cs typeface="+mn-cs"/>
              <a:sym typeface="+mn-lt"/>
            </a:endParaRPr>
          </a:p>
        </p:txBody>
      </p:sp>
      <p:sp>
        <p:nvSpPr>
          <p:cNvPr id="6"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Tree>
    <p:extLst>
      <p:ext uri="{BB962C8B-B14F-4D97-AF65-F5344CB8AC3E}">
        <p14:creationId xmlns:p14="http://schemas.microsoft.com/office/powerpoint/2010/main" val="4052224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5408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nl-NL" dirty="0">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Tree>
    <p:extLst>
      <p:ext uri="{BB962C8B-B14F-4D97-AF65-F5344CB8AC3E}">
        <p14:creationId xmlns:p14="http://schemas.microsoft.com/office/powerpoint/2010/main" val="2808758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68605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1"/>
            <a:endParaRPr lang="nl-NL" sz="1200" dirty="0">
              <a:solidFill>
                <a:schemeClr val="bg1"/>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nl-NL" sz="2400" dirty="0">
                <a:solidFill>
                  <a:schemeClr val="bg1"/>
                </a:solidFill>
                <a:latin typeface="+mn-lt"/>
                <a:ea typeface="+mn-ea"/>
                <a:cs typeface="+mn-cs"/>
                <a:sym typeface="+mn-lt"/>
              </a:rPr>
              <a:t>Agenda</a:t>
            </a:r>
          </a:p>
        </p:txBody>
      </p:sp>
      <p:sp>
        <p:nvSpPr>
          <p:cNvPr id="15"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3"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7" name="Picture 11" descr="Image result for toeslagen belastingdienst"/>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8">
            <a:extLst>
              <a:ext uri="{FF2B5EF4-FFF2-40B4-BE49-F238E27FC236}">
                <a16:creationId xmlns:a16="http://schemas.microsoft.com/office/drawing/2014/main" id="{E6AE089D-E3F3-49D1-A31B-E42192BF9744}"/>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
        <p:nvSpPr>
          <p:cNvPr id="19" name="TextBox 18">
            <a:extLst>
              <a:ext uri="{FF2B5EF4-FFF2-40B4-BE49-F238E27FC236}">
                <a16:creationId xmlns:a16="http://schemas.microsoft.com/office/drawing/2014/main" id="{C497A9BD-50C9-4FAE-8BC7-C51B49417075}"/>
              </a:ext>
            </a:extLst>
          </p:cNvPr>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434065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889349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5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eaLnBrk="1">
              <a:lnSpc>
                <a:spcPct val="90000"/>
              </a:lnSpc>
              <a:spcAft>
                <a:spcPts val="1000"/>
              </a:spcAft>
            </a:pPr>
            <a:endParaRPr lang="nl-NL"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eaLnBrk="1">
              <a:lnSpc>
                <a:spcPct val="90000"/>
              </a:lnSpc>
              <a:spcAft>
                <a:spcPts val="1000"/>
              </a:spcAft>
            </a:pPr>
            <a:endParaRPr lang="nl-NL" sz="1200" dirty="0">
              <a:solidFill>
                <a:prstClr val="white"/>
              </a:solidFill>
              <a:latin typeface="+mn-lt"/>
              <a:ea typeface="+mn-ea"/>
              <a:cs typeface="+mn-cs"/>
              <a:sym typeface="+mn-lt"/>
            </a:endParaRPr>
          </a:p>
        </p:txBody>
      </p:sp>
      <p:sp>
        <p:nvSpPr>
          <p:cNvPr id="20" name="TextBox 19"/>
          <p:cNvSpPr txBox="1"/>
          <p:nvPr userDrawn="1"/>
        </p:nvSpPr>
        <p:spPr>
          <a:xfrm>
            <a:off x="630000" y="2709893"/>
            <a:ext cx="2819400" cy="1497846"/>
          </a:xfrm>
          <a:prstGeom prst="rect">
            <a:avLst/>
          </a:prstGeom>
          <a:noFill/>
        </p:spPr>
        <p:txBody>
          <a:bodyPr wrap="square" lIns="0" tIns="0" rIns="0" bIns="0" rtlCol="0" anchor="ctr">
            <a:spAutoFit/>
          </a:bodyPr>
          <a:lstStyle/>
          <a:p>
            <a:pPr marL="0" indent="0">
              <a:lnSpc>
                <a:spcPct val="106000"/>
              </a:lnSpc>
              <a:spcAft>
                <a:spcPts val="700"/>
              </a:spcAft>
              <a:buFontTx/>
              <a:buNone/>
            </a:pPr>
            <a:r>
              <a:rPr lang="nl-NL" sz="4800" dirty="0">
                <a:solidFill>
                  <a:schemeClr val="tx2"/>
                </a:solidFill>
                <a:latin typeface="+mn-lt"/>
                <a:ea typeface="+mn-ea"/>
                <a:cs typeface="+mn-cs"/>
                <a:sym typeface="+mn-lt"/>
              </a:rPr>
              <a:t>Table of contents</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2"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
        <p:nvSpPr>
          <p:cNvPr id="14"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8" name="Picture 11" descr="Image result for toeslagen belastingdienst"/>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8">
            <a:extLst>
              <a:ext uri="{FF2B5EF4-FFF2-40B4-BE49-F238E27FC236}">
                <a16:creationId xmlns:a16="http://schemas.microsoft.com/office/drawing/2014/main" id="{A2578005-50F5-4045-9770-F32B6B3CD7F6}"/>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
        <p:nvSpPr>
          <p:cNvPr id="22" name="TextBox 21">
            <a:extLst>
              <a:ext uri="{FF2B5EF4-FFF2-40B4-BE49-F238E27FC236}">
                <a16:creationId xmlns:a16="http://schemas.microsoft.com/office/drawing/2014/main" id="{D690B0D8-3DE6-47D5-8617-A4A1868876F2}"/>
              </a:ext>
            </a:extLst>
          </p:cNvPr>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2031430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2A19-5884-4787-B1F9-E43F586CC1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3618EC-694F-4CF1-B7A0-BCEFCF13F5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87C05E-B8FE-4710-9CA1-3214B1B77CF1}"/>
              </a:ext>
            </a:extLst>
          </p:cNvPr>
          <p:cNvSpPr>
            <a:spLocks noGrp="1"/>
          </p:cNvSpPr>
          <p:nvPr>
            <p:ph type="dt" sz="half" idx="10"/>
          </p:nvPr>
        </p:nvSpPr>
        <p:spPr/>
        <p:txBody>
          <a:bodyPr/>
          <a:lstStyle/>
          <a:p>
            <a:endParaRPr lang="nl-NL" dirty="0"/>
          </a:p>
        </p:txBody>
      </p:sp>
    </p:spTree>
    <p:extLst>
      <p:ext uri="{BB962C8B-B14F-4D97-AF65-F5344CB8AC3E}">
        <p14:creationId xmlns:p14="http://schemas.microsoft.com/office/powerpoint/2010/main" val="3715588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2450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71233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8"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3200" b="0" i="0" baseline="0" dirty="0">
              <a:solidFill>
                <a:schemeClr val="tx1"/>
              </a:solidFill>
              <a:latin typeface="Verdana" panose="020B0604030504040204" pitchFamily="34" charset="0"/>
              <a:ea typeface="+mj-ea"/>
              <a:cs typeface="+mj-cs"/>
              <a:sym typeface="Verdana" panose="020B060403050404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1"/>
            <a:endParaRPr lang="nl-NL" sz="1200" dirty="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nl-NL" dirty="0"/>
              <a:t>Click to add title</a:t>
            </a:r>
          </a:p>
        </p:txBody>
      </p:sp>
      <p:sp>
        <p:nvSpPr>
          <p:cNvPr id="14"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
        <p:nvSpPr>
          <p:cNvPr id="15" name="TextBox 14"/>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9"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21"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8">
            <a:extLst>
              <a:ext uri="{FF2B5EF4-FFF2-40B4-BE49-F238E27FC236}">
                <a16:creationId xmlns:a16="http://schemas.microsoft.com/office/drawing/2014/main" id="{31BB7C6E-C413-413E-8A81-A7A4B8688D64}"/>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bg1"/>
                </a:solidFill>
                <a:latin typeface="RijksoverheidSansHeading"/>
              </a:rPr>
              <a:t>Toeslagen</a:t>
            </a:r>
          </a:p>
          <a:p>
            <a:r>
              <a:rPr lang="nl-NL" sz="750" dirty="0">
                <a:solidFill>
                  <a:schemeClr val="bg1"/>
                </a:solidFill>
                <a:latin typeface="RijksoverheidSansHeading"/>
              </a:rPr>
              <a:t>Ministerie van Financiën</a:t>
            </a:r>
          </a:p>
        </p:txBody>
      </p:sp>
    </p:spTree>
    <p:extLst>
      <p:ext uri="{BB962C8B-B14F-4D97-AF65-F5344CB8AC3E}">
        <p14:creationId xmlns:p14="http://schemas.microsoft.com/office/powerpoint/2010/main" val="1706229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endParaRPr lang="nl-NL" dirty="0">
              <a:solidFill>
                <a:srgbClr val="FFFFFF">
                  <a:lumMod val="65000"/>
                </a:srgbClr>
              </a:solidFill>
            </a:endParaRPr>
          </a:p>
        </p:txBody>
      </p:sp>
      <p:sp>
        <p:nvSpPr>
          <p:cNvPr id="14" name="Tijdelijke aanduiding voor voettekst 13"/>
          <p:cNvSpPr>
            <a:spLocks noGrp="1"/>
          </p:cNvSpPr>
          <p:nvPr>
            <p:ph type="ftr" sz="quarter" idx="11"/>
          </p:nvPr>
        </p:nvSpPr>
        <p:spPr/>
        <p:txBody>
          <a:bodyPr/>
          <a:lstStyle/>
          <a:p>
            <a:endParaRPr lang="nl-NL" dirty="0">
              <a:solidFill>
                <a:srgbClr val="FFFFFF">
                  <a:lumMod val="65000"/>
                </a:srgbClr>
              </a:solidFill>
            </a:endParaRP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6348429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731501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300463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Tree>
    <p:extLst>
      <p:ext uri="{BB962C8B-B14F-4D97-AF65-F5344CB8AC3E}">
        <p14:creationId xmlns:p14="http://schemas.microsoft.com/office/powerpoint/2010/main" val="9356878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656724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7037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012B6A0-4B81-44F9-AC0C-8B111EED2D5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3" name="Groep 1">
            <a:extLst>
              <a:ext uri="{FF2B5EF4-FFF2-40B4-BE49-F238E27FC236}">
                <a16:creationId xmlns:a16="http://schemas.microsoft.com/office/drawing/2014/main" id="{94452FC6-0E5C-48E4-815B-E2562D799049}"/>
              </a:ext>
            </a:extLst>
          </p:cNvPr>
          <p:cNvGrpSpPr/>
          <p:nvPr userDrawn="1"/>
        </p:nvGrpSpPr>
        <p:grpSpPr>
          <a:xfrm>
            <a:off x="-7374" y="6415994"/>
            <a:ext cx="4949825" cy="449261"/>
            <a:chOff x="0" y="6408737"/>
            <a:chExt cx="4949825" cy="449261"/>
          </a:xfrm>
          <a:solidFill>
            <a:schemeClr val="bg2"/>
          </a:solidFill>
        </p:grpSpPr>
        <p:sp>
          <p:nvSpPr>
            <p:cNvPr id="4" name="Freeform 5">
              <a:extLst>
                <a:ext uri="{FF2B5EF4-FFF2-40B4-BE49-F238E27FC236}">
                  <a16:creationId xmlns:a16="http://schemas.microsoft.com/office/drawing/2014/main" id="{4991A9B0-4257-4169-AAC5-A34871CFE291}"/>
                </a:ext>
              </a:extLst>
            </p:cNvPr>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sp>
          <p:nvSpPr>
            <p:cNvPr id="5" name="Freeform 5">
              <a:extLst>
                <a:ext uri="{FF2B5EF4-FFF2-40B4-BE49-F238E27FC236}">
                  <a16:creationId xmlns:a16="http://schemas.microsoft.com/office/drawing/2014/main" id="{D0A7D82A-5E4F-4BF9-A021-72F4BBBDABEB}"/>
                </a:ext>
              </a:extLst>
            </p:cNvPr>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grpSp>
      <p:pic>
        <p:nvPicPr>
          <p:cNvPr id="6" name="Afbeelding 17">
            <a:extLst>
              <a:ext uri="{FF2B5EF4-FFF2-40B4-BE49-F238E27FC236}">
                <a16:creationId xmlns:a16="http://schemas.microsoft.com/office/drawing/2014/main" id="{6B0679B4-FA87-4B29-9FF1-12CC55C3E7D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54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23178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2"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3400" b="0" i="0" baseline="0" dirty="0">
              <a:solidFill>
                <a:schemeClr val="tx1"/>
              </a:solidFill>
              <a:latin typeface="Verdana" panose="020B0604030504040204" pitchFamily="34" charset="0"/>
              <a:ea typeface="+mj-ea"/>
              <a:cs typeface="+mj-cs"/>
              <a:sym typeface="Verdana" panose="020B060403050404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1"/>
            <a:endParaRPr lang="nl-NL" sz="1200" dirty="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630000" y="686301"/>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solidFill>
                <a:latin typeface="+mj-lt"/>
                <a:ea typeface="+mj-ea"/>
                <a:cs typeface="+mj-cs"/>
                <a:sym typeface="+mj-lt"/>
              </a:defRPr>
            </a:lvl1pPr>
          </a:lstStyle>
          <a:p>
            <a:pPr lvl="0"/>
            <a:r>
              <a:rPr lang="nl-NL" dirty="0"/>
              <a:t>Click to add title</a:t>
            </a:r>
          </a:p>
        </p:txBody>
      </p:sp>
      <p:sp>
        <p:nvSpPr>
          <p:cNvPr id="21"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
        <p:nvSpPr>
          <p:cNvPr id="22" name="TextBox 21"/>
          <p:cNvSpPr txBox="1"/>
          <p:nvPr userDrawn="1"/>
        </p:nvSpPr>
        <p:spPr>
          <a:xfrm>
            <a:off x="6553199" y="6405036"/>
            <a:ext cx="5005389" cy="322075"/>
          </a:xfrm>
          <a:prstGeom prst="rect">
            <a:avLst/>
          </a:prstGeom>
          <a:noFill/>
        </p:spPr>
        <p:txBody>
          <a:bodyPr wrap="square" lIns="0" tIns="0" rIns="0" bIns="0"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solidFill>
              <a:latin typeface="+mn-lt"/>
              <a:ea typeface="+mn-ea"/>
              <a:cs typeface="+mn-cs"/>
              <a:sym typeface="+mn-lt"/>
            </a:endParaRPr>
          </a:p>
        </p:txBody>
      </p:sp>
      <p:sp>
        <p:nvSpPr>
          <p:cNvPr id="14"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7"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8">
            <a:extLst>
              <a:ext uri="{FF2B5EF4-FFF2-40B4-BE49-F238E27FC236}">
                <a16:creationId xmlns:a16="http://schemas.microsoft.com/office/drawing/2014/main" id="{921004CC-6A01-4073-90B7-336BF6CAF6A6}"/>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rgbClr val="BDBDB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Tree>
    <p:extLst>
      <p:ext uri="{BB962C8B-B14F-4D97-AF65-F5344CB8AC3E}">
        <p14:creationId xmlns:p14="http://schemas.microsoft.com/office/powerpoint/2010/main" val="2662767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46680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6"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3200" b="0" i="0" baseline="0" dirty="0">
              <a:solidFill>
                <a:schemeClr val="tx1"/>
              </a:solidFill>
              <a:latin typeface="Verdana" panose="020B0604030504040204" pitchFamily="34" charset="0"/>
              <a:ea typeface="+mj-ea"/>
              <a:cs typeface="+mj-cs"/>
              <a:sym typeface="Verdana" panose="020B060403050404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nl-NL"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1"/>
            <a:endParaRPr lang="nl-NL" sz="1200" dirty="0">
              <a:solidFill>
                <a:schemeClr val="bg1"/>
              </a:solidFill>
              <a:latin typeface="+mn-lt"/>
              <a:ea typeface="+mn-ea"/>
              <a:cs typeface="+mn-cs"/>
              <a:sym typeface="+mn-lt"/>
            </a:endParaRPr>
          </a:p>
        </p:txBody>
      </p:sp>
      <p:sp>
        <p:nvSpPr>
          <p:cNvPr id="22" name="TextBox 21"/>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
        <p:nvSpPr>
          <p:cNvPr id="24"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solidFill>
                <a:latin typeface="+mn-lt"/>
                <a:ea typeface="+mn-ea"/>
                <a:cs typeface="+mn-cs"/>
                <a:sym typeface="+mn-lt"/>
              </a:defRPr>
            </a:lvl1pPr>
          </a:lstStyle>
          <a:p>
            <a:endParaRPr lang="nl-NL" dirty="0"/>
          </a:p>
        </p:txBody>
      </p:sp>
      <p:sp>
        <p:nvSpPr>
          <p:cNvPr id="15"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17" name="Picture 11" descr="Image result for toeslagen belastingdienst"/>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8">
            <a:extLst>
              <a:ext uri="{FF2B5EF4-FFF2-40B4-BE49-F238E27FC236}">
                <a16:creationId xmlns:a16="http://schemas.microsoft.com/office/drawing/2014/main" id="{C1AB5ED0-28F4-467A-BF33-5E85CDBD4807}"/>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Tree>
    <p:extLst>
      <p:ext uri="{BB962C8B-B14F-4D97-AF65-F5344CB8AC3E}">
        <p14:creationId xmlns:p14="http://schemas.microsoft.com/office/powerpoint/2010/main" val="3523662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ags" Target="../tags/tag3.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vmlDrawing" Target="../drawings/vmlDrawing1.v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69.vml"/><Relationship Id="rId3" Type="http://schemas.openxmlformats.org/officeDocument/2006/relationships/slideLayout" Target="../slideLayouts/slideLayout73.xml"/><Relationship Id="rId7" Type="http://schemas.openxmlformats.org/officeDocument/2006/relationships/theme" Target="../theme/theme2.xml"/><Relationship Id="rId12" Type="http://schemas.openxmlformats.org/officeDocument/2006/relationships/image" Target="../media/image14.pn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13.emf"/><Relationship Id="rId5" Type="http://schemas.openxmlformats.org/officeDocument/2006/relationships/slideLayout" Target="../slideLayouts/slideLayout75.xml"/><Relationship Id="rId10" Type="http://schemas.openxmlformats.org/officeDocument/2006/relationships/oleObject" Target="../embeddings/oleObject69.bin"/><Relationship Id="rId4" Type="http://schemas.openxmlformats.org/officeDocument/2006/relationships/slideLayout" Target="../slideLayouts/slideLayout74.xml"/><Relationship Id="rId9" Type="http://schemas.openxmlformats.org/officeDocument/2006/relationships/tags" Target="../tags/tag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3"/>
            </p:custDataLst>
            <p:extLst>
              <p:ext uri="{D42A27DB-BD31-4B8C-83A1-F6EECF244321}">
                <p14:modId xmlns:p14="http://schemas.microsoft.com/office/powerpoint/2010/main" val="13403326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0" name="think-cell Slide" r:id="rId75" imgW="270" imgH="270" progId="TCLayout.ActiveDocument.1">
                  <p:embed/>
                </p:oleObj>
              </mc:Choice>
              <mc:Fallback>
                <p:oleObj name="think-cell Slide" r:id="rId75" imgW="270" imgH="270" progId="TCLayout.ActiveDocument.1">
                  <p:embed/>
                  <p:pic>
                    <p:nvPicPr>
                      <p:cNvPr id="0" name=""/>
                      <p:cNvPicPr/>
                      <p:nvPr/>
                    </p:nvPicPr>
                    <p:blipFill>
                      <a:blip r:embed="rId76"/>
                      <a:stretch>
                        <a:fillRect/>
                      </a:stretch>
                    </p:blipFill>
                    <p:spPr>
                      <a:xfrm>
                        <a:off x="1588" y="1588"/>
                        <a:ext cx="1587" cy="1587"/>
                      </a:xfrm>
                      <a:prstGeom prst="rect">
                        <a:avLst/>
                      </a:prstGeom>
                    </p:spPr>
                  </p:pic>
                </p:oleObj>
              </mc:Fallback>
            </mc:AlternateContent>
          </a:graphicData>
        </a:graphic>
      </p:graphicFrame>
      <p:sp>
        <p:nvSpPr>
          <p:cNvPr id="6" name="Rectangle 5" hidden="1"/>
          <p:cNvSpPr/>
          <p:nvPr userDrawn="1">
            <p:custDataLst>
              <p:tags r:id="rId74"/>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nl-NL" sz="2400" b="0"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2" name="TextBox 11"/>
          <p:cNvSpPr txBox="1"/>
          <p:nvPr userDrawn="1"/>
        </p:nvSpPr>
        <p:spPr>
          <a:xfrm>
            <a:off x="6553199" y="6573223"/>
            <a:ext cx="5005389"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NL"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NL" sz="1000" kern="1200" dirty="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630000" y="686300"/>
            <a:ext cx="10933350" cy="332399"/>
          </a:xfrm>
          <a:prstGeom prst="rect">
            <a:avLst/>
          </a:prstGeom>
        </p:spPr>
        <p:txBody>
          <a:bodyPr vert="horz" wrap="square" lIns="0" tIns="0" rIns="0" bIns="0" rtlCol="0" anchor="t">
            <a:spAutoFit/>
          </a:bodyPr>
          <a:lstStyle/>
          <a:p>
            <a:r>
              <a:rPr lang="nl-NL"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nl-NL" dirty="0"/>
              <a:t>Edit Master text styles</a:t>
            </a:r>
          </a:p>
          <a:p>
            <a:pPr lvl="1"/>
            <a:r>
              <a:rPr lang="nl-NL" dirty="0"/>
              <a:t>Second level</a:t>
            </a:r>
          </a:p>
          <a:p>
            <a:pPr lvl="2"/>
            <a:r>
              <a:rPr lang="nl-NL" dirty="0"/>
              <a:t>Third level</a:t>
            </a:r>
          </a:p>
          <a:p>
            <a:pPr lvl="3"/>
            <a:r>
              <a:rPr lang="nl-NL" dirty="0"/>
              <a:t>Fourth level</a:t>
            </a:r>
          </a:p>
          <a:p>
            <a:pPr lvl="4"/>
            <a:r>
              <a:rPr lang="nl-NL" dirty="0"/>
              <a:t>Fifth level</a:t>
            </a:r>
          </a:p>
          <a:p>
            <a:pPr lvl="5"/>
            <a:r>
              <a:rPr lang="nl-NL" dirty="0"/>
              <a:t>Level six</a:t>
            </a:r>
          </a:p>
          <a:p>
            <a:pPr lvl="6"/>
            <a:r>
              <a:rPr lang="nl-NL" dirty="0"/>
              <a:t>Level seven</a:t>
            </a:r>
          </a:p>
          <a:p>
            <a:pPr lvl="7"/>
            <a:r>
              <a:rPr lang="nl-NL" dirty="0"/>
              <a:t>Level eight</a:t>
            </a:r>
          </a:p>
          <a:p>
            <a:pPr lvl="8"/>
            <a:r>
              <a:rPr lang="nl-NL" dirty="0"/>
              <a:t>Level nine</a:t>
            </a:r>
          </a:p>
        </p:txBody>
      </p:sp>
      <p:sp>
        <p:nvSpPr>
          <p:cNvPr id="11" name="Date Placeholder 3"/>
          <p:cNvSpPr>
            <a:spLocks noGrp="1"/>
          </p:cNvSpPr>
          <p:nvPr>
            <p:ph type="dt" sz="half" idx="2"/>
          </p:nvPr>
        </p:nvSpPr>
        <p:spPr>
          <a:xfrm>
            <a:off x="635000" y="6543488"/>
            <a:ext cx="5003800" cy="153888"/>
          </a:xfrm>
          <a:prstGeom prst="rect">
            <a:avLst/>
          </a:prstGeom>
        </p:spPr>
        <p:txBody>
          <a:bodyPr vert="horz" wrap="square" lIns="0" tIns="0" rIns="0" bIns="0" rtlCol="0" anchor="t">
            <a:spAutoFit/>
          </a:bodyPr>
          <a:lstStyle>
            <a:lvl1pPr algn="l" eaLnBrk="1">
              <a:defRPr sz="1000">
                <a:solidFill>
                  <a:schemeClr val="bg1">
                    <a:lumMod val="50000"/>
                  </a:schemeClr>
                </a:solidFill>
                <a:latin typeface="+mn-lt"/>
                <a:ea typeface="+mn-ea"/>
                <a:cs typeface="+mn-cs"/>
                <a:sym typeface="+mn-lt"/>
              </a:defRPr>
            </a:lvl1pPr>
          </a:lstStyle>
          <a:p>
            <a:endParaRPr lang="nl-NL" dirty="0"/>
          </a:p>
        </p:txBody>
      </p:sp>
      <p:sp>
        <p:nvSpPr>
          <p:cNvPr id="10" name="Rechthoek 12"/>
          <p:cNvSpPr>
            <a:spLocks/>
          </p:cNvSpPr>
          <p:nvPr userDrawn="1"/>
        </p:nvSpPr>
        <p:spPr>
          <a:xfrm>
            <a:off x="5920670" y="6573223"/>
            <a:ext cx="352008" cy="284777"/>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n-lt"/>
              <a:ea typeface="+mn-ea"/>
              <a:cs typeface="+mn-cs"/>
              <a:sym typeface="+mn-lt"/>
            </a:endParaRPr>
          </a:p>
        </p:txBody>
      </p:sp>
      <p:pic>
        <p:nvPicPr>
          <p:cNvPr id="236555" name="Picture 11" descr="Image result for toeslagen belastingdienst"/>
          <p:cNvPicPr>
            <a:picLocks noChangeAspect="1" noChangeArrowheads="1"/>
          </p:cNvPicPr>
          <p:nvPr userDrawn="1"/>
        </p:nvPicPr>
        <p:blipFill rotWithShape="1">
          <a:blip r:embed="rId77">
            <a:extLst>
              <a:ext uri="{28A0092B-C50C-407E-A947-70E740481C1C}">
                <a14:useLocalDpi xmlns:a14="http://schemas.microsoft.com/office/drawing/2010/main" val="0"/>
              </a:ext>
            </a:extLst>
          </a:blip>
          <a:srcRect r="68571"/>
          <a:stretch/>
        </p:blipFill>
        <p:spPr bwMode="auto">
          <a:xfrm>
            <a:off x="5917823" y="-982"/>
            <a:ext cx="355977" cy="609884"/>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8">
            <a:extLst>
              <a:ext uri="{FF2B5EF4-FFF2-40B4-BE49-F238E27FC236}">
                <a16:creationId xmlns:a16="http://schemas.microsoft.com/office/drawing/2014/main" id="{D11C3D73-871E-431C-8038-8502DD9386D8}"/>
              </a:ext>
            </a:extLst>
          </p:cNvPr>
          <p:cNvSpPr txBox="1"/>
          <p:nvPr userDrawn="1"/>
        </p:nvSpPr>
        <p:spPr>
          <a:xfrm>
            <a:off x="6295457" y="216570"/>
            <a:ext cx="1230698" cy="348916"/>
          </a:xfrm>
          <a:prstGeom prst="rect">
            <a:avLst/>
          </a:prstGeom>
          <a:noFill/>
          <a:ln w="9525" cap="rnd">
            <a:noFill/>
            <a:prstDash val="solid"/>
            <a:round/>
          </a:ln>
          <a:extLst>
            <a:ext uri="{909E8E84-426E-40DD-AFC4-6F175D3DCCD1}">
              <a14:hiddenFill xmlns:a14="http://schemas.microsoft.com/office/drawing/2010/main">
                <a:solidFill>
                  <a:srgbClr val="BDBDB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750" dirty="0">
                <a:solidFill>
                  <a:schemeClr val="tx1"/>
                </a:solidFill>
                <a:latin typeface="RijksoverheidSansHeading"/>
              </a:rPr>
              <a:t>Toeslagen</a:t>
            </a:r>
          </a:p>
          <a:p>
            <a:r>
              <a:rPr lang="nl-NL" sz="750" dirty="0">
                <a:solidFill>
                  <a:schemeClr val="tx1"/>
                </a:solidFill>
                <a:latin typeface="RijksoverheidSansHeading"/>
              </a:rPr>
              <a:t>Ministerie van Financiën</a:t>
            </a:r>
          </a:p>
        </p:txBody>
      </p:sp>
    </p:spTree>
    <p:extLst>
      <p:ext uri="{BB962C8B-B14F-4D97-AF65-F5344CB8AC3E}">
        <p14:creationId xmlns:p14="http://schemas.microsoft.com/office/powerpoint/2010/main" val="1323896421"/>
      </p:ext>
    </p:extLst>
  </p:cSld>
  <p:clrMap bg1="lt1" tx1="dk1" bg2="lt2" tx2="dk2" accent1="accent1" accent2="accent2" accent3="accent3" accent4="accent4" accent5="accent5" accent6="accent6" hlink="hlink" folHlink="folHlink"/>
  <p:sldLayoutIdLst>
    <p:sldLayoutId id="2147485255" r:id="rId1"/>
    <p:sldLayoutId id="2147485256" r:id="rId2"/>
    <p:sldLayoutId id="2147485257" r:id="rId3"/>
    <p:sldLayoutId id="2147485258" r:id="rId4"/>
    <p:sldLayoutId id="2147485259" r:id="rId5"/>
    <p:sldLayoutId id="2147485260" r:id="rId6"/>
    <p:sldLayoutId id="2147485261" r:id="rId7"/>
    <p:sldLayoutId id="2147485262" r:id="rId8"/>
    <p:sldLayoutId id="2147485263" r:id="rId9"/>
    <p:sldLayoutId id="2147485264" r:id="rId10"/>
    <p:sldLayoutId id="2147485265" r:id="rId11"/>
    <p:sldLayoutId id="2147485266" r:id="rId12"/>
    <p:sldLayoutId id="2147485267" r:id="rId13"/>
    <p:sldLayoutId id="2147485268" r:id="rId14"/>
    <p:sldLayoutId id="2147485269" r:id="rId15"/>
    <p:sldLayoutId id="2147485270" r:id="rId16"/>
    <p:sldLayoutId id="2147485271" r:id="rId17"/>
    <p:sldLayoutId id="2147485272" r:id="rId18"/>
    <p:sldLayoutId id="2147485273" r:id="rId19"/>
    <p:sldLayoutId id="2147485274" r:id="rId20"/>
    <p:sldLayoutId id="2147485275" r:id="rId21"/>
    <p:sldLayoutId id="2147485276" r:id="rId22"/>
    <p:sldLayoutId id="2147485277" r:id="rId23"/>
    <p:sldLayoutId id="2147485278" r:id="rId24"/>
    <p:sldLayoutId id="2147485279" r:id="rId25"/>
    <p:sldLayoutId id="2147485280" r:id="rId26"/>
    <p:sldLayoutId id="2147485281" r:id="rId27"/>
    <p:sldLayoutId id="2147485282" r:id="rId28"/>
    <p:sldLayoutId id="2147485283" r:id="rId29"/>
    <p:sldLayoutId id="2147485284" r:id="rId30"/>
    <p:sldLayoutId id="2147485285" r:id="rId31"/>
    <p:sldLayoutId id="2147485286" r:id="rId32"/>
    <p:sldLayoutId id="2147485287" r:id="rId33"/>
    <p:sldLayoutId id="2147485288" r:id="rId34"/>
    <p:sldLayoutId id="2147485289" r:id="rId35"/>
    <p:sldLayoutId id="2147485290" r:id="rId36"/>
    <p:sldLayoutId id="2147485291" r:id="rId37"/>
    <p:sldLayoutId id="2147485292" r:id="rId38"/>
    <p:sldLayoutId id="2147485293" r:id="rId39"/>
    <p:sldLayoutId id="2147485294" r:id="rId40"/>
    <p:sldLayoutId id="2147485295" r:id="rId41"/>
    <p:sldLayoutId id="2147485296" r:id="rId42"/>
    <p:sldLayoutId id="2147485297" r:id="rId43"/>
    <p:sldLayoutId id="2147485298" r:id="rId44"/>
    <p:sldLayoutId id="2147485299" r:id="rId45"/>
    <p:sldLayoutId id="2147485300" r:id="rId46"/>
    <p:sldLayoutId id="2147485301" r:id="rId47"/>
    <p:sldLayoutId id="2147485302" r:id="rId48"/>
    <p:sldLayoutId id="2147485303" r:id="rId49"/>
    <p:sldLayoutId id="2147485304" r:id="rId50"/>
    <p:sldLayoutId id="2147485305" r:id="rId51"/>
    <p:sldLayoutId id="2147485306" r:id="rId52"/>
    <p:sldLayoutId id="2147485307" r:id="rId53"/>
    <p:sldLayoutId id="2147485308" r:id="rId54"/>
    <p:sldLayoutId id="2147485309" r:id="rId55"/>
    <p:sldLayoutId id="2147485310" r:id="rId56"/>
    <p:sldLayoutId id="2147485311" r:id="rId57"/>
    <p:sldLayoutId id="2147485312" r:id="rId58"/>
    <p:sldLayoutId id="2147485313" r:id="rId59"/>
    <p:sldLayoutId id="2147485314" r:id="rId60"/>
    <p:sldLayoutId id="2147485315" r:id="rId61"/>
    <p:sldLayoutId id="2147485316" r:id="rId62"/>
    <p:sldLayoutId id="2147485317" r:id="rId63"/>
    <p:sldLayoutId id="2147485318" r:id="rId64"/>
    <p:sldLayoutId id="2147485319" r:id="rId65"/>
    <p:sldLayoutId id="2147485320" r:id="rId66"/>
    <p:sldLayoutId id="2147485321" r:id="rId67"/>
    <p:sldLayoutId id="2147485322" r:id="rId68"/>
    <p:sldLayoutId id="2147485330" r:id="rId69"/>
    <p:sldLayoutId id="2147485331" r:id="rId7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392AC66-A15B-4777-B104-E611F73F121A}"/>
              </a:ext>
            </a:extLst>
          </p:cNvPr>
          <p:cNvGraphicFramePr>
            <a:graphicFrameLocks noChangeAspect="1"/>
          </p:cNvGraphicFramePr>
          <p:nvPr userDrawn="1">
            <p:custDataLst>
              <p:tags r:id="rId9"/>
            </p:custDataLst>
            <p:extLst>
              <p:ext uri="{D42A27DB-BD31-4B8C-83A1-F6EECF244321}">
                <p14:modId xmlns:p14="http://schemas.microsoft.com/office/powerpoint/2010/main" val="16292921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82" name="think-cell Slide" r:id="rId10" imgW="347" imgH="348" progId="TCLayout.ActiveDocument.1">
                  <p:embed/>
                </p:oleObj>
              </mc:Choice>
              <mc:Fallback>
                <p:oleObj name="think-cell Slide" r:id="rId10" imgW="347" imgH="348"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1026" name="Afbeelding 13">
            <a:extLst>
              <a:ext uri="{FF2B5EF4-FFF2-40B4-BE49-F238E27FC236}">
                <a16:creationId xmlns:a16="http://schemas.microsoft.com/office/drawing/2014/main" id="{0978DB4B-4061-47E2-89D9-58CDC0E3844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a:extLst>
              <a:ext uri="{FF2B5EF4-FFF2-40B4-BE49-F238E27FC236}">
                <a16:creationId xmlns:a16="http://schemas.microsoft.com/office/drawing/2014/main" id="{D67BEFD5-DF34-4AC9-8BC8-5785642BB2D5}"/>
              </a:ext>
            </a:extLst>
          </p:cNvPr>
          <p:cNvGrpSpPr/>
          <p:nvPr/>
        </p:nvGrpSpPr>
        <p:grpSpPr>
          <a:xfrm>
            <a:off x="-7374" y="6415994"/>
            <a:ext cx="4949825" cy="449261"/>
            <a:chOff x="0" y="6408737"/>
            <a:chExt cx="4949825" cy="449261"/>
          </a:xfrm>
          <a:solidFill>
            <a:schemeClr val="bg2"/>
          </a:solidFill>
        </p:grpSpPr>
        <p:sp>
          <p:nvSpPr>
            <p:cNvPr id="13" name="Freeform 5">
              <a:extLst>
                <a:ext uri="{FF2B5EF4-FFF2-40B4-BE49-F238E27FC236}">
                  <a16:creationId xmlns:a16="http://schemas.microsoft.com/office/drawing/2014/main" id="{81236534-86A9-4A21-9190-20D67FA30BEF}"/>
                </a:ext>
              </a:extLst>
            </p:cNvPr>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sp>
          <p:nvSpPr>
            <p:cNvPr id="12" name="Freeform 5">
              <a:extLst>
                <a:ext uri="{FF2B5EF4-FFF2-40B4-BE49-F238E27FC236}">
                  <a16:creationId xmlns:a16="http://schemas.microsoft.com/office/drawing/2014/main" id="{AF3B5174-90FA-424A-A7B1-DB3A5D3F7CE9}"/>
                </a:ext>
              </a:extLst>
            </p:cNvPr>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grpSp>
      <p:sp>
        <p:nvSpPr>
          <p:cNvPr id="1028" name="Tijdelijke aanduiding voor titel 1">
            <a:extLst>
              <a:ext uri="{FF2B5EF4-FFF2-40B4-BE49-F238E27FC236}">
                <a16:creationId xmlns:a16="http://schemas.microsoft.com/office/drawing/2014/main" id="{86F4D7B0-C0EA-415C-BE7B-0FC4BF4DAA08}"/>
              </a:ext>
            </a:extLst>
          </p:cNvPr>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9" name="Tijdelijke aanduiding voor tekst 2">
            <a:extLst>
              <a:ext uri="{FF2B5EF4-FFF2-40B4-BE49-F238E27FC236}">
                <a16:creationId xmlns:a16="http://schemas.microsoft.com/office/drawing/2014/main" id="{F9BEA333-CE77-47CC-9AFC-09AE9891F461}"/>
              </a:ext>
            </a:extLst>
          </p:cNvPr>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1708693413"/>
      </p:ext>
    </p:extLst>
  </p:cSld>
  <p:clrMap bg1="lt1" tx1="dk1" bg2="lt2" tx2="dk2" accent1="accent1" accent2="accent2" accent3="accent3" accent4="accent4" accent5="accent5" accent6="accent6" hlink="hlink" folHlink="folHlink"/>
  <p:sldLayoutIdLst>
    <p:sldLayoutId id="2147485324" r:id="rId1"/>
    <p:sldLayoutId id="2147485325" r:id="rId2"/>
    <p:sldLayoutId id="2147485326" r:id="rId3"/>
    <p:sldLayoutId id="2147485327" r:id="rId4"/>
    <p:sldLayoutId id="2147485328" r:id="rId5"/>
    <p:sldLayoutId id="2147485329" r:id="rId6"/>
  </p:sldLayoutIdLst>
  <p:hf sldNum="0" hdr="0"/>
  <p:txStyles>
    <p:titleStyle>
      <a:lvl1pPr algn="l" defTabSz="912813" rtl="0" eaLnBrk="0" fontAlgn="base" hangingPunct="0">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0" fontAlgn="base" hangingPunct="0">
        <a:lnSpc>
          <a:spcPct val="90000"/>
        </a:lnSpc>
        <a:spcBef>
          <a:spcPts val="475"/>
        </a:spcBef>
        <a:spcAft>
          <a:spcPct val="0"/>
        </a:spcAft>
        <a:buClr>
          <a:srgbClr val="00A9F3"/>
        </a:buClr>
        <a:buSzPct val="80000"/>
        <a:buFont typeface="Arial" panose="020B0604020202020204" pitchFamily="34" charset="0"/>
        <a:buChar char="•"/>
        <a:defRPr sz="2400" kern="1200">
          <a:solidFill>
            <a:schemeClr val="tx1"/>
          </a:solidFill>
          <a:latin typeface="Arial" charset="0"/>
          <a:ea typeface="Arial" charset="0"/>
          <a:cs typeface="Arial" charset="0"/>
        </a:defRPr>
      </a:lvl1pPr>
      <a:lvl2pPr marL="539750" indent="-269875" algn="l" defTabSz="912813" rtl="0" eaLnBrk="0" fontAlgn="base" hangingPunct="0">
        <a:lnSpc>
          <a:spcPct val="90000"/>
        </a:lnSpc>
        <a:spcBef>
          <a:spcPts val="438"/>
        </a:spcBef>
        <a:spcAft>
          <a:spcPct val="0"/>
        </a:spcAft>
        <a:buClr>
          <a:srgbClr val="00A9F3"/>
        </a:buClr>
        <a:buSzPct val="80000"/>
        <a:buFont typeface="Arial" panose="020B0604020202020204" pitchFamily="34" charset="0"/>
        <a:buChar char="•"/>
        <a:defRPr sz="2200" kern="1200">
          <a:solidFill>
            <a:schemeClr val="tx1"/>
          </a:solidFill>
          <a:latin typeface="Arial" charset="0"/>
          <a:ea typeface="Arial" charset="0"/>
          <a:cs typeface="Arial" charset="0"/>
        </a:defRPr>
      </a:lvl2pPr>
      <a:lvl3pPr marL="809625" indent="-269875" algn="l" defTabSz="912813" rtl="0" eaLnBrk="0" fontAlgn="base" hangingPunct="0">
        <a:lnSpc>
          <a:spcPct val="90000"/>
        </a:lnSpc>
        <a:spcBef>
          <a:spcPts val="400"/>
        </a:spcBef>
        <a:spcAft>
          <a:spcPct val="0"/>
        </a:spcAft>
        <a:buClr>
          <a:srgbClr val="00A9F3"/>
        </a:buClr>
        <a:buSzPct val="80000"/>
        <a:buFont typeface="Arial" panose="020B0604020202020204" pitchFamily="34" charset="0"/>
        <a:buChar char="•"/>
        <a:defRPr sz="2000" kern="1200">
          <a:solidFill>
            <a:schemeClr val="tx1"/>
          </a:solidFill>
          <a:latin typeface="Arial" charset="0"/>
          <a:ea typeface="Arial" charset="0"/>
          <a:cs typeface="Arial" charset="0"/>
        </a:defRPr>
      </a:lvl3pPr>
      <a:lvl4pPr marL="1079500" indent="-269875" algn="l" defTabSz="912813" rtl="0" eaLnBrk="0" fontAlgn="base" hangingPunct="0">
        <a:lnSpc>
          <a:spcPct val="90000"/>
        </a:lnSpc>
        <a:spcBef>
          <a:spcPts val="363"/>
        </a:spcBef>
        <a:spcAft>
          <a:spcPct val="0"/>
        </a:spcAft>
        <a:buClr>
          <a:srgbClr val="00A9F3"/>
        </a:buClr>
        <a:buSzPct val="80000"/>
        <a:buFont typeface="Arial" panose="020B0604020202020204" pitchFamily="34" charset="0"/>
        <a:buChar char="•"/>
        <a:defRPr kern="1200">
          <a:solidFill>
            <a:schemeClr val="tx1"/>
          </a:solidFill>
          <a:latin typeface="Arial" charset="0"/>
          <a:ea typeface="Arial" charset="0"/>
          <a:cs typeface="Arial" charset="0"/>
        </a:defRPr>
      </a:lvl4pPr>
      <a:lvl5pPr marL="1349375" indent="-268288" algn="l" defTabSz="912813" rtl="0" eaLnBrk="0" fontAlgn="base" hangingPunct="0">
        <a:lnSpc>
          <a:spcPct val="90000"/>
        </a:lnSpc>
        <a:spcBef>
          <a:spcPts val="325"/>
        </a:spcBef>
        <a:spcAft>
          <a:spcPct val="0"/>
        </a:spcAft>
        <a:buClr>
          <a:srgbClr val="00A9F3"/>
        </a:buClr>
        <a:buSzPct val="80000"/>
        <a:buFont typeface="Arial" panose="020B0604020202020204" pitchFamily="34"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27.emf"/><Relationship Id="rId2" Type="http://schemas.openxmlformats.org/officeDocument/2006/relationships/tags" Target="../tags/tag122.xml"/><Relationship Id="rId1" Type="http://schemas.openxmlformats.org/officeDocument/2006/relationships/vmlDrawing" Target="../drawings/vmlDrawing73.vml"/><Relationship Id="rId6" Type="http://schemas.openxmlformats.org/officeDocument/2006/relationships/oleObject" Target="../embeddings/oleObject73.bin"/><Relationship Id="rId5" Type="http://schemas.openxmlformats.org/officeDocument/2006/relationships/notesSlide" Target="../notesSlides/notesSlide3.xml"/><Relationship Id="rId4"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tags" Target="../tags/tag125.xml"/><Relationship Id="rId7" Type="http://schemas.openxmlformats.org/officeDocument/2006/relationships/image" Target="../media/image28.emf"/><Relationship Id="rId2" Type="http://schemas.openxmlformats.org/officeDocument/2006/relationships/tags" Target="../tags/tag124.xml"/><Relationship Id="rId1" Type="http://schemas.openxmlformats.org/officeDocument/2006/relationships/vmlDrawing" Target="../drawings/vmlDrawing74.vml"/><Relationship Id="rId6" Type="http://schemas.openxmlformats.org/officeDocument/2006/relationships/oleObject" Target="../embeddings/oleObject74.bin"/><Relationship Id="rId5" Type="http://schemas.openxmlformats.org/officeDocument/2006/relationships/slideLayout" Target="../slideLayouts/slideLayout30.xml"/><Relationship Id="rId10" Type="http://schemas.openxmlformats.org/officeDocument/2006/relationships/oleObject" Target="../embeddings/oleObject76.bin"/><Relationship Id="rId4" Type="http://schemas.openxmlformats.org/officeDocument/2006/relationships/tags" Target="../tags/tag126.xml"/><Relationship Id="rId9" Type="http://schemas.openxmlformats.org/officeDocument/2006/relationships/image" Target="../media/image2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8.xml"/><Relationship Id="rId1" Type="http://schemas.openxmlformats.org/officeDocument/2006/relationships/tags" Target="../tags/tag12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8.xml"/><Relationship Id="rId1" Type="http://schemas.openxmlformats.org/officeDocument/2006/relationships/tags" Target="../tags/tag12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vmlDrawing" Target="../drawings/vmlDrawing70.vml"/><Relationship Id="rId5" Type="http://schemas.openxmlformats.org/officeDocument/2006/relationships/image" Target="../media/image16.emf"/><Relationship Id="rId4" Type="http://schemas.openxmlformats.org/officeDocument/2006/relationships/oleObject" Target="../embeddings/oleObject70.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vmlDrawing" Target="../drawings/vmlDrawing71.vml"/><Relationship Id="rId5" Type="http://schemas.openxmlformats.org/officeDocument/2006/relationships/image" Target="../media/image16.emf"/><Relationship Id="rId4" Type="http://schemas.openxmlformats.org/officeDocument/2006/relationships/oleObject" Target="../embeddings/oleObject71.bin"/></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hyperlink" Target="https://zoek.officielebekendmakingen.nl/stcrt-2021-44723.html" TargetMode="Externa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0.xml"/><Relationship Id="rId7" Type="http://schemas.openxmlformats.org/officeDocument/2006/relationships/image" Target="../media/image23.png"/><Relationship Id="rId2" Type="http://schemas.openxmlformats.org/officeDocument/2006/relationships/tags" Target="../tags/tag121.xml"/><Relationship Id="rId1" Type="http://schemas.openxmlformats.org/officeDocument/2006/relationships/vmlDrawing" Target="../drawings/vmlDrawing72.vml"/><Relationship Id="rId6" Type="http://schemas.openxmlformats.org/officeDocument/2006/relationships/image" Target="../media/image22.emf"/><Relationship Id="rId5" Type="http://schemas.openxmlformats.org/officeDocument/2006/relationships/oleObject" Target="../embeddings/oleObject72.bin"/><Relationship Id="rId4" Type="http://schemas.openxmlformats.org/officeDocument/2006/relationships/notesSlide" Target="../notesSlides/notesSlide1.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5AABA2-66E1-4C89-8B34-2AE97FE58A7E}"/>
              </a:ext>
            </a:extLst>
          </p:cNvPr>
          <p:cNvSpPr>
            <a:spLocks noGrp="1"/>
          </p:cNvSpPr>
          <p:nvPr>
            <p:ph type="ctrTitle"/>
          </p:nvPr>
        </p:nvSpPr>
        <p:spPr/>
        <p:txBody>
          <a:bodyPr/>
          <a:lstStyle/>
          <a:p>
            <a:r>
              <a:rPr lang="nl-NL" dirty="0" err="1"/>
              <a:t>Factsheet</a:t>
            </a:r>
            <a:r>
              <a:rPr lang="nl-NL" dirty="0"/>
              <a:t> private schulden</a:t>
            </a:r>
          </a:p>
        </p:txBody>
      </p:sp>
      <p:sp>
        <p:nvSpPr>
          <p:cNvPr id="3" name="Ondertitel 2">
            <a:extLst>
              <a:ext uri="{FF2B5EF4-FFF2-40B4-BE49-F238E27FC236}">
                <a16:creationId xmlns:a16="http://schemas.microsoft.com/office/drawing/2014/main" id="{EAF1C1C9-ECF3-462F-B372-44C6357182D9}"/>
              </a:ext>
            </a:extLst>
          </p:cNvPr>
          <p:cNvSpPr>
            <a:spLocks noGrp="1"/>
          </p:cNvSpPr>
          <p:nvPr>
            <p:ph type="subTitle" idx="1"/>
          </p:nvPr>
        </p:nvSpPr>
        <p:spPr/>
        <p:txBody>
          <a:bodyPr/>
          <a:lstStyle/>
          <a:p>
            <a:r>
              <a:rPr lang="nl-NL" dirty="0"/>
              <a:t>Samenwerking </a:t>
            </a:r>
            <a:r>
              <a:rPr lang="nl-NL" dirty="0" err="1"/>
              <a:t>MinFin</a:t>
            </a:r>
            <a:r>
              <a:rPr lang="nl-NL" dirty="0"/>
              <a:t>/UHT, SBN en VNG</a:t>
            </a:r>
          </a:p>
          <a:p>
            <a:endParaRPr lang="nl-NL" dirty="0"/>
          </a:p>
          <a:p>
            <a:r>
              <a:rPr lang="nl-NL" dirty="0"/>
              <a:t>December 2021</a:t>
            </a:r>
          </a:p>
        </p:txBody>
      </p:sp>
    </p:spTree>
    <p:extLst>
      <p:ext uri="{BB962C8B-B14F-4D97-AF65-F5344CB8AC3E}">
        <p14:creationId xmlns:p14="http://schemas.microsoft.com/office/powerpoint/2010/main" val="3920652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4A05D-2619-4CA8-BF8D-C938CBF84F60}"/>
              </a:ext>
            </a:extLst>
          </p:cNvPr>
          <p:cNvSpPr>
            <a:spLocks noGrp="1"/>
          </p:cNvSpPr>
          <p:nvPr>
            <p:ph type="title"/>
          </p:nvPr>
        </p:nvSpPr>
        <p:spPr>
          <a:xfrm>
            <a:off x="629325" y="1047027"/>
            <a:ext cx="10933350" cy="332399"/>
          </a:xfrm>
        </p:spPr>
        <p:txBody>
          <a:bodyPr/>
          <a:lstStyle/>
          <a:p>
            <a:r>
              <a:rPr lang="nl-NL" dirty="0"/>
              <a:t>Stappenplan voor schuldeisers</a:t>
            </a:r>
          </a:p>
        </p:txBody>
      </p:sp>
      <p:sp>
        <p:nvSpPr>
          <p:cNvPr id="3" name="Tijdelijke aanduiding voor tekst 2">
            <a:extLst>
              <a:ext uri="{FF2B5EF4-FFF2-40B4-BE49-F238E27FC236}">
                <a16:creationId xmlns:a16="http://schemas.microsoft.com/office/drawing/2014/main" id="{2F5928CD-17FC-4EA1-B973-279B8D09F706}"/>
              </a:ext>
            </a:extLst>
          </p:cNvPr>
          <p:cNvSpPr>
            <a:spLocks noGrp="1"/>
          </p:cNvSpPr>
          <p:nvPr>
            <p:ph type="body" sz="quarter" idx="10"/>
          </p:nvPr>
        </p:nvSpPr>
        <p:spPr/>
        <p:txBody>
          <a:bodyPr/>
          <a:lstStyle/>
          <a:p>
            <a:r>
              <a:rPr lang="nl-NL" sz="1600" dirty="0"/>
              <a:t>Zie apart document stappenplan en werkafspraken schuldeisers</a:t>
            </a:r>
          </a:p>
        </p:txBody>
      </p:sp>
    </p:spTree>
    <p:extLst>
      <p:ext uri="{BB962C8B-B14F-4D97-AF65-F5344CB8AC3E}">
        <p14:creationId xmlns:p14="http://schemas.microsoft.com/office/powerpoint/2010/main" val="2635558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4BC9CE-B024-4378-AEE6-1F23284BBB26}"/>
              </a:ext>
            </a:extLst>
          </p:cNvPr>
          <p:cNvSpPr>
            <a:spLocks noGrp="1"/>
          </p:cNvSpPr>
          <p:nvPr>
            <p:ph type="title"/>
          </p:nvPr>
        </p:nvSpPr>
        <p:spPr>
          <a:xfrm>
            <a:off x="629325" y="1063805"/>
            <a:ext cx="10933350" cy="332399"/>
          </a:xfrm>
        </p:spPr>
        <p:txBody>
          <a:bodyPr/>
          <a:lstStyle/>
          <a:p>
            <a:r>
              <a:rPr lang="nl-NL" dirty="0"/>
              <a:t>Voorbeeld brief SBN</a:t>
            </a:r>
          </a:p>
        </p:txBody>
      </p:sp>
      <p:sp>
        <p:nvSpPr>
          <p:cNvPr id="3" name="Tijdelijke aanduiding voor tekst 2">
            <a:extLst>
              <a:ext uri="{FF2B5EF4-FFF2-40B4-BE49-F238E27FC236}">
                <a16:creationId xmlns:a16="http://schemas.microsoft.com/office/drawing/2014/main" id="{19E86DE7-0361-41A2-9231-B6B6BB1A0AC0}"/>
              </a:ext>
            </a:extLst>
          </p:cNvPr>
          <p:cNvSpPr txBox="1">
            <a:spLocks/>
          </p:cNvSpPr>
          <p:nvPr/>
        </p:nvSpPr>
        <p:spPr>
          <a:xfrm>
            <a:off x="628874" y="1705064"/>
            <a:ext cx="10933801" cy="4089131"/>
          </a:xfrm>
          <a:prstGeom prst="rect">
            <a:avLst/>
          </a:prstGeom>
        </p:spPr>
        <p:txBody>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nl-NL" sz="2000" dirty="0"/>
              <a:t>Zie aparte voorbeeldbrief Verzoek saldo-opgave schuldeisers </a:t>
            </a:r>
          </a:p>
        </p:txBody>
      </p:sp>
    </p:spTree>
    <p:extLst>
      <p:ext uri="{BB962C8B-B14F-4D97-AF65-F5344CB8AC3E}">
        <p14:creationId xmlns:p14="http://schemas.microsoft.com/office/powerpoint/2010/main" val="3663716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Rechte verbindingslijn 6">
            <a:extLst>
              <a:ext uri="{FF2B5EF4-FFF2-40B4-BE49-F238E27FC236}">
                <a16:creationId xmlns:a16="http://schemas.microsoft.com/office/drawing/2014/main" id="{01D46E03-CA34-9049-A2A9-E3ED9A600E89}"/>
              </a:ext>
            </a:extLst>
          </p:cNvPr>
          <p:cNvCxnSpPr>
            <a:cxnSpLocks/>
          </p:cNvCxnSpPr>
          <p:nvPr/>
        </p:nvCxnSpPr>
        <p:spPr>
          <a:xfrm>
            <a:off x="711962" y="2800639"/>
            <a:ext cx="10077608" cy="1096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BF51F722-B4CF-6B4D-811B-5EE0B6498CA5}"/>
              </a:ext>
            </a:extLst>
          </p:cNvPr>
          <p:cNvSpPr/>
          <p:nvPr/>
        </p:nvSpPr>
        <p:spPr>
          <a:xfrm>
            <a:off x="1169665" y="2683205"/>
            <a:ext cx="198782" cy="1987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89" name="TextBox 56">
            <a:extLst>
              <a:ext uri="{FF2B5EF4-FFF2-40B4-BE49-F238E27FC236}">
                <a16:creationId xmlns:a16="http://schemas.microsoft.com/office/drawing/2014/main" id="{BB3E22C0-A51D-9E4D-AC49-43560095A933}"/>
              </a:ext>
            </a:extLst>
          </p:cNvPr>
          <p:cNvSpPr txBox="1"/>
          <p:nvPr/>
        </p:nvSpPr>
        <p:spPr>
          <a:xfrm>
            <a:off x="6398484" y="2129675"/>
            <a:ext cx="866767" cy="246221"/>
          </a:xfrm>
          <a:prstGeom prst="rect">
            <a:avLst/>
          </a:prstGeom>
          <a:noFill/>
        </p:spPr>
        <p:txBody>
          <a:bodyPr wrap="square" rtlCol="0">
            <a:spAutoFit/>
          </a:bodyPr>
          <a:lstStyle/>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 </a:t>
            </a:r>
          </a:p>
        </p:txBody>
      </p:sp>
      <p:sp>
        <p:nvSpPr>
          <p:cNvPr id="45" name="TextBox 56">
            <a:extLst>
              <a:ext uri="{FF2B5EF4-FFF2-40B4-BE49-F238E27FC236}">
                <a16:creationId xmlns:a16="http://schemas.microsoft.com/office/drawing/2014/main" id="{BB3E22C0-A51D-9E4D-AC49-43560095A933}"/>
              </a:ext>
            </a:extLst>
          </p:cNvPr>
          <p:cNvSpPr txBox="1"/>
          <p:nvPr/>
        </p:nvSpPr>
        <p:spPr>
          <a:xfrm>
            <a:off x="3195244" y="2485376"/>
            <a:ext cx="1323150" cy="246221"/>
          </a:xfrm>
          <a:prstGeom prst="rect">
            <a:avLst/>
          </a:prstGeom>
          <a:noFill/>
        </p:spPr>
        <p:txBody>
          <a:bodyPr wrap="square" rtlCol="0">
            <a:spAutoFit/>
          </a:bodyPr>
          <a:lstStyle/>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 </a:t>
            </a:r>
          </a:p>
        </p:txBody>
      </p:sp>
      <p:sp>
        <p:nvSpPr>
          <p:cNvPr id="36" name="Ovaal 35">
            <a:extLst>
              <a:ext uri="{FF2B5EF4-FFF2-40B4-BE49-F238E27FC236}">
                <a16:creationId xmlns:a16="http://schemas.microsoft.com/office/drawing/2014/main" id="{BF51F722-B4CF-6B4D-811B-5EE0B6498CA5}"/>
              </a:ext>
            </a:extLst>
          </p:cNvPr>
          <p:cNvSpPr/>
          <p:nvPr/>
        </p:nvSpPr>
        <p:spPr>
          <a:xfrm>
            <a:off x="8664604" y="2683205"/>
            <a:ext cx="198782" cy="1987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39" name="TextBox 56">
            <a:extLst>
              <a:ext uri="{FF2B5EF4-FFF2-40B4-BE49-F238E27FC236}">
                <a16:creationId xmlns:a16="http://schemas.microsoft.com/office/drawing/2014/main" id="{CC308E94-80A0-974B-A23E-18DF9070817E}"/>
              </a:ext>
            </a:extLst>
          </p:cNvPr>
          <p:cNvSpPr txBox="1"/>
          <p:nvPr/>
        </p:nvSpPr>
        <p:spPr>
          <a:xfrm>
            <a:off x="7166401" y="2562264"/>
            <a:ext cx="729635" cy="246221"/>
          </a:xfrm>
          <a:prstGeom prst="rect">
            <a:avLst/>
          </a:prstGeom>
          <a:noFill/>
        </p:spPr>
        <p:txBody>
          <a:bodyPr wrap="square" rtlCol="0">
            <a:spAutoFit/>
          </a:bodyPr>
          <a:lstStyle/>
          <a:p>
            <a:pPr>
              <a:defRPr/>
            </a:pPr>
            <a:r>
              <a:rPr lang="nl-NL" sz="1000" b="1" kern="0" dirty="0">
                <a:solidFill>
                  <a:srgbClr val="C00000"/>
                </a:solidFill>
                <a:latin typeface="RijksoverheidSansWebText Bold" panose="020B0503040202060203" pitchFamily="34" charset="0"/>
                <a:ea typeface="RijksoverheidSansWebText Bold" panose="020B0503040202060203" pitchFamily="34" charset="0"/>
              </a:rPr>
              <a:t>Eind jan</a:t>
            </a:r>
          </a:p>
        </p:txBody>
      </p:sp>
      <p:cxnSp>
        <p:nvCxnSpPr>
          <p:cNvPr id="53" name="Rechte verbindingslijn 52">
            <a:extLst>
              <a:ext uri="{FF2B5EF4-FFF2-40B4-BE49-F238E27FC236}">
                <a16:creationId xmlns:a16="http://schemas.microsoft.com/office/drawing/2014/main" id="{B9211B10-E4FD-4346-B962-5EE9C10FFB8B}"/>
              </a:ext>
            </a:extLst>
          </p:cNvPr>
          <p:cNvCxnSpPr>
            <a:cxnSpLocks/>
          </p:cNvCxnSpPr>
          <p:nvPr/>
        </p:nvCxnSpPr>
        <p:spPr>
          <a:xfrm flipV="1">
            <a:off x="1269056" y="2419523"/>
            <a:ext cx="0" cy="43864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B9211B10-E4FD-4346-B962-5EE9C10FFB8B}"/>
              </a:ext>
            </a:extLst>
          </p:cNvPr>
          <p:cNvCxnSpPr>
            <a:cxnSpLocks/>
          </p:cNvCxnSpPr>
          <p:nvPr/>
        </p:nvCxnSpPr>
        <p:spPr>
          <a:xfrm flipV="1">
            <a:off x="1270330" y="2808485"/>
            <a:ext cx="1716" cy="3472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BF51F722-B4CF-6B4D-811B-5EE0B6498CA5}"/>
              </a:ext>
            </a:extLst>
          </p:cNvPr>
          <p:cNvSpPr/>
          <p:nvPr/>
        </p:nvSpPr>
        <p:spPr>
          <a:xfrm>
            <a:off x="5133746" y="2700511"/>
            <a:ext cx="198782" cy="1987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30" name="Ovaal 29">
            <a:extLst>
              <a:ext uri="{FF2B5EF4-FFF2-40B4-BE49-F238E27FC236}">
                <a16:creationId xmlns:a16="http://schemas.microsoft.com/office/drawing/2014/main" id="{BF51F722-B4CF-6B4D-811B-5EE0B6498CA5}"/>
              </a:ext>
            </a:extLst>
          </p:cNvPr>
          <p:cNvSpPr/>
          <p:nvPr/>
        </p:nvSpPr>
        <p:spPr>
          <a:xfrm>
            <a:off x="3175737" y="2686782"/>
            <a:ext cx="198782" cy="1987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41" name="TextBox 56">
            <a:extLst>
              <a:ext uri="{FF2B5EF4-FFF2-40B4-BE49-F238E27FC236}">
                <a16:creationId xmlns:a16="http://schemas.microsoft.com/office/drawing/2014/main" id="{BB3E22C0-A51D-9E4D-AC49-43560095A933}"/>
              </a:ext>
            </a:extLst>
          </p:cNvPr>
          <p:cNvSpPr txBox="1"/>
          <p:nvPr/>
        </p:nvSpPr>
        <p:spPr>
          <a:xfrm>
            <a:off x="3323324" y="3055634"/>
            <a:ext cx="1858486" cy="553998"/>
          </a:xfrm>
          <a:prstGeom prst="rect">
            <a:avLst/>
          </a:prstGeom>
          <a:noFill/>
        </p:spPr>
        <p:txBody>
          <a:bodyPr wrap="square" rtlCol="0">
            <a:spAutoFit/>
          </a:bodyPr>
          <a:lstStyle/>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SBN site uitgebreid</a:t>
            </a:r>
          </a:p>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Ouderportaal SBN open</a:t>
            </a:r>
          </a:p>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Service center</a:t>
            </a:r>
          </a:p>
        </p:txBody>
      </p:sp>
      <p:sp>
        <p:nvSpPr>
          <p:cNvPr id="44" name="TextBox 56">
            <a:extLst>
              <a:ext uri="{FF2B5EF4-FFF2-40B4-BE49-F238E27FC236}">
                <a16:creationId xmlns:a16="http://schemas.microsoft.com/office/drawing/2014/main" id="{CC308E94-80A0-974B-A23E-18DF9070817E}"/>
              </a:ext>
            </a:extLst>
          </p:cNvPr>
          <p:cNvSpPr txBox="1"/>
          <p:nvPr/>
        </p:nvSpPr>
        <p:spPr>
          <a:xfrm>
            <a:off x="3331175" y="2529221"/>
            <a:ext cx="956190" cy="246221"/>
          </a:xfrm>
          <a:prstGeom prst="rect">
            <a:avLst/>
          </a:prstGeom>
          <a:noFill/>
        </p:spPr>
        <p:txBody>
          <a:bodyPr wrap="square" rtlCol="0">
            <a:spAutoFit/>
          </a:bodyPr>
          <a:lstStyle/>
          <a:p>
            <a:pPr>
              <a:defRPr/>
            </a:pPr>
            <a:r>
              <a:rPr lang="nl-NL" sz="1000" b="1" kern="0" dirty="0">
                <a:solidFill>
                  <a:srgbClr val="C00000"/>
                </a:solidFill>
                <a:latin typeface="RijksoverheidSansWebText Bold" panose="020B0503040202060203" pitchFamily="34" charset="0"/>
                <a:ea typeface="RijksoverheidSansWebText Bold" panose="020B0503040202060203" pitchFamily="34" charset="0"/>
              </a:rPr>
              <a:t>5 jan</a:t>
            </a:r>
          </a:p>
        </p:txBody>
      </p:sp>
      <p:cxnSp>
        <p:nvCxnSpPr>
          <p:cNvPr id="48" name="Rechte verbindingslijn 47">
            <a:extLst>
              <a:ext uri="{FF2B5EF4-FFF2-40B4-BE49-F238E27FC236}">
                <a16:creationId xmlns:a16="http://schemas.microsoft.com/office/drawing/2014/main" id="{B9211B10-E4FD-4346-B962-5EE9C10FFB8B}"/>
              </a:ext>
            </a:extLst>
          </p:cNvPr>
          <p:cNvCxnSpPr>
            <a:cxnSpLocks/>
          </p:cNvCxnSpPr>
          <p:nvPr/>
        </p:nvCxnSpPr>
        <p:spPr>
          <a:xfrm flipV="1">
            <a:off x="3275128" y="2470088"/>
            <a:ext cx="0" cy="37142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TextBox 56">
            <a:extLst>
              <a:ext uri="{FF2B5EF4-FFF2-40B4-BE49-F238E27FC236}">
                <a16:creationId xmlns:a16="http://schemas.microsoft.com/office/drawing/2014/main" id="{BB3E22C0-A51D-9E4D-AC49-43560095A933}"/>
              </a:ext>
            </a:extLst>
          </p:cNvPr>
          <p:cNvSpPr txBox="1"/>
          <p:nvPr/>
        </p:nvSpPr>
        <p:spPr>
          <a:xfrm>
            <a:off x="588362" y="3181644"/>
            <a:ext cx="2167225" cy="1323439"/>
          </a:xfrm>
          <a:prstGeom prst="rect">
            <a:avLst/>
          </a:prstGeom>
          <a:noFill/>
        </p:spPr>
        <p:txBody>
          <a:bodyPr wrap="square" rtlCol="0">
            <a:spAutoFit/>
          </a:bodyPr>
          <a:lstStyle/>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Ouderwebsite</a:t>
            </a:r>
          </a:p>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SBN website</a:t>
            </a:r>
          </a:p>
          <a:p>
            <a:pPr marL="171450" indent="-171450">
              <a:buFontTx/>
              <a:buChar char="-"/>
              <a:defRPr/>
            </a:pPr>
            <a:endParaRPr lang="nl-NL" sz="1000" b="1" kern="0" dirty="0">
              <a:solidFill>
                <a:srgbClr val="01689B"/>
              </a:solidFill>
              <a:latin typeface="RijksoverheidSansWebText Bold" panose="020B0503040202060203" pitchFamily="34" charset="0"/>
              <a:ea typeface="RijksoverheidSansWebText Bold" panose="020B0503040202060203" pitchFamily="34" charset="0"/>
            </a:endParaRPr>
          </a:p>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Wat kunnen ouders doen?</a:t>
            </a:r>
          </a:p>
          <a:p>
            <a:pPr marL="171450" indent="-171450">
              <a:buFontTx/>
              <a:buChar cha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Gegevens verzamelen over schulden</a:t>
            </a:r>
          </a:p>
          <a:p>
            <a:pPr marL="171450" indent="-171450">
              <a:buFontTx/>
              <a:buChar cha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Afspraak met gemeente voor ondersteuning</a:t>
            </a:r>
          </a:p>
        </p:txBody>
      </p:sp>
      <p:sp>
        <p:nvSpPr>
          <p:cNvPr id="71" name="TextBox 56">
            <a:extLst>
              <a:ext uri="{FF2B5EF4-FFF2-40B4-BE49-F238E27FC236}">
                <a16:creationId xmlns:a16="http://schemas.microsoft.com/office/drawing/2014/main" id="{CC308E94-80A0-974B-A23E-18DF9070817E}"/>
              </a:ext>
            </a:extLst>
          </p:cNvPr>
          <p:cNvSpPr txBox="1"/>
          <p:nvPr/>
        </p:nvSpPr>
        <p:spPr>
          <a:xfrm>
            <a:off x="5310791" y="2503561"/>
            <a:ext cx="735801" cy="246221"/>
          </a:xfrm>
          <a:prstGeom prst="rect">
            <a:avLst/>
          </a:prstGeom>
          <a:noFill/>
        </p:spPr>
        <p:txBody>
          <a:bodyPr wrap="square" rtlCol="0">
            <a:spAutoFit/>
          </a:bodyPr>
          <a:lstStyle/>
          <a:p>
            <a:pPr>
              <a:defRPr/>
            </a:pPr>
            <a:r>
              <a:rPr lang="nl-NL" sz="1000" b="1" kern="0" dirty="0">
                <a:solidFill>
                  <a:srgbClr val="C00000"/>
                </a:solidFill>
                <a:latin typeface="RijksoverheidSansWebText Bold" panose="020B0503040202060203" pitchFamily="34" charset="0"/>
                <a:ea typeface="RijksoverheidSansWebText Bold" panose="020B0503040202060203" pitchFamily="34" charset="0"/>
              </a:rPr>
              <a:t> 11 jan</a:t>
            </a:r>
          </a:p>
        </p:txBody>
      </p:sp>
      <p:cxnSp>
        <p:nvCxnSpPr>
          <p:cNvPr id="62" name="Rechte verbindingslijn 61">
            <a:extLst>
              <a:ext uri="{FF2B5EF4-FFF2-40B4-BE49-F238E27FC236}">
                <a16:creationId xmlns:a16="http://schemas.microsoft.com/office/drawing/2014/main" id="{52A0D6E1-D986-284C-B251-ED9DD88BC441}"/>
              </a:ext>
            </a:extLst>
          </p:cNvPr>
          <p:cNvCxnSpPr>
            <a:cxnSpLocks/>
          </p:cNvCxnSpPr>
          <p:nvPr/>
        </p:nvCxnSpPr>
        <p:spPr>
          <a:xfrm flipV="1">
            <a:off x="3275128" y="2568281"/>
            <a:ext cx="0" cy="78414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Ovaal 72">
            <a:extLst>
              <a:ext uri="{FF2B5EF4-FFF2-40B4-BE49-F238E27FC236}">
                <a16:creationId xmlns:a16="http://schemas.microsoft.com/office/drawing/2014/main" id="{0A796D5E-14B1-7F4C-8840-36982A623663}"/>
              </a:ext>
            </a:extLst>
          </p:cNvPr>
          <p:cNvSpPr/>
          <p:nvPr/>
        </p:nvSpPr>
        <p:spPr>
          <a:xfrm>
            <a:off x="6949781" y="2703033"/>
            <a:ext cx="198782" cy="1987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74" name="TextBox 56">
            <a:extLst>
              <a:ext uri="{FF2B5EF4-FFF2-40B4-BE49-F238E27FC236}">
                <a16:creationId xmlns:a16="http://schemas.microsoft.com/office/drawing/2014/main" id="{9DCADD6B-5912-EF43-8246-247965E4B5E0}"/>
              </a:ext>
            </a:extLst>
          </p:cNvPr>
          <p:cNvSpPr txBox="1"/>
          <p:nvPr/>
        </p:nvSpPr>
        <p:spPr>
          <a:xfrm>
            <a:off x="3131647" y="2233640"/>
            <a:ext cx="1600200" cy="246221"/>
          </a:xfrm>
          <a:prstGeom prst="rect">
            <a:avLst/>
          </a:prstGeom>
          <a:noFill/>
        </p:spPr>
        <p:txBody>
          <a:bodyPr wrap="square" rtlCol="0">
            <a:spAutoFit/>
          </a:bodyPr>
          <a:lstStyle/>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Opening loket</a:t>
            </a:r>
          </a:p>
        </p:txBody>
      </p:sp>
      <p:cxnSp>
        <p:nvCxnSpPr>
          <p:cNvPr id="75" name="Rechte verbindingslijn 74">
            <a:extLst>
              <a:ext uri="{FF2B5EF4-FFF2-40B4-BE49-F238E27FC236}">
                <a16:creationId xmlns:a16="http://schemas.microsoft.com/office/drawing/2014/main" id="{FEAE4D65-C739-E343-BCC5-E28DC2E3F34F}"/>
              </a:ext>
            </a:extLst>
          </p:cNvPr>
          <p:cNvCxnSpPr>
            <a:cxnSpLocks/>
          </p:cNvCxnSpPr>
          <p:nvPr/>
        </p:nvCxnSpPr>
        <p:spPr>
          <a:xfrm flipV="1">
            <a:off x="8744661" y="2492850"/>
            <a:ext cx="0" cy="28259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TextBox 56">
            <a:extLst>
              <a:ext uri="{FF2B5EF4-FFF2-40B4-BE49-F238E27FC236}">
                <a16:creationId xmlns:a16="http://schemas.microsoft.com/office/drawing/2014/main" id="{3FF402DA-0D80-40A9-B80C-2CA47998DAAA}"/>
              </a:ext>
            </a:extLst>
          </p:cNvPr>
          <p:cNvSpPr txBox="1"/>
          <p:nvPr/>
        </p:nvSpPr>
        <p:spPr>
          <a:xfrm>
            <a:off x="568347" y="2069978"/>
            <a:ext cx="1600200" cy="400110"/>
          </a:xfrm>
          <a:prstGeom prst="rect">
            <a:avLst/>
          </a:prstGeom>
          <a:noFill/>
        </p:spPr>
        <p:txBody>
          <a:bodyPr wrap="square" rtlCol="0">
            <a:spAutoFit/>
          </a:bodyPr>
          <a:lstStyle/>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1</a:t>
            </a:r>
            <a:r>
              <a:rPr lang="nl-NL" sz="1000" b="1" kern="0" baseline="30000" dirty="0">
                <a:solidFill>
                  <a:srgbClr val="01689B"/>
                </a:solidFill>
                <a:latin typeface="RijksoverheidSansWebText Bold" panose="020B0503040202060203" pitchFamily="34" charset="0"/>
                <a:ea typeface="RijksoverheidSansWebText Bold" panose="020B0503040202060203" pitchFamily="34" charset="0"/>
              </a:rPr>
              <a:t>ste</a:t>
            </a:r>
            <a:r>
              <a:rPr lang="nl-NL" sz="1000" b="1" kern="0" dirty="0">
                <a:solidFill>
                  <a:srgbClr val="01689B"/>
                </a:solidFill>
                <a:latin typeface="RijksoverheidSansWebText Bold" panose="020B0503040202060203" pitchFamily="34" charset="0"/>
                <a:ea typeface="RijksoverheidSansWebText Bold" panose="020B0503040202060203" pitchFamily="34" charset="0"/>
              </a:rPr>
              <a:t> verzending brief</a:t>
            </a:r>
          </a:p>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Oplossen private schulden </a:t>
            </a:r>
          </a:p>
        </p:txBody>
      </p:sp>
      <p:sp>
        <p:nvSpPr>
          <p:cNvPr id="80" name="TextBox 56">
            <a:extLst>
              <a:ext uri="{FF2B5EF4-FFF2-40B4-BE49-F238E27FC236}">
                <a16:creationId xmlns:a16="http://schemas.microsoft.com/office/drawing/2014/main" id="{0F57DA02-EFD7-4254-B46E-5BF4C78DF23C}"/>
              </a:ext>
            </a:extLst>
          </p:cNvPr>
          <p:cNvSpPr txBox="1"/>
          <p:nvPr/>
        </p:nvSpPr>
        <p:spPr>
          <a:xfrm>
            <a:off x="8947133" y="3477556"/>
            <a:ext cx="1600200" cy="400110"/>
          </a:xfrm>
          <a:prstGeom prst="rect">
            <a:avLst/>
          </a:prstGeom>
          <a:noFill/>
        </p:spPr>
        <p:txBody>
          <a:bodyPr wrap="square" rtlCol="0">
            <a:spAutoFit/>
          </a:bodyPr>
          <a:lstStyle/>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Start spoednummer + </a:t>
            </a:r>
          </a:p>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spoedprocedure</a:t>
            </a:r>
          </a:p>
        </p:txBody>
      </p:sp>
      <p:sp>
        <p:nvSpPr>
          <p:cNvPr id="81" name="TextBox 56">
            <a:extLst>
              <a:ext uri="{FF2B5EF4-FFF2-40B4-BE49-F238E27FC236}">
                <a16:creationId xmlns:a16="http://schemas.microsoft.com/office/drawing/2014/main" id="{78493A55-DD12-4ADF-8CE1-0C8CA41134D0}"/>
              </a:ext>
            </a:extLst>
          </p:cNvPr>
          <p:cNvSpPr txBox="1"/>
          <p:nvPr/>
        </p:nvSpPr>
        <p:spPr>
          <a:xfrm>
            <a:off x="3310485" y="3523723"/>
            <a:ext cx="2057400" cy="707886"/>
          </a:xfrm>
          <a:prstGeom prst="rect">
            <a:avLst/>
          </a:prstGeom>
          <a:noFill/>
        </p:spPr>
        <p:txBody>
          <a:bodyPr wrap="square" rtlCol="0">
            <a:spAutoFit/>
          </a:bodyPr>
          <a:lstStyle/>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Ouderwebsite</a:t>
            </a:r>
          </a:p>
          <a:p>
            <a:pPr>
              <a:defRPr/>
            </a:pPr>
            <a:endParaRPr lang="nl-NL" sz="1000" b="1" kern="0" dirty="0">
              <a:solidFill>
                <a:srgbClr val="01689B"/>
              </a:solidFill>
              <a:latin typeface="RijksoverheidSansWebText Bold" panose="020B0503040202060203" pitchFamily="34" charset="0"/>
              <a:ea typeface="RijksoverheidSansWebText Bold" panose="020B0503040202060203" pitchFamily="34" charset="0"/>
            </a:endParaRPr>
          </a:p>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Wat kunnen ouders doen?</a:t>
            </a:r>
          </a:p>
          <a:p>
            <a:pPr marL="171450" indent="-171450">
              <a:buFontTx/>
              <a:buChar cha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Schuldenlijst indienen</a:t>
            </a:r>
          </a:p>
        </p:txBody>
      </p:sp>
      <p:sp>
        <p:nvSpPr>
          <p:cNvPr id="82" name="TextBox 56">
            <a:extLst>
              <a:ext uri="{FF2B5EF4-FFF2-40B4-BE49-F238E27FC236}">
                <a16:creationId xmlns:a16="http://schemas.microsoft.com/office/drawing/2014/main" id="{0CB92764-7E7F-429E-9B3D-1E3B882375BA}"/>
              </a:ext>
            </a:extLst>
          </p:cNvPr>
          <p:cNvSpPr txBox="1"/>
          <p:nvPr/>
        </p:nvSpPr>
        <p:spPr>
          <a:xfrm>
            <a:off x="5904935" y="3158708"/>
            <a:ext cx="2057400" cy="246221"/>
          </a:xfrm>
          <a:prstGeom prst="rect">
            <a:avLst/>
          </a:prstGeom>
          <a:noFill/>
        </p:spPr>
        <p:txBody>
          <a:bodyPr wrap="square" rtlCol="0">
            <a:spAutoFit/>
          </a:bodyPr>
          <a:lstStyle/>
          <a:p>
            <a:pPr>
              <a:defRPr/>
            </a:pPr>
            <a:r>
              <a:rPr lang="nl-NL" sz="1000" b="1" kern="0" dirty="0" err="1">
                <a:solidFill>
                  <a:srgbClr val="01689B"/>
                </a:solidFill>
                <a:latin typeface="RijksoverheidSansWebText Bold" panose="020B0503040202060203" pitchFamily="34" charset="0"/>
                <a:ea typeface="RijksoverheidSansWebText Bold" panose="020B0503040202060203" pitchFamily="34" charset="0"/>
              </a:rPr>
              <a:t>Ouderwebinar</a:t>
            </a:r>
            <a:endParaRPr lang="nl-NL" sz="1000" b="1" kern="0" dirty="0">
              <a:solidFill>
                <a:srgbClr val="01689B"/>
              </a:solidFill>
              <a:latin typeface="RijksoverheidSansWebText Bold" panose="020B0503040202060203" pitchFamily="34" charset="0"/>
              <a:ea typeface="RijksoverheidSansWebText Bold" panose="020B0503040202060203" pitchFamily="34" charset="0"/>
            </a:endParaRPr>
          </a:p>
        </p:txBody>
      </p:sp>
      <p:cxnSp>
        <p:nvCxnSpPr>
          <p:cNvPr id="84" name="Rechte verbindingslijn 83">
            <a:extLst>
              <a:ext uri="{FF2B5EF4-FFF2-40B4-BE49-F238E27FC236}">
                <a16:creationId xmlns:a16="http://schemas.microsoft.com/office/drawing/2014/main" id="{E30C8033-ECAF-4E9E-8E9F-254522F8DB77}"/>
              </a:ext>
            </a:extLst>
          </p:cNvPr>
          <p:cNvCxnSpPr>
            <a:cxnSpLocks/>
          </p:cNvCxnSpPr>
          <p:nvPr/>
        </p:nvCxnSpPr>
        <p:spPr>
          <a:xfrm flipV="1">
            <a:off x="5233137" y="2309753"/>
            <a:ext cx="0" cy="101574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Ovaal 87">
            <a:extLst>
              <a:ext uri="{FF2B5EF4-FFF2-40B4-BE49-F238E27FC236}">
                <a16:creationId xmlns:a16="http://schemas.microsoft.com/office/drawing/2014/main" id="{C8F3110D-0104-4C7B-89CE-AD98526076CF}"/>
              </a:ext>
            </a:extLst>
          </p:cNvPr>
          <p:cNvSpPr/>
          <p:nvPr/>
        </p:nvSpPr>
        <p:spPr>
          <a:xfrm>
            <a:off x="9779909" y="2709094"/>
            <a:ext cx="198782" cy="1987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90" name="TextBox 56">
            <a:extLst>
              <a:ext uri="{FF2B5EF4-FFF2-40B4-BE49-F238E27FC236}">
                <a16:creationId xmlns:a16="http://schemas.microsoft.com/office/drawing/2014/main" id="{8FA59D70-4903-4E43-B7A1-3F81AFDA1AE6}"/>
              </a:ext>
            </a:extLst>
          </p:cNvPr>
          <p:cNvSpPr txBox="1"/>
          <p:nvPr/>
        </p:nvSpPr>
        <p:spPr>
          <a:xfrm>
            <a:off x="1265665" y="2541465"/>
            <a:ext cx="866803" cy="246221"/>
          </a:xfrm>
          <a:prstGeom prst="rect">
            <a:avLst/>
          </a:prstGeom>
          <a:noFill/>
        </p:spPr>
        <p:txBody>
          <a:bodyPr wrap="square" rtlCol="0">
            <a:spAutoFit/>
          </a:bodyPr>
          <a:lstStyle/>
          <a:p>
            <a:pPr>
              <a:defRPr/>
            </a:pPr>
            <a:r>
              <a:rPr lang="nl-NL" sz="1000" b="1" kern="0" dirty="0">
                <a:solidFill>
                  <a:srgbClr val="C00000"/>
                </a:solidFill>
                <a:latin typeface="RijksoverheidSansWebText Bold" panose="020B0503040202060203" pitchFamily="34" charset="0"/>
                <a:ea typeface="RijksoverheidSansWebText Bold" panose="020B0503040202060203" pitchFamily="34" charset="0"/>
              </a:rPr>
              <a:t> 17/18 dec</a:t>
            </a:r>
          </a:p>
        </p:txBody>
      </p:sp>
      <p:sp>
        <p:nvSpPr>
          <p:cNvPr id="92" name="TextBox 56">
            <a:extLst>
              <a:ext uri="{FF2B5EF4-FFF2-40B4-BE49-F238E27FC236}">
                <a16:creationId xmlns:a16="http://schemas.microsoft.com/office/drawing/2014/main" id="{E03FD6B3-05C1-4337-98FF-B5D46BE9523E}"/>
              </a:ext>
            </a:extLst>
          </p:cNvPr>
          <p:cNvSpPr txBox="1"/>
          <p:nvPr/>
        </p:nvSpPr>
        <p:spPr>
          <a:xfrm>
            <a:off x="530655" y="5885588"/>
            <a:ext cx="2645082" cy="246221"/>
          </a:xfrm>
          <a:prstGeom prst="rect">
            <a:avLst/>
          </a:prstGeom>
          <a:solidFill>
            <a:srgbClr val="01689B"/>
          </a:solidFill>
        </p:spPr>
        <p:txBody>
          <a:bodyPr wrap="square" rtlCol="0">
            <a:spAutoFit/>
          </a:bodyPr>
          <a:lstStyle/>
          <a:p>
            <a:pPr>
              <a:defRPr/>
            </a:pPr>
            <a:r>
              <a:rPr lang="nl-NL" sz="1000" b="1" kern="0" dirty="0">
                <a:solidFill>
                  <a:schemeClr val="bg1"/>
                </a:solidFill>
                <a:latin typeface="RijksoverheidSansWebText Bold" panose="020B0503040202060203" pitchFamily="34" charset="0"/>
                <a:ea typeface="RijksoverheidSansWebText Bold" panose="020B0503040202060203" pitchFamily="34" charset="0"/>
              </a:rPr>
              <a:t>Ondersteuning serviceteam UHT + gemeenten</a:t>
            </a:r>
          </a:p>
        </p:txBody>
      </p:sp>
      <p:sp>
        <p:nvSpPr>
          <p:cNvPr id="94" name="TextBox 56">
            <a:extLst>
              <a:ext uri="{FF2B5EF4-FFF2-40B4-BE49-F238E27FC236}">
                <a16:creationId xmlns:a16="http://schemas.microsoft.com/office/drawing/2014/main" id="{92F59884-C7A8-4E52-98AB-CDAFADDC1EBC}"/>
              </a:ext>
            </a:extLst>
          </p:cNvPr>
          <p:cNvSpPr txBox="1"/>
          <p:nvPr/>
        </p:nvSpPr>
        <p:spPr>
          <a:xfrm>
            <a:off x="3275128" y="5885587"/>
            <a:ext cx="8539361" cy="246221"/>
          </a:xfrm>
          <a:prstGeom prst="rect">
            <a:avLst/>
          </a:prstGeom>
          <a:solidFill>
            <a:srgbClr val="01689B"/>
          </a:solidFill>
        </p:spPr>
        <p:txBody>
          <a:bodyPr wrap="square" rtlCol="0">
            <a:spAutoFit/>
          </a:bodyPr>
          <a:lstStyle/>
          <a:p>
            <a:pPr>
              <a:defRPr/>
            </a:pPr>
            <a:r>
              <a:rPr lang="nl-NL" sz="1000" b="1" kern="0" dirty="0">
                <a:solidFill>
                  <a:schemeClr val="bg1"/>
                </a:solidFill>
                <a:latin typeface="RijksoverheidSansWebText Bold" panose="020B0503040202060203" pitchFamily="34" charset="0"/>
                <a:ea typeface="RijksoverheidSansWebText Bold" panose="020B0503040202060203" pitchFamily="34" charset="0"/>
              </a:rPr>
              <a:t>Ondersteuning servicecenter SBN + gemeenten </a:t>
            </a:r>
          </a:p>
        </p:txBody>
      </p:sp>
      <p:cxnSp>
        <p:nvCxnSpPr>
          <p:cNvPr id="96" name="Rechte verbindingslijn 95">
            <a:extLst>
              <a:ext uri="{FF2B5EF4-FFF2-40B4-BE49-F238E27FC236}">
                <a16:creationId xmlns:a16="http://schemas.microsoft.com/office/drawing/2014/main" id="{3D30ACD4-87B5-4BF5-968B-0F1E847E8B0C}"/>
              </a:ext>
            </a:extLst>
          </p:cNvPr>
          <p:cNvCxnSpPr>
            <a:cxnSpLocks/>
          </p:cNvCxnSpPr>
          <p:nvPr/>
        </p:nvCxnSpPr>
        <p:spPr>
          <a:xfrm flipV="1">
            <a:off x="7045738" y="2787999"/>
            <a:ext cx="4974" cy="97827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3" name="Titel 1">
            <a:extLst>
              <a:ext uri="{FF2B5EF4-FFF2-40B4-BE49-F238E27FC236}">
                <a16:creationId xmlns:a16="http://schemas.microsoft.com/office/drawing/2014/main" id="{EC942DDE-08C5-B14B-8106-FD330CA1BB56}"/>
              </a:ext>
            </a:extLst>
          </p:cNvPr>
          <p:cNvSpPr txBox="1">
            <a:spLocks/>
          </p:cNvSpPr>
          <p:nvPr/>
        </p:nvSpPr>
        <p:spPr>
          <a:xfrm>
            <a:off x="630000" y="849300"/>
            <a:ext cx="10933200" cy="39857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400" kern="1200">
                <a:solidFill>
                  <a:schemeClr val="tx2"/>
                </a:solidFill>
                <a:latin typeface="+mj-lt"/>
                <a:ea typeface="+mj-ea"/>
                <a:cs typeface="+mj-cs"/>
                <a:sym typeface="+mj-lt"/>
              </a:defRPr>
            </a:lvl1pPr>
          </a:lstStyle>
          <a:p>
            <a:r>
              <a:rPr lang="nl-NL" sz="2800" b="1" dirty="0">
                <a:solidFill>
                  <a:srgbClr val="01689B"/>
                </a:solidFill>
                <a:latin typeface="RijksoverheidSansHeading" panose="020B0503040202060203" pitchFamily="34" charset="77"/>
              </a:rPr>
              <a:t>Tijdlijn communicatie loket private schulden</a:t>
            </a:r>
          </a:p>
        </p:txBody>
      </p:sp>
      <p:sp>
        <p:nvSpPr>
          <p:cNvPr id="46" name="TextBox 56">
            <a:extLst>
              <a:ext uri="{FF2B5EF4-FFF2-40B4-BE49-F238E27FC236}">
                <a16:creationId xmlns:a16="http://schemas.microsoft.com/office/drawing/2014/main" id="{5E433C76-5F8B-4B04-855D-892A617B273B}"/>
              </a:ext>
            </a:extLst>
          </p:cNvPr>
          <p:cNvSpPr txBox="1"/>
          <p:nvPr/>
        </p:nvSpPr>
        <p:spPr>
          <a:xfrm>
            <a:off x="4440475" y="1919243"/>
            <a:ext cx="1849677" cy="400110"/>
          </a:xfrm>
          <a:prstGeom prst="rect">
            <a:avLst/>
          </a:prstGeom>
          <a:noFill/>
        </p:spPr>
        <p:txBody>
          <a:bodyPr wrap="square" rtlCol="0">
            <a:spAutoFit/>
          </a:bodyPr>
          <a:lstStyle/>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2</a:t>
            </a:r>
            <a:r>
              <a:rPr lang="nl-NL" sz="1000" b="1" kern="0" baseline="30000" dirty="0">
                <a:solidFill>
                  <a:srgbClr val="01689B"/>
                </a:solidFill>
                <a:latin typeface="RijksoverheidSansWebText Bold" panose="020B0503040202060203" pitchFamily="34" charset="0"/>
                <a:ea typeface="RijksoverheidSansWebText Bold" panose="020B0503040202060203" pitchFamily="34" charset="0"/>
              </a:rPr>
              <a:t>de</a:t>
            </a:r>
            <a:r>
              <a:rPr lang="nl-NL" sz="1000" b="1" kern="0" dirty="0">
                <a:solidFill>
                  <a:srgbClr val="01689B"/>
                </a:solidFill>
                <a:latin typeface="RijksoverheidSansWebText Bold" panose="020B0503040202060203" pitchFamily="34" charset="0"/>
                <a:ea typeface="RijksoverheidSansWebText Bold" panose="020B0503040202060203" pitchFamily="34" charset="0"/>
              </a:rPr>
              <a:t> verzending brief + publiekscommunicatie beperkt </a:t>
            </a:r>
          </a:p>
        </p:txBody>
      </p:sp>
      <p:sp>
        <p:nvSpPr>
          <p:cNvPr id="47" name="TextBox 56">
            <a:extLst>
              <a:ext uri="{FF2B5EF4-FFF2-40B4-BE49-F238E27FC236}">
                <a16:creationId xmlns:a16="http://schemas.microsoft.com/office/drawing/2014/main" id="{45AC2282-E85F-4BB5-8020-C06830646FF6}"/>
              </a:ext>
            </a:extLst>
          </p:cNvPr>
          <p:cNvSpPr txBox="1"/>
          <p:nvPr/>
        </p:nvSpPr>
        <p:spPr>
          <a:xfrm>
            <a:off x="4823369" y="3519860"/>
            <a:ext cx="2057400" cy="400110"/>
          </a:xfrm>
          <a:prstGeom prst="rect">
            <a:avLst/>
          </a:prstGeom>
          <a:noFill/>
        </p:spPr>
        <p:txBody>
          <a:bodyPr wrap="square" rtlCol="0">
            <a:spAutoFit/>
          </a:bodyPr>
          <a:lstStyle/>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Wat kunnen ouders doen?</a:t>
            </a:r>
          </a:p>
          <a:p>
            <a:pPr marL="171450" indent="-171450">
              <a:buFontTx/>
              <a:buChar cha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Schuldenlijst indienen</a:t>
            </a:r>
          </a:p>
        </p:txBody>
      </p:sp>
      <p:cxnSp>
        <p:nvCxnSpPr>
          <p:cNvPr id="49" name="Rechte verbindingslijn 48">
            <a:extLst>
              <a:ext uri="{FF2B5EF4-FFF2-40B4-BE49-F238E27FC236}">
                <a16:creationId xmlns:a16="http://schemas.microsoft.com/office/drawing/2014/main" id="{955457B0-5059-4059-A12B-C1AC567B4CBD}"/>
              </a:ext>
            </a:extLst>
          </p:cNvPr>
          <p:cNvCxnSpPr>
            <a:cxnSpLocks/>
          </p:cNvCxnSpPr>
          <p:nvPr/>
        </p:nvCxnSpPr>
        <p:spPr>
          <a:xfrm flipV="1">
            <a:off x="7049172" y="2455501"/>
            <a:ext cx="0" cy="6398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TextBox 56">
            <a:extLst>
              <a:ext uri="{FF2B5EF4-FFF2-40B4-BE49-F238E27FC236}">
                <a16:creationId xmlns:a16="http://schemas.microsoft.com/office/drawing/2014/main" id="{50A62E1C-EDA0-48E5-935C-142644AB6A67}"/>
              </a:ext>
            </a:extLst>
          </p:cNvPr>
          <p:cNvSpPr txBox="1"/>
          <p:nvPr/>
        </p:nvSpPr>
        <p:spPr>
          <a:xfrm>
            <a:off x="6707230" y="3804044"/>
            <a:ext cx="2162250" cy="707886"/>
          </a:xfrm>
          <a:prstGeom prst="rect">
            <a:avLst/>
          </a:prstGeom>
          <a:solidFill>
            <a:schemeClr val="tx1">
              <a:lumMod val="10000"/>
              <a:lumOff val="90000"/>
            </a:schemeClr>
          </a:solidFill>
        </p:spPr>
        <p:txBody>
          <a:bodyPr wrap="square" rtlCol="0">
            <a:spAutoFit/>
          </a:bodyPr>
          <a:lstStyle/>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Indien extra communicatie nodig!</a:t>
            </a:r>
          </a:p>
          <a:p>
            <a:pPr marL="171450" indent="-171450">
              <a:buFontTx/>
              <a:buChar cha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Activeren ouderpanel</a:t>
            </a:r>
          </a:p>
          <a:p>
            <a:pPr marL="171450" indent="-171450">
              <a:buFontTx/>
              <a:buChar cha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Oproep </a:t>
            </a:r>
            <a:r>
              <a:rPr lang="nl-NL" sz="1000" b="1" kern="0" dirty="0" err="1">
                <a:solidFill>
                  <a:srgbClr val="01689B"/>
                </a:solidFill>
                <a:latin typeface="RijksoverheidSansWebText Bold" panose="020B0503040202060203" pitchFamily="34" charset="0"/>
                <a:ea typeface="RijksoverheidSansWebText Bold" panose="020B0503040202060203" pitchFamily="34" charset="0"/>
              </a:rPr>
              <a:t>socials</a:t>
            </a:r>
            <a:endParaRPr lang="nl-NL" sz="1000" b="1" kern="0" dirty="0">
              <a:solidFill>
                <a:srgbClr val="01689B"/>
              </a:solidFill>
              <a:latin typeface="RijksoverheidSansWebText Bold" panose="020B0503040202060203" pitchFamily="34" charset="0"/>
              <a:ea typeface="RijksoverheidSansWebText Bold" panose="020B0503040202060203" pitchFamily="34" charset="0"/>
            </a:endParaRPr>
          </a:p>
          <a:p>
            <a:pPr marL="171450" indent="-171450">
              <a:buFontTx/>
              <a:buChar cha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Belactie </a:t>
            </a:r>
            <a:r>
              <a:rPr lang="nl-NL" sz="1000" b="1" kern="0" dirty="0" err="1">
                <a:solidFill>
                  <a:srgbClr val="01689B"/>
                </a:solidFill>
                <a:latin typeface="RijksoverheidSansWebText Bold" panose="020B0503040202060203" pitchFamily="34" charset="0"/>
                <a:ea typeface="RijksoverheidSansWebText Bold" panose="020B0503040202060203" pitchFamily="34" charset="0"/>
              </a:rPr>
              <a:t>KBvG</a:t>
            </a:r>
            <a:endParaRPr lang="nl-NL" sz="1000" b="1" kern="0" dirty="0">
              <a:solidFill>
                <a:srgbClr val="01689B"/>
              </a:solidFill>
              <a:latin typeface="RijksoverheidSansWebText Bold" panose="020B0503040202060203" pitchFamily="34" charset="0"/>
              <a:ea typeface="RijksoverheidSansWebText Bold" panose="020B0503040202060203" pitchFamily="34" charset="0"/>
            </a:endParaRPr>
          </a:p>
        </p:txBody>
      </p:sp>
      <p:cxnSp>
        <p:nvCxnSpPr>
          <p:cNvPr id="55" name="Rechte verbindingslijn 54">
            <a:extLst>
              <a:ext uri="{FF2B5EF4-FFF2-40B4-BE49-F238E27FC236}">
                <a16:creationId xmlns:a16="http://schemas.microsoft.com/office/drawing/2014/main" id="{A5DA1C19-754D-421B-A39A-C73FBA70DCB7}"/>
              </a:ext>
            </a:extLst>
          </p:cNvPr>
          <p:cNvCxnSpPr>
            <a:cxnSpLocks/>
          </p:cNvCxnSpPr>
          <p:nvPr/>
        </p:nvCxnSpPr>
        <p:spPr>
          <a:xfrm flipV="1">
            <a:off x="6286002" y="2799094"/>
            <a:ext cx="1716" cy="3472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F69809A0-BA50-4A79-BCED-C37181C2CEAD}"/>
              </a:ext>
            </a:extLst>
          </p:cNvPr>
          <p:cNvCxnSpPr>
            <a:cxnSpLocks/>
          </p:cNvCxnSpPr>
          <p:nvPr/>
        </p:nvCxnSpPr>
        <p:spPr>
          <a:xfrm flipV="1">
            <a:off x="9443073" y="2799094"/>
            <a:ext cx="0" cy="67940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0" name="TextBox 56">
            <a:extLst>
              <a:ext uri="{FF2B5EF4-FFF2-40B4-BE49-F238E27FC236}">
                <a16:creationId xmlns:a16="http://schemas.microsoft.com/office/drawing/2014/main" id="{B59282F4-FD35-4596-86BE-2E4028B8FD88}"/>
              </a:ext>
            </a:extLst>
          </p:cNvPr>
          <p:cNvSpPr txBox="1"/>
          <p:nvPr/>
        </p:nvSpPr>
        <p:spPr>
          <a:xfrm>
            <a:off x="6678900" y="1614005"/>
            <a:ext cx="1600200" cy="707886"/>
          </a:xfrm>
          <a:prstGeom prst="rect">
            <a:avLst/>
          </a:prstGeom>
          <a:noFill/>
        </p:spPr>
        <p:txBody>
          <a:bodyPr wrap="square" rtlCol="0">
            <a:spAutoFit/>
          </a:bodyPr>
          <a:lstStyle/>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Evaluatie aanmeldingen </a:t>
            </a:r>
            <a:r>
              <a:rPr lang="nl-NL" sz="1000" b="1" kern="0" dirty="0" err="1">
                <a:solidFill>
                  <a:srgbClr val="01689B"/>
                </a:solidFill>
                <a:latin typeface="RijksoverheidSansWebText Bold" panose="020B0503040202060203" pitchFamily="34" charset="0"/>
                <a:ea typeface="RijksoverheidSansWebText Bold" panose="020B0503040202060203" pitchFamily="34" charset="0"/>
              </a:rPr>
              <a:t>ivm</a:t>
            </a:r>
            <a:r>
              <a:rPr lang="nl-NL" sz="1000" b="1" kern="0" dirty="0">
                <a:solidFill>
                  <a:srgbClr val="01689B"/>
                </a:solidFill>
                <a:latin typeface="RijksoverheidSansWebText Bold" panose="020B0503040202060203" pitchFamily="34" charset="0"/>
                <a:ea typeface="RijksoverheidSansWebText Bold" panose="020B0503040202060203" pitchFamily="34" charset="0"/>
              </a:rPr>
              <a:t> afloop moratorium+ (her)overwegen communicatie strategie</a:t>
            </a:r>
          </a:p>
        </p:txBody>
      </p:sp>
      <p:sp>
        <p:nvSpPr>
          <p:cNvPr id="63" name="TextBox 56">
            <a:extLst>
              <a:ext uri="{FF2B5EF4-FFF2-40B4-BE49-F238E27FC236}">
                <a16:creationId xmlns:a16="http://schemas.microsoft.com/office/drawing/2014/main" id="{924B6D0E-14F1-4D5F-BF88-EA183B54ADE3}"/>
              </a:ext>
            </a:extLst>
          </p:cNvPr>
          <p:cNvSpPr txBox="1"/>
          <p:nvPr/>
        </p:nvSpPr>
        <p:spPr>
          <a:xfrm>
            <a:off x="8042747" y="2069978"/>
            <a:ext cx="1600200" cy="400110"/>
          </a:xfrm>
          <a:prstGeom prst="rect">
            <a:avLst/>
          </a:prstGeom>
          <a:noFill/>
        </p:spPr>
        <p:txBody>
          <a:bodyPr wrap="square" rtlCol="0">
            <a:spAutoFit/>
          </a:bodyPr>
          <a:lstStyle/>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3de  verzending brief</a:t>
            </a:r>
          </a:p>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Oplossen private schulden </a:t>
            </a:r>
          </a:p>
        </p:txBody>
      </p:sp>
      <p:sp>
        <p:nvSpPr>
          <p:cNvPr id="54" name="TextBox 56">
            <a:extLst>
              <a:ext uri="{FF2B5EF4-FFF2-40B4-BE49-F238E27FC236}">
                <a16:creationId xmlns:a16="http://schemas.microsoft.com/office/drawing/2014/main" id="{BF6E3A0C-A8DC-468D-A123-59A9F95091DB}"/>
              </a:ext>
            </a:extLst>
          </p:cNvPr>
          <p:cNvSpPr txBox="1"/>
          <p:nvPr/>
        </p:nvSpPr>
        <p:spPr>
          <a:xfrm>
            <a:off x="9723340" y="1938943"/>
            <a:ext cx="1600200" cy="400110"/>
          </a:xfrm>
          <a:prstGeom prst="rect">
            <a:avLst/>
          </a:prstGeom>
          <a:noFill/>
        </p:spPr>
        <p:txBody>
          <a:bodyPr wrap="square" rtlCol="0">
            <a:spAutoFit/>
          </a:bodyPr>
          <a:lstStyle/>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Afloop moratorium </a:t>
            </a:r>
          </a:p>
          <a:p>
            <a:pPr>
              <a:defRPr/>
            </a:pPr>
            <a:r>
              <a:rPr lang="nl-NL" sz="1000" b="1" kern="0" dirty="0">
                <a:solidFill>
                  <a:srgbClr val="01689B"/>
                </a:solidFill>
                <a:latin typeface="RijksoverheidSansWebText Bold" panose="020B0503040202060203" pitchFamily="34" charset="0"/>
                <a:ea typeface="RijksoverheidSansWebText Bold" panose="020B0503040202060203" pitchFamily="34" charset="0"/>
              </a:rPr>
              <a:t>1</a:t>
            </a:r>
            <a:r>
              <a:rPr lang="nl-NL" sz="1000" b="1" kern="0" baseline="30000" dirty="0">
                <a:solidFill>
                  <a:srgbClr val="01689B"/>
                </a:solidFill>
                <a:latin typeface="RijksoverheidSansWebText Bold" panose="020B0503040202060203" pitchFamily="34" charset="0"/>
                <a:ea typeface="RijksoverheidSansWebText Bold" panose="020B0503040202060203" pitchFamily="34" charset="0"/>
              </a:rPr>
              <a:t>ste</a:t>
            </a:r>
            <a:r>
              <a:rPr lang="nl-NL" sz="1000" b="1" kern="0" dirty="0">
                <a:solidFill>
                  <a:srgbClr val="01689B"/>
                </a:solidFill>
                <a:latin typeface="RijksoverheidSansWebText Bold" panose="020B0503040202060203" pitchFamily="34" charset="0"/>
                <a:ea typeface="RijksoverheidSansWebText Bold" panose="020B0503040202060203" pitchFamily="34" charset="0"/>
              </a:rPr>
              <a:t> groep ouders</a:t>
            </a:r>
          </a:p>
        </p:txBody>
      </p:sp>
      <p:cxnSp>
        <p:nvCxnSpPr>
          <p:cNvPr id="61" name="Rechte verbindingslijn 60">
            <a:extLst>
              <a:ext uri="{FF2B5EF4-FFF2-40B4-BE49-F238E27FC236}">
                <a16:creationId xmlns:a16="http://schemas.microsoft.com/office/drawing/2014/main" id="{74F6DE81-4CC6-46E6-89A5-01772FF9EF61}"/>
              </a:ext>
            </a:extLst>
          </p:cNvPr>
          <p:cNvCxnSpPr>
            <a:cxnSpLocks/>
          </p:cNvCxnSpPr>
          <p:nvPr/>
        </p:nvCxnSpPr>
        <p:spPr>
          <a:xfrm flipV="1">
            <a:off x="9866630" y="2375896"/>
            <a:ext cx="1716" cy="3472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TextBox 56">
            <a:extLst>
              <a:ext uri="{FF2B5EF4-FFF2-40B4-BE49-F238E27FC236}">
                <a16:creationId xmlns:a16="http://schemas.microsoft.com/office/drawing/2014/main" id="{61D55FAC-0851-4D57-AFCD-41284BA41C94}"/>
              </a:ext>
            </a:extLst>
          </p:cNvPr>
          <p:cNvSpPr txBox="1"/>
          <p:nvPr/>
        </p:nvSpPr>
        <p:spPr>
          <a:xfrm>
            <a:off x="9978214" y="2546206"/>
            <a:ext cx="735801" cy="246221"/>
          </a:xfrm>
          <a:prstGeom prst="rect">
            <a:avLst/>
          </a:prstGeom>
          <a:noFill/>
        </p:spPr>
        <p:txBody>
          <a:bodyPr wrap="square" rtlCol="0">
            <a:spAutoFit/>
          </a:bodyPr>
          <a:lstStyle/>
          <a:p>
            <a:pPr>
              <a:defRPr/>
            </a:pPr>
            <a:r>
              <a:rPr lang="nl-NL" sz="1000" b="1" kern="0" dirty="0">
                <a:solidFill>
                  <a:srgbClr val="C00000"/>
                </a:solidFill>
                <a:latin typeface="RijksoverheidSansWebText Bold" panose="020B0503040202060203" pitchFamily="34" charset="0"/>
                <a:ea typeface="RijksoverheidSansWebText Bold" panose="020B0503040202060203" pitchFamily="34" charset="0"/>
              </a:rPr>
              <a:t> 12 feb</a:t>
            </a:r>
          </a:p>
        </p:txBody>
      </p:sp>
      <p:sp>
        <p:nvSpPr>
          <p:cNvPr id="65" name="TextBox 56">
            <a:extLst>
              <a:ext uri="{FF2B5EF4-FFF2-40B4-BE49-F238E27FC236}">
                <a16:creationId xmlns:a16="http://schemas.microsoft.com/office/drawing/2014/main" id="{21FDF31E-A48F-4F18-8CE5-60D4D335DB92}"/>
              </a:ext>
            </a:extLst>
          </p:cNvPr>
          <p:cNvSpPr txBox="1"/>
          <p:nvPr/>
        </p:nvSpPr>
        <p:spPr>
          <a:xfrm>
            <a:off x="8808328" y="2554559"/>
            <a:ext cx="735801" cy="246221"/>
          </a:xfrm>
          <a:prstGeom prst="rect">
            <a:avLst/>
          </a:prstGeom>
          <a:noFill/>
        </p:spPr>
        <p:txBody>
          <a:bodyPr wrap="square" rtlCol="0">
            <a:spAutoFit/>
          </a:bodyPr>
          <a:lstStyle/>
          <a:p>
            <a:pPr>
              <a:defRPr/>
            </a:pPr>
            <a:r>
              <a:rPr lang="nl-NL" sz="1000" b="1" kern="0" dirty="0">
                <a:solidFill>
                  <a:srgbClr val="C00000"/>
                </a:solidFill>
                <a:latin typeface="RijksoverheidSansWebText Bold" panose="020B0503040202060203" pitchFamily="34" charset="0"/>
                <a:ea typeface="RijksoverheidSansWebText Bold" panose="020B0503040202060203" pitchFamily="34" charset="0"/>
              </a:rPr>
              <a:t>8 feb</a:t>
            </a:r>
          </a:p>
        </p:txBody>
      </p:sp>
    </p:spTree>
    <p:extLst>
      <p:ext uri="{BB962C8B-B14F-4D97-AF65-F5344CB8AC3E}">
        <p14:creationId xmlns:p14="http://schemas.microsoft.com/office/powerpoint/2010/main" val="1991203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40E16-92A4-4909-9113-0DA82786251C}"/>
              </a:ext>
            </a:extLst>
          </p:cNvPr>
          <p:cNvSpPr>
            <a:spLocks noGrp="1"/>
          </p:cNvSpPr>
          <p:nvPr>
            <p:ph type="title"/>
          </p:nvPr>
        </p:nvSpPr>
        <p:spPr>
          <a:xfrm>
            <a:off x="629325" y="979915"/>
            <a:ext cx="10933350" cy="332399"/>
          </a:xfrm>
        </p:spPr>
        <p:txBody>
          <a:bodyPr/>
          <a:lstStyle/>
          <a:p>
            <a:r>
              <a:rPr lang="nl-NL" dirty="0"/>
              <a:t>Aankondiging loket</a:t>
            </a:r>
          </a:p>
        </p:txBody>
      </p:sp>
      <p:sp>
        <p:nvSpPr>
          <p:cNvPr id="3" name="Tijdelijke aanduiding voor tekst 2">
            <a:extLst>
              <a:ext uri="{FF2B5EF4-FFF2-40B4-BE49-F238E27FC236}">
                <a16:creationId xmlns:a16="http://schemas.microsoft.com/office/drawing/2014/main" id="{48EA60D9-AC67-4848-9FAB-EE2892982985}"/>
              </a:ext>
            </a:extLst>
          </p:cNvPr>
          <p:cNvSpPr>
            <a:spLocks noGrp="1"/>
          </p:cNvSpPr>
          <p:nvPr>
            <p:ph type="body" sz="quarter" idx="10"/>
          </p:nvPr>
        </p:nvSpPr>
        <p:spPr>
          <a:xfrm>
            <a:off x="628725" y="1615844"/>
            <a:ext cx="10933950" cy="4072976"/>
          </a:xfrm>
        </p:spPr>
        <p:txBody>
          <a:bodyPr/>
          <a:lstStyle/>
          <a:p>
            <a:pPr marL="342900" lvl="0" indent="-342900">
              <a:buFont typeface="Arial" panose="020B0604020202020204" pitchFamily="34" charset="0"/>
              <a:buChar char="•"/>
            </a:pPr>
            <a:r>
              <a:rPr lang="nl-NL" sz="1600" dirty="0"/>
              <a:t>Ouders ontvangen een individuele brief</a:t>
            </a:r>
          </a:p>
          <a:p>
            <a:pPr marL="342900" lvl="0" indent="-342900">
              <a:buFont typeface="Arial" panose="020B0604020202020204" pitchFamily="34" charset="0"/>
              <a:buChar char="•"/>
            </a:pPr>
            <a:r>
              <a:rPr lang="nl-NL" sz="1600" dirty="0"/>
              <a:t>Midden december ontvangen de ouders waarvoor de pauzeknop als eerste afloopt (half februari) een brief. </a:t>
            </a:r>
          </a:p>
          <a:p>
            <a:pPr marL="342900" lvl="0" indent="-342900">
              <a:buFont typeface="Arial" panose="020B0604020202020204" pitchFamily="34" charset="0"/>
              <a:buChar char="•"/>
            </a:pPr>
            <a:r>
              <a:rPr lang="nl-NL" sz="1600" dirty="0"/>
              <a:t>Maandelijks verzenden we de brief naar ouders waarvan het moratorium afloopt.</a:t>
            </a:r>
          </a:p>
          <a:p>
            <a:pPr marL="342900" lvl="0" indent="-342900">
              <a:buFont typeface="Arial" panose="020B0604020202020204" pitchFamily="34" charset="0"/>
              <a:buChar char="•"/>
            </a:pPr>
            <a:r>
              <a:rPr lang="nl-NL" sz="1600" dirty="0"/>
              <a:t>Vanaf 10 januari starten we beperkte publiekscommunicatie (</a:t>
            </a:r>
            <a:r>
              <a:rPr lang="nl-NL" sz="1600" dirty="0" err="1"/>
              <a:t>obv</a:t>
            </a:r>
            <a:r>
              <a:rPr lang="nl-NL" sz="1600" dirty="0"/>
              <a:t> monitoren aantal ingediende schuldenlijsten)</a:t>
            </a:r>
          </a:p>
          <a:p>
            <a:pPr>
              <a:buNone/>
            </a:pPr>
            <a:endParaRPr lang="nl-NL" sz="1600" dirty="0"/>
          </a:p>
          <a:p>
            <a:pPr>
              <a:buNone/>
            </a:pPr>
            <a:r>
              <a:rPr lang="nl-NL" sz="1600" dirty="0"/>
              <a:t>Waarom deze strategie?</a:t>
            </a:r>
          </a:p>
          <a:p>
            <a:pPr marL="342900" indent="-342900">
              <a:buFont typeface="Arial" panose="020B0604020202020204" pitchFamily="34" charset="0"/>
              <a:buChar char="•"/>
            </a:pPr>
            <a:r>
              <a:rPr lang="nl-NL" sz="1600" dirty="0"/>
              <a:t>Voor ouders waarvan het moratorium afloopt, is de noodzaak het grootste om zo snel mogelijk hun schulden in te dienen.</a:t>
            </a:r>
          </a:p>
          <a:p>
            <a:pPr marL="342900" indent="-342900">
              <a:buFont typeface="Arial" panose="020B0604020202020204" pitchFamily="34" charset="0"/>
              <a:buChar char="•"/>
            </a:pPr>
            <a:r>
              <a:rPr lang="nl-NL" sz="1600" dirty="0"/>
              <a:t>Op deze manier zorgen we ervoor dat deze ouders het snelste geholpen worden.</a:t>
            </a:r>
          </a:p>
          <a:p>
            <a:pPr marL="342900" indent="-342900">
              <a:buFont typeface="Arial" panose="020B0604020202020204" pitchFamily="34" charset="0"/>
              <a:buChar char="•"/>
            </a:pPr>
            <a:r>
              <a:rPr lang="nl-NL" sz="1600" dirty="0"/>
              <a:t>Bij het loket private schulden worden deze schuldenlijsten als eerste opgepakt.</a:t>
            </a:r>
          </a:p>
          <a:p>
            <a:pPr marL="342900" indent="-342900">
              <a:buFont typeface="Arial" panose="020B0604020202020204" pitchFamily="34" charset="0"/>
              <a:buChar char="•"/>
            </a:pPr>
            <a:endParaRPr lang="nl-NL" sz="1600" dirty="0"/>
          </a:p>
          <a:p>
            <a:pPr>
              <a:buNone/>
            </a:pPr>
            <a:r>
              <a:rPr lang="nl-NL" sz="1600" dirty="0"/>
              <a:t>Verder belangrijk:</a:t>
            </a:r>
          </a:p>
          <a:p>
            <a:pPr marL="342900" indent="-342900">
              <a:buFont typeface="Arial" panose="020B0604020202020204" pitchFamily="34" charset="0"/>
              <a:buChar char="•"/>
            </a:pPr>
            <a:r>
              <a:rPr lang="nl-NL" sz="1600" dirty="0"/>
              <a:t>Als ouders nog niet alle schulden weten, roepen wij hen op om de schulden die ze weten en vooral de schulden bij deurwaarders in te dienen. </a:t>
            </a:r>
          </a:p>
          <a:p>
            <a:pPr marL="342900" indent="-342900">
              <a:buFont typeface="Arial" panose="020B0604020202020204" pitchFamily="34" charset="0"/>
              <a:buChar char="•"/>
            </a:pPr>
            <a:r>
              <a:rPr lang="nl-NL" sz="1600" dirty="0"/>
              <a:t>Een ouder kan zo vaak een lijst met schulden indienen als nodig is!</a:t>
            </a:r>
          </a:p>
          <a:p>
            <a:pPr marL="342900" indent="-342900">
              <a:buFont typeface="Arial" panose="020B0604020202020204" pitchFamily="34" charset="0"/>
              <a:buChar char="•"/>
            </a:pPr>
            <a:endParaRPr lang="nl-NL" dirty="0"/>
          </a:p>
          <a:p>
            <a:pPr>
              <a:buNone/>
            </a:pPr>
            <a:br>
              <a:rPr lang="nl-NL" dirty="0"/>
            </a:br>
            <a:r>
              <a:rPr lang="nl-NL" dirty="0"/>
              <a:t> </a:t>
            </a:r>
          </a:p>
        </p:txBody>
      </p:sp>
    </p:spTree>
    <p:extLst>
      <p:ext uri="{BB962C8B-B14F-4D97-AF65-F5344CB8AC3E}">
        <p14:creationId xmlns:p14="http://schemas.microsoft.com/office/powerpoint/2010/main" val="271714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3" name="think-cell Slide" r:id="rId6" imgW="336" imgH="336" progId="TCLayout.ActiveDocument.1">
                  <p:embed/>
                </p:oleObj>
              </mc:Choice>
              <mc:Fallback>
                <p:oleObj name="think-cell Slide" r:id="rId6" imgW="336" imgH="33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8" name="TextBox 27" hidden="1">
            <a:extLst>
              <a:ext uri="{FF2B5EF4-FFF2-40B4-BE49-F238E27FC236}">
                <a16:creationId xmlns:a16="http://schemas.microsoft.com/office/drawing/2014/main" id="{F85AE5EA-624F-4F6C-92BD-996ABD13E3B9}"/>
              </a:ext>
            </a:extLst>
          </p:cNvPr>
          <p:cNvSpPr txBox="1"/>
          <p:nvPr/>
        </p:nvSpPr>
        <p:spPr>
          <a:xfrm>
            <a:off x="5943600" y="3710717"/>
            <a:ext cx="2196353" cy="338554"/>
          </a:xfrm>
          <a:prstGeom prst="rect">
            <a:avLst/>
          </a:prstGeom>
          <a:noFill/>
          <a:ln w="9525" cap="rnd" cmpd="sng" algn="ctr">
            <a:solidFill>
              <a:srgbClr val="BDBDB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dirty="0">
                <a:solidFill>
                  <a:schemeClr val="tx1"/>
                </a:solidFill>
              </a:rPr>
              <a:t>Reden registratie</a:t>
            </a:r>
          </a:p>
        </p:txBody>
      </p:sp>
      <p:sp>
        <p:nvSpPr>
          <p:cNvPr id="31" name="TextBox 30" hidden="1">
            <a:extLst>
              <a:ext uri="{FF2B5EF4-FFF2-40B4-BE49-F238E27FC236}">
                <a16:creationId xmlns:a16="http://schemas.microsoft.com/office/drawing/2014/main" id="{DB3F9AAA-FD79-4D56-831C-27EC757383CD}"/>
              </a:ext>
            </a:extLst>
          </p:cNvPr>
          <p:cNvSpPr txBox="1"/>
          <p:nvPr/>
        </p:nvSpPr>
        <p:spPr>
          <a:xfrm>
            <a:off x="8634463" y="4370811"/>
            <a:ext cx="2196353" cy="338554"/>
          </a:xfrm>
          <a:prstGeom prst="rect">
            <a:avLst/>
          </a:prstGeom>
          <a:noFill/>
          <a:ln w="9525" cap="rnd" cmpd="sng" algn="ctr">
            <a:solidFill>
              <a:srgbClr val="BDBDB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dirty="0">
                <a:solidFill>
                  <a:schemeClr val="tx1"/>
                </a:solidFill>
              </a:rPr>
              <a:t>Effecten</a:t>
            </a:r>
          </a:p>
        </p:txBody>
      </p:sp>
      <p:sp>
        <p:nvSpPr>
          <p:cNvPr id="21" name="Rectangle 20">
            <a:extLst>
              <a:ext uri="{FF2B5EF4-FFF2-40B4-BE49-F238E27FC236}">
                <a16:creationId xmlns:a16="http://schemas.microsoft.com/office/drawing/2014/main" id="{B80C7123-89C8-4510-A2EC-0262DE294195}"/>
              </a:ext>
            </a:extLst>
          </p:cNvPr>
          <p:cNvSpPr/>
          <p:nvPr/>
        </p:nvSpPr>
        <p:spPr>
          <a:xfrm>
            <a:off x="5737859" y="6418162"/>
            <a:ext cx="717630" cy="439838"/>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graphicFrame>
        <p:nvGraphicFramePr>
          <p:cNvPr id="29" name="Tabel 4">
            <a:extLst>
              <a:ext uri="{FF2B5EF4-FFF2-40B4-BE49-F238E27FC236}">
                <a16:creationId xmlns:a16="http://schemas.microsoft.com/office/drawing/2014/main" id="{59F57FB3-C9FC-4C80-B26F-B038C7AB1CF8}"/>
              </a:ext>
            </a:extLst>
          </p:cNvPr>
          <p:cNvGraphicFramePr>
            <a:graphicFrameLocks noGrp="1"/>
          </p:cNvGraphicFramePr>
          <p:nvPr>
            <p:extLst>
              <p:ext uri="{D42A27DB-BD31-4B8C-83A1-F6EECF244321}">
                <p14:modId xmlns:p14="http://schemas.microsoft.com/office/powerpoint/2010/main" val="399611331"/>
              </p:ext>
            </p:extLst>
          </p:nvPr>
        </p:nvGraphicFramePr>
        <p:xfrm>
          <a:off x="630000" y="2956454"/>
          <a:ext cx="10725150" cy="945091"/>
        </p:xfrm>
        <a:graphic>
          <a:graphicData uri="http://schemas.openxmlformats.org/drawingml/2006/table">
            <a:tbl>
              <a:tblPr firstRow="1" bandRow="1">
                <a:tableStyleId>{2D5ABB26-0587-4C30-8999-92F81FD0307C}</a:tableStyleId>
              </a:tblPr>
              <a:tblGrid>
                <a:gridCol w="2359905">
                  <a:extLst>
                    <a:ext uri="{9D8B030D-6E8A-4147-A177-3AD203B41FA5}">
                      <a16:colId xmlns:a16="http://schemas.microsoft.com/office/drawing/2014/main" val="20000"/>
                    </a:ext>
                  </a:extLst>
                </a:gridCol>
                <a:gridCol w="1195035">
                  <a:extLst>
                    <a:ext uri="{9D8B030D-6E8A-4147-A177-3AD203B41FA5}">
                      <a16:colId xmlns:a16="http://schemas.microsoft.com/office/drawing/2014/main" val="20001"/>
                    </a:ext>
                  </a:extLst>
                </a:gridCol>
                <a:gridCol w="1195035">
                  <a:extLst>
                    <a:ext uri="{9D8B030D-6E8A-4147-A177-3AD203B41FA5}">
                      <a16:colId xmlns:a16="http://schemas.microsoft.com/office/drawing/2014/main" val="20002"/>
                    </a:ext>
                  </a:extLst>
                </a:gridCol>
                <a:gridCol w="1195035">
                  <a:extLst>
                    <a:ext uri="{9D8B030D-6E8A-4147-A177-3AD203B41FA5}">
                      <a16:colId xmlns:a16="http://schemas.microsoft.com/office/drawing/2014/main" val="20003"/>
                    </a:ext>
                  </a:extLst>
                </a:gridCol>
                <a:gridCol w="1195035">
                  <a:extLst>
                    <a:ext uri="{9D8B030D-6E8A-4147-A177-3AD203B41FA5}">
                      <a16:colId xmlns:a16="http://schemas.microsoft.com/office/drawing/2014/main" val="20004"/>
                    </a:ext>
                  </a:extLst>
                </a:gridCol>
                <a:gridCol w="1195035">
                  <a:extLst>
                    <a:ext uri="{9D8B030D-6E8A-4147-A177-3AD203B41FA5}">
                      <a16:colId xmlns:a16="http://schemas.microsoft.com/office/drawing/2014/main" val="20005"/>
                    </a:ext>
                  </a:extLst>
                </a:gridCol>
                <a:gridCol w="1051375">
                  <a:extLst>
                    <a:ext uri="{9D8B030D-6E8A-4147-A177-3AD203B41FA5}">
                      <a16:colId xmlns:a16="http://schemas.microsoft.com/office/drawing/2014/main" val="1600906666"/>
                    </a:ext>
                  </a:extLst>
                </a:gridCol>
                <a:gridCol w="1338695">
                  <a:extLst>
                    <a:ext uri="{9D8B030D-6E8A-4147-A177-3AD203B41FA5}">
                      <a16:colId xmlns:a16="http://schemas.microsoft.com/office/drawing/2014/main" val="2805036335"/>
                    </a:ext>
                  </a:extLst>
                </a:gridCol>
              </a:tblGrid>
              <a:tr h="370840">
                <a:tc>
                  <a:txBody>
                    <a:bodyPr/>
                    <a:lstStyle/>
                    <a:p>
                      <a:r>
                        <a:rPr lang="nl-NL" sz="1400" b="1" dirty="0"/>
                        <a:t>Matdatum</a:t>
                      </a:r>
                    </a:p>
                  </a:txBody>
                  <a:tcPr anchor="b">
                    <a:lnB w="9525">
                      <a:solidFill>
                        <a:srgbClr val="9A9A9A"/>
                      </a:solidFill>
                      <a:prstDash val="solid"/>
                    </a:lnB>
                    <a:solidFill>
                      <a:schemeClr val="bg2"/>
                    </a:solidFill>
                  </a:tcPr>
                </a:tc>
                <a:tc>
                  <a:txBody>
                    <a:bodyPr/>
                    <a:lstStyle/>
                    <a:p>
                      <a:pPr algn="ctr"/>
                      <a:r>
                        <a:rPr lang="nl-NL" sz="1400" b="1" dirty="0"/>
                        <a:t>16-12</a:t>
                      </a:r>
                    </a:p>
                  </a:txBody>
                  <a:tcPr anchor="b">
                    <a:lnB w="9525">
                      <a:solidFill>
                        <a:srgbClr val="9A9A9A"/>
                      </a:solidFill>
                      <a:prstDash val="solid"/>
                    </a:lnB>
                    <a:solidFill>
                      <a:schemeClr val="bg2"/>
                    </a:solidFill>
                  </a:tcPr>
                </a:tc>
                <a:tc>
                  <a:txBody>
                    <a:bodyPr/>
                    <a:lstStyle/>
                    <a:p>
                      <a:pPr algn="ctr"/>
                      <a:r>
                        <a:rPr lang="nl-NL" sz="1400" b="1" dirty="0"/>
                        <a:t>11-1</a:t>
                      </a:r>
                    </a:p>
                  </a:txBody>
                  <a:tcPr anchor="b">
                    <a:lnB w="9525">
                      <a:solidFill>
                        <a:srgbClr val="9A9A9A"/>
                      </a:solidFill>
                      <a:prstDash val="solid"/>
                    </a:lnB>
                    <a:solidFill>
                      <a:schemeClr val="bg2"/>
                    </a:solidFill>
                  </a:tcPr>
                </a:tc>
                <a:tc>
                  <a:txBody>
                    <a:bodyPr/>
                    <a:lstStyle/>
                    <a:p>
                      <a:pPr algn="ctr"/>
                      <a:r>
                        <a:rPr lang="nl-NL" sz="1400" b="1" dirty="0"/>
                        <a:t>8-2</a:t>
                      </a:r>
                    </a:p>
                  </a:txBody>
                  <a:tcPr anchor="b">
                    <a:lnB w="9525">
                      <a:solidFill>
                        <a:srgbClr val="9A9A9A"/>
                      </a:solidFill>
                      <a:prstDash val="solid"/>
                    </a:lnB>
                    <a:solidFill>
                      <a:schemeClr val="bg2"/>
                    </a:solidFill>
                  </a:tcPr>
                </a:tc>
                <a:tc>
                  <a:txBody>
                    <a:bodyPr/>
                    <a:lstStyle/>
                    <a:p>
                      <a:pPr algn="ctr"/>
                      <a:r>
                        <a:rPr lang="nl-NL" sz="1400" b="1" dirty="0"/>
                        <a:t>23-2</a:t>
                      </a:r>
                    </a:p>
                  </a:txBody>
                  <a:tcPr anchor="b">
                    <a:lnB w="9525">
                      <a:solidFill>
                        <a:srgbClr val="9A9A9A"/>
                      </a:solidFill>
                      <a:prstDash val="solid"/>
                    </a:lnB>
                    <a:solidFill>
                      <a:schemeClr val="bg2"/>
                    </a:solidFill>
                  </a:tcPr>
                </a:tc>
                <a:tc>
                  <a:txBody>
                    <a:bodyPr/>
                    <a:lstStyle/>
                    <a:p>
                      <a:pPr algn="ctr"/>
                      <a:r>
                        <a:rPr lang="nl-NL" sz="1400" b="1" dirty="0"/>
                        <a:t>11-3</a:t>
                      </a:r>
                    </a:p>
                  </a:txBody>
                  <a:tcPr anchor="b">
                    <a:lnB w="9525">
                      <a:solidFill>
                        <a:srgbClr val="9A9A9A"/>
                      </a:solidFill>
                      <a:prstDash val="solid"/>
                    </a:lnB>
                    <a:solidFill>
                      <a:schemeClr val="bg2"/>
                    </a:solidFill>
                  </a:tcPr>
                </a:tc>
                <a:tc>
                  <a:txBody>
                    <a:bodyPr/>
                    <a:lstStyle/>
                    <a:p>
                      <a:pPr algn="ctr"/>
                      <a:r>
                        <a:rPr lang="nl-NL" sz="1400" b="1" dirty="0"/>
                        <a:t>8-4</a:t>
                      </a:r>
                      <a:endParaRPr lang="en-US" b="1" dirty="0"/>
                    </a:p>
                  </a:txBody>
                  <a:tcPr anchor="b">
                    <a:lnB w="9525">
                      <a:solidFill>
                        <a:srgbClr val="9A9A9A"/>
                      </a:solidFill>
                      <a:prstDash val="solid"/>
                    </a:lnB>
                    <a:solidFill>
                      <a:schemeClr val="bg2"/>
                    </a:solidFill>
                  </a:tcPr>
                </a:tc>
                <a:tc>
                  <a:txBody>
                    <a:bodyPr/>
                    <a:lstStyle/>
                    <a:p>
                      <a:pPr algn="ctr"/>
                      <a:r>
                        <a:rPr lang="nl-NL" sz="1400" b="1" dirty="0"/>
                        <a:t>12-5</a:t>
                      </a:r>
                    </a:p>
                  </a:txBody>
                  <a:tcPr anchor="b">
                    <a:lnB w="9525">
                      <a:solidFill>
                        <a:srgbClr val="9A9A9A"/>
                      </a:solidFill>
                      <a:prstDash val="solid"/>
                    </a:lnB>
                    <a:solidFill>
                      <a:schemeClr val="bg2"/>
                    </a:solidFill>
                  </a:tcPr>
                </a:tc>
                <a:extLst>
                  <a:ext uri="{0D108BD9-81ED-4DB2-BD59-A6C34878D82A}">
                    <a16:rowId xmlns:a16="http://schemas.microsoft.com/office/drawing/2014/main" val="1122314237"/>
                  </a:ext>
                </a:extLst>
              </a:tr>
              <a:tr h="574251">
                <a:tc>
                  <a:txBody>
                    <a:bodyPr/>
                    <a:lstStyle/>
                    <a:p>
                      <a:r>
                        <a:rPr lang="nl-NL" sz="1400" dirty="0"/>
                        <a:t>Brief oplossen private schulden/pauzeknop</a:t>
                      </a:r>
                    </a:p>
                  </a:txBody>
                  <a:tcPr anchor="ctr">
                    <a:lnT w="9525">
                      <a:solidFill>
                        <a:srgbClr val="9A9A9A"/>
                      </a:solidFill>
                      <a:prstDash val="solid"/>
                    </a:lnT>
                    <a:lnB w="6350" cap="flat" cmpd="sng" algn="ctr">
                      <a:solidFill>
                        <a:schemeClr val="bg1">
                          <a:lumMod val="65000"/>
                        </a:schemeClr>
                      </a:solidFill>
                      <a:prstDash val="sysDot"/>
                      <a:round/>
                      <a:headEnd type="none" w="med" len="med"/>
                      <a:tailEnd type="none" w="med" len="med"/>
                    </a:lnB>
                  </a:tcPr>
                </a:tc>
                <a:tc>
                  <a:txBody>
                    <a:bodyPr/>
                    <a:lstStyle/>
                    <a:p>
                      <a:pPr algn="ctr"/>
                      <a:r>
                        <a:rPr lang="nl-NL" sz="1400" dirty="0">
                          <a:solidFill>
                            <a:schemeClr val="tx1"/>
                          </a:solidFill>
                        </a:rPr>
                        <a:t>~4300</a:t>
                      </a:r>
                    </a:p>
                  </a:txBody>
                  <a:tcPr anchor="ctr">
                    <a:lnT w="9525">
                      <a:solidFill>
                        <a:srgbClr val="9A9A9A"/>
                      </a:solidFill>
                      <a:prstDash val="solid"/>
                    </a:lnT>
                    <a:lnB w="6350" cap="flat" cmpd="sng" algn="ctr">
                      <a:solidFill>
                        <a:schemeClr val="bg1">
                          <a:lumMod val="65000"/>
                        </a:schemeClr>
                      </a:solidFill>
                      <a:prstDash val="sysDot"/>
                      <a:round/>
                      <a:headEnd type="none" w="med" len="med"/>
                      <a:tailEnd type="none" w="med" len="med"/>
                    </a:lnB>
                  </a:tcPr>
                </a:tc>
                <a:tc>
                  <a:txBody>
                    <a:bodyPr/>
                    <a:lstStyle/>
                    <a:p>
                      <a:pPr algn="ctr"/>
                      <a:r>
                        <a:rPr lang="nl-NL" sz="1400" dirty="0">
                          <a:solidFill>
                            <a:schemeClr val="tx1"/>
                          </a:solidFill>
                        </a:rPr>
                        <a:t>~3800</a:t>
                      </a:r>
                    </a:p>
                  </a:txBody>
                  <a:tcPr anchor="ctr">
                    <a:lnT w="9525">
                      <a:solidFill>
                        <a:srgbClr val="9A9A9A"/>
                      </a:solidFill>
                      <a:prstDash val="solid"/>
                    </a:lnT>
                    <a:lnB w="6350" cap="flat" cmpd="sng" algn="ctr">
                      <a:solidFill>
                        <a:schemeClr val="bg1">
                          <a:lumMod val="65000"/>
                        </a:schemeClr>
                      </a:solidFill>
                      <a:prstDash val="sysDot"/>
                      <a:round/>
                      <a:headEnd type="none" w="med" len="med"/>
                      <a:tailEnd type="none" w="med" len="med"/>
                    </a:lnB>
                  </a:tcPr>
                </a:tc>
                <a:tc>
                  <a:txBody>
                    <a:bodyPr/>
                    <a:lstStyle/>
                    <a:p>
                      <a:pPr algn="ctr"/>
                      <a:r>
                        <a:rPr lang="nl-NL" sz="1400" dirty="0">
                          <a:solidFill>
                            <a:schemeClr val="tx1"/>
                          </a:solidFill>
                        </a:rPr>
                        <a:t>~7800</a:t>
                      </a:r>
                    </a:p>
                  </a:txBody>
                  <a:tcPr anchor="ctr">
                    <a:lnT w="9525">
                      <a:solidFill>
                        <a:srgbClr val="9A9A9A"/>
                      </a:solidFill>
                      <a:prstDash val="solid"/>
                    </a:lnT>
                    <a:lnB w="6350" cap="flat" cmpd="sng" algn="ctr">
                      <a:solidFill>
                        <a:schemeClr val="bg1">
                          <a:lumMod val="65000"/>
                        </a:schemeClr>
                      </a:solidFill>
                      <a:prstDash val="sysDot"/>
                      <a:round/>
                      <a:headEnd type="none" w="med" len="med"/>
                      <a:tailEnd type="none" w="med" len="med"/>
                    </a:lnB>
                  </a:tcPr>
                </a:tc>
                <a:tc>
                  <a:txBody>
                    <a:bodyPr/>
                    <a:lstStyle/>
                    <a:p>
                      <a:pPr algn="ctr"/>
                      <a:r>
                        <a:rPr lang="nl-NL" sz="1400" dirty="0">
                          <a:solidFill>
                            <a:schemeClr val="tx1"/>
                          </a:solidFill>
                        </a:rPr>
                        <a:t>~5500</a:t>
                      </a:r>
                    </a:p>
                  </a:txBody>
                  <a:tcPr anchor="ctr">
                    <a:lnT w="9525">
                      <a:solidFill>
                        <a:srgbClr val="9A9A9A"/>
                      </a:solidFill>
                      <a:prstDash val="solid"/>
                    </a:lnT>
                    <a:lnB w="6350" cap="flat" cmpd="sng" algn="ctr">
                      <a:solidFill>
                        <a:schemeClr val="bg1">
                          <a:lumMod val="65000"/>
                        </a:schemeClr>
                      </a:solidFill>
                      <a:prstDash val="sysDot"/>
                      <a:round/>
                      <a:headEnd type="none" w="med" len="med"/>
                      <a:tailEnd type="none" w="med" len="med"/>
                    </a:lnB>
                  </a:tcPr>
                </a:tc>
                <a:tc>
                  <a:txBody>
                    <a:bodyPr/>
                    <a:lstStyle/>
                    <a:p>
                      <a:pPr algn="ctr"/>
                      <a:r>
                        <a:rPr lang="nl-NL" sz="1400" dirty="0">
                          <a:solidFill>
                            <a:schemeClr val="tx1"/>
                          </a:solidFill>
                        </a:rPr>
                        <a:t>~5300</a:t>
                      </a:r>
                    </a:p>
                  </a:txBody>
                  <a:tcPr anchor="ctr">
                    <a:lnT w="9525">
                      <a:solidFill>
                        <a:srgbClr val="9A9A9A"/>
                      </a:solidFill>
                      <a:prstDash val="solid"/>
                    </a:lnT>
                    <a:lnB w="6350" cap="flat" cmpd="sng" algn="ctr">
                      <a:solidFill>
                        <a:schemeClr val="bg1">
                          <a:lumMod val="65000"/>
                        </a:schemeClr>
                      </a:solidFill>
                      <a:prstDash val="sysDot"/>
                      <a:round/>
                      <a:headEnd type="none" w="med" len="med"/>
                      <a:tailEnd type="none" w="med" len="med"/>
                    </a:lnB>
                  </a:tcPr>
                </a:tc>
                <a:tc>
                  <a:txBody>
                    <a:bodyPr/>
                    <a:lstStyle/>
                    <a:p>
                      <a:pPr algn="ctr"/>
                      <a:r>
                        <a:rPr lang="nl-NL" sz="1400" dirty="0">
                          <a:solidFill>
                            <a:schemeClr val="tx1"/>
                          </a:solidFill>
                        </a:rPr>
                        <a:t>~1900</a:t>
                      </a:r>
                      <a:endParaRPr lang="en-US" dirty="0">
                        <a:solidFill>
                          <a:schemeClr val="tx1"/>
                        </a:solidFill>
                      </a:endParaRPr>
                    </a:p>
                  </a:txBody>
                  <a:tcPr anchor="ctr">
                    <a:lnT w="9525">
                      <a:solidFill>
                        <a:srgbClr val="9A9A9A"/>
                      </a:solidFill>
                      <a:prstDash val="solid"/>
                    </a:lnT>
                    <a:lnB w="6350" cap="flat" cmpd="sng" algn="ctr">
                      <a:solidFill>
                        <a:schemeClr val="bg1">
                          <a:lumMod val="65000"/>
                        </a:schemeClr>
                      </a:solidFill>
                      <a:prstDash val="sysDot"/>
                      <a:round/>
                      <a:headEnd type="none" w="med" len="med"/>
                      <a:tailEnd type="none" w="med" len="med"/>
                    </a:lnB>
                  </a:tcPr>
                </a:tc>
                <a:tc>
                  <a:txBody>
                    <a:bodyPr/>
                    <a:lstStyle/>
                    <a:p>
                      <a:pPr algn="ctr"/>
                      <a:r>
                        <a:rPr lang="nl-NL" sz="1400" dirty="0">
                          <a:solidFill>
                            <a:schemeClr val="tx1"/>
                          </a:solidFill>
                        </a:rPr>
                        <a:t>~550</a:t>
                      </a:r>
                    </a:p>
                  </a:txBody>
                  <a:tcPr anchor="ctr">
                    <a:lnT w="9525">
                      <a:solidFill>
                        <a:srgbClr val="9A9A9A"/>
                      </a:solidFill>
                      <a:prstDash val="solid"/>
                    </a:lnT>
                    <a:lnB w="635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Afgeronde rechthoek 2">
            <a:extLst>
              <a:ext uri="{FF2B5EF4-FFF2-40B4-BE49-F238E27FC236}">
                <a16:creationId xmlns:a16="http://schemas.microsoft.com/office/drawing/2014/main" id="{9075B104-AB96-9D4B-9AB7-E3D137E651B5}"/>
              </a:ext>
            </a:extLst>
          </p:cNvPr>
          <p:cNvSpPr/>
          <p:nvPr/>
        </p:nvSpPr>
        <p:spPr>
          <a:xfrm>
            <a:off x="630000" y="1975779"/>
            <a:ext cx="10725150" cy="787400"/>
          </a:xfrm>
          <a:prstGeom prst="roundRect">
            <a:avLst/>
          </a:prstGeom>
          <a:noFill/>
          <a:ln w="1905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200" dirty="0">
                <a:solidFill>
                  <a:schemeClr val="tx1"/>
                </a:solidFill>
              </a:rPr>
              <a:t>In verband met de keuze voor het uitsturen van de brief 3-4 maanden voor afloop moratorium, is de verzendplanning als volgt:</a:t>
            </a:r>
          </a:p>
        </p:txBody>
      </p:sp>
      <p:sp>
        <p:nvSpPr>
          <p:cNvPr id="5" name="Tekstvak 4">
            <a:extLst>
              <a:ext uri="{FF2B5EF4-FFF2-40B4-BE49-F238E27FC236}">
                <a16:creationId xmlns:a16="http://schemas.microsoft.com/office/drawing/2014/main" id="{8CAF68A7-6A7B-C549-8C11-420B7EC3C27A}"/>
              </a:ext>
            </a:extLst>
          </p:cNvPr>
          <p:cNvSpPr txBox="1"/>
          <p:nvPr/>
        </p:nvSpPr>
        <p:spPr>
          <a:xfrm>
            <a:off x="5232400" y="22098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l-NL" dirty="0" err="1">
              <a:solidFill>
                <a:schemeClr val="tx1"/>
              </a:solidFill>
            </a:endParaRPr>
          </a:p>
        </p:txBody>
      </p:sp>
      <p:sp>
        <p:nvSpPr>
          <p:cNvPr id="7" name="Titel 6">
            <a:extLst>
              <a:ext uri="{FF2B5EF4-FFF2-40B4-BE49-F238E27FC236}">
                <a16:creationId xmlns:a16="http://schemas.microsoft.com/office/drawing/2014/main" id="{AED1E52E-DB10-43C9-86E3-213C90D41F53}"/>
              </a:ext>
            </a:extLst>
          </p:cNvPr>
          <p:cNvSpPr>
            <a:spLocks noGrp="1"/>
          </p:cNvSpPr>
          <p:nvPr>
            <p:ph type="title"/>
          </p:nvPr>
        </p:nvSpPr>
        <p:spPr>
          <a:xfrm>
            <a:off x="629325" y="1130917"/>
            <a:ext cx="10933350" cy="332399"/>
          </a:xfrm>
        </p:spPr>
        <p:txBody>
          <a:bodyPr/>
          <a:lstStyle/>
          <a:p>
            <a:r>
              <a:rPr lang="nl-NL" dirty="0"/>
              <a:t>Verzenden brieven loket en afloop moratorium</a:t>
            </a:r>
          </a:p>
        </p:txBody>
      </p:sp>
    </p:spTree>
    <p:custDataLst>
      <p:tags r:id="rId2"/>
    </p:custDataLst>
    <p:extLst>
      <p:ext uri="{BB962C8B-B14F-4D97-AF65-F5344CB8AC3E}">
        <p14:creationId xmlns:p14="http://schemas.microsoft.com/office/powerpoint/2010/main" val="2946636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33AA59A-0501-41E0-AB58-F0C1293549F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426"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233AA59A-0501-41E0-AB58-F0C1293549F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3" name="Table 3">
            <a:extLst>
              <a:ext uri="{FF2B5EF4-FFF2-40B4-BE49-F238E27FC236}">
                <a16:creationId xmlns:a16="http://schemas.microsoft.com/office/drawing/2014/main" id="{C8240F7F-9E3E-4BB9-BF29-7AB30D96D9A0}"/>
              </a:ext>
            </a:extLst>
          </p:cNvPr>
          <p:cNvGraphicFramePr>
            <a:graphicFrameLocks noGrp="1"/>
          </p:cNvGraphicFramePr>
          <p:nvPr>
            <p:extLst>
              <p:ext uri="{D42A27DB-BD31-4B8C-83A1-F6EECF244321}">
                <p14:modId xmlns:p14="http://schemas.microsoft.com/office/powerpoint/2010/main" val="4098435864"/>
              </p:ext>
            </p:extLst>
          </p:nvPr>
        </p:nvGraphicFramePr>
        <p:xfrm>
          <a:off x="630000" y="1465984"/>
          <a:ext cx="10933351" cy="4713766"/>
        </p:xfrm>
        <a:graphic>
          <a:graphicData uri="http://schemas.openxmlformats.org/drawingml/2006/table">
            <a:tbl>
              <a:tblPr firstRow="1">
                <a:tableStyleId>{2D5ABB26-0587-4C30-8999-92F81FD0307C}</a:tableStyleId>
              </a:tblPr>
              <a:tblGrid>
                <a:gridCol w="1758800">
                  <a:extLst>
                    <a:ext uri="{9D8B030D-6E8A-4147-A177-3AD203B41FA5}">
                      <a16:colId xmlns:a16="http://schemas.microsoft.com/office/drawing/2014/main" val="1465271371"/>
                    </a:ext>
                  </a:extLst>
                </a:gridCol>
                <a:gridCol w="9174551">
                  <a:extLst>
                    <a:ext uri="{9D8B030D-6E8A-4147-A177-3AD203B41FA5}">
                      <a16:colId xmlns:a16="http://schemas.microsoft.com/office/drawing/2014/main" val="3398275388"/>
                    </a:ext>
                  </a:extLst>
                </a:gridCol>
              </a:tblGrid>
              <a:tr h="399427">
                <a:tc>
                  <a:txBody>
                    <a:bodyPr/>
                    <a:lstStyle/>
                    <a:p>
                      <a:r>
                        <a:rPr lang="nl-NL" sz="1400" b="1" i="0" u="none" dirty="0">
                          <a:solidFill>
                            <a:srgbClr val="01689B"/>
                          </a:solidFill>
                          <a:latin typeface="RijksoverheidSansHeading" panose="020B0503040202060203" pitchFamily="34" charset="77"/>
                        </a:rPr>
                        <a:t>Servicecenter SBN</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solidFill>
                      <a:prstDash val="solid"/>
                      <a:round/>
                      <a:headEnd type="none" w="med" len="med"/>
                      <a:tailEnd type="none" w="med" len="med"/>
                    </a:lnB>
                    <a:solidFill>
                      <a:srgbClr val="8FC9E8"/>
                    </a:solidFill>
                  </a:tcPr>
                </a:tc>
                <a:tc>
                  <a:txBody>
                    <a:bodyPr/>
                    <a:lstStyle/>
                    <a:p>
                      <a:pPr marL="0" indent="0">
                        <a:buFont typeface="Arial" panose="020B0604020202020204" pitchFamily="34" charset="0"/>
                        <a:buNone/>
                      </a:pPr>
                      <a:r>
                        <a:rPr lang="nl-NL" sz="1400" b="0" i="0" u="none" dirty="0">
                          <a:latin typeface="RijksoverheidSansHeading" panose="020B0503040202060203" pitchFamily="34" charset="77"/>
                        </a:rPr>
                        <a:t>Beschikbaar om de ouder te ondersteunen in het proces, bijvoorbeeld</a:t>
                      </a:r>
                    </a:p>
                    <a:p>
                      <a:pPr marL="171450" lvl="0" indent="-171450">
                        <a:buFont typeface="Arial" panose="020B0604020202020204" pitchFamily="34" charset="0"/>
                        <a:buChar char="•"/>
                      </a:pPr>
                      <a:r>
                        <a:rPr lang="nl-NL" sz="1400" b="0" i="0" u="none" dirty="0">
                          <a:latin typeface="RijksoverheidSansHeading" panose="020B0503040202060203" pitchFamily="34" charset="77"/>
                        </a:rPr>
                        <a:t>Hoe werkt het loket (of bij problemen)</a:t>
                      </a:r>
                    </a:p>
                    <a:p>
                      <a:pPr marL="171450" lvl="0" indent="-171450">
                        <a:buFont typeface="Arial" panose="020B0604020202020204" pitchFamily="34" charset="0"/>
                        <a:buChar char="•"/>
                      </a:pPr>
                      <a:r>
                        <a:rPr lang="nl-NL" sz="1400" b="0" i="0" u="none" dirty="0">
                          <a:latin typeface="RijksoverheidSansHeading" panose="020B0503040202060203" pitchFamily="34" charset="77"/>
                        </a:rPr>
                        <a:t>Vragen over het formulier</a:t>
                      </a:r>
                    </a:p>
                    <a:p>
                      <a:pPr marL="171450" lvl="0" indent="-171450">
                        <a:buFont typeface="Arial" panose="020B0604020202020204" pitchFamily="34" charset="0"/>
                        <a:buChar char="•"/>
                      </a:pPr>
                      <a:r>
                        <a:rPr lang="nl-NL" sz="1400" b="0" i="0" u="none" dirty="0">
                          <a:latin typeface="RijksoverheidSansHeading" panose="020B0503040202060203" pitchFamily="34" charset="77"/>
                        </a:rPr>
                        <a:t>Vragen over termijnen </a:t>
                      </a:r>
                    </a:p>
                  </a:txBody>
                  <a:tcPr marL="180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3630878262"/>
                  </a:ext>
                </a:extLst>
              </a:tr>
              <a:tr h="504889">
                <a:tc>
                  <a:txBody>
                    <a:bodyPr/>
                    <a:lstStyle/>
                    <a:p>
                      <a:r>
                        <a:rPr lang="nl-NL" sz="1400" b="1" i="0" u="none" dirty="0">
                          <a:solidFill>
                            <a:srgbClr val="01689B"/>
                          </a:solidFill>
                          <a:latin typeface="RijksoverheidSansHeading" panose="020B0503040202060203" pitchFamily="34" charset="77"/>
                        </a:rPr>
                        <a:t>Gemeenten</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9E8"/>
                    </a:solidFill>
                  </a:tcPr>
                </a:tc>
                <a:tc>
                  <a:txBody>
                    <a:bodyPr/>
                    <a:lstStyle/>
                    <a:p>
                      <a:pPr marL="0" indent="0">
                        <a:buFont typeface="Arial" panose="020B0604020202020204" pitchFamily="34" charset="0"/>
                        <a:buNone/>
                      </a:pPr>
                      <a:r>
                        <a:rPr lang="nl-NL" sz="1400" b="0" i="0" u="none" dirty="0">
                          <a:latin typeface="RijksoverheidSansHeading" panose="020B0503040202060203" pitchFamily="34" charset="77"/>
                        </a:rPr>
                        <a:t>Beschikbaar om een ouder te ondersteunen bij het indienen van een schuldenlijst bij SBN</a:t>
                      </a:r>
                    </a:p>
                    <a:p>
                      <a:pPr marL="171450" lvl="0" indent="-171450">
                        <a:buFont typeface="Arial" panose="020B0604020202020204" pitchFamily="34" charset="0"/>
                        <a:buChar char="•"/>
                      </a:pPr>
                      <a:r>
                        <a:rPr lang="nl-NL" sz="1400" b="0" i="0" u="none" dirty="0">
                          <a:latin typeface="RijksoverheidSansHeading" panose="020B0503040202060203" pitchFamily="34" charset="77"/>
                        </a:rPr>
                        <a:t>Individuele ondersteuning</a:t>
                      </a:r>
                    </a:p>
                  </a:txBody>
                  <a:tcPr marL="180000" marR="72000" marT="72000" marB="72000">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4097060557"/>
                  </a:ext>
                </a:extLst>
              </a:tr>
              <a:tr h="399427">
                <a:tc>
                  <a:txBody>
                    <a:bodyPr/>
                    <a:lstStyle/>
                    <a:p>
                      <a:r>
                        <a:rPr lang="nl-NL" sz="1400" b="1" i="0" u="none" dirty="0">
                          <a:solidFill>
                            <a:srgbClr val="01689B"/>
                          </a:solidFill>
                          <a:latin typeface="RijksoverheidSansHeading" panose="020B0503040202060203" pitchFamily="34" charset="77"/>
                        </a:rPr>
                        <a:t>Serviceteam UHT</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9E8"/>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b="0" i="0" u="none" dirty="0">
                          <a:latin typeface="RijksoverheidSansHeading" panose="020B0503040202060203" pitchFamily="34" charset="77"/>
                        </a:rPr>
                        <a:t>Ondersteuning tot en met integrale beoordeling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b="0" i="0" u="none" kern="1200" baseline="0" dirty="0">
                          <a:solidFill>
                            <a:schemeClr val="tx1"/>
                          </a:solidFill>
                          <a:latin typeface="RijksoverheidSansHeading" panose="020B0503040202060203" pitchFamily="34" charset="77"/>
                          <a:ea typeface="+mn-ea"/>
                          <a:cs typeface="+mn-cs"/>
                        </a:rPr>
                        <a:t>Doorverwijzen naar SBN</a:t>
                      </a:r>
                    </a:p>
                  </a:txBody>
                  <a:tcPr marL="180000" marR="72000" marT="72000" marB="72000">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595478275"/>
                  </a:ext>
                </a:extLst>
              </a:tr>
              <a:tr h="399427">
                <a:tc>
                  <a:txBody>
                    <a:bodyPr/>
                    <a:lstStyle/>
                    <a:p>
                      <a:r>
                        <a:rPr lang="nl-NL" sz="1400" b="1" i="0" u="none" dirty="0">
                          <a:solidFill>
                            <a:srgbClr val="01689B"/>
                          </a:solidFill>
                          <a:latin typeface="RijksoverheidSansHeading" panose="020B0503040202060203" pitchFamily="34" charset="77"/>
                        </a:rPr>
                        <a:t>Spoedlijn/nummer</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9E8"/>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b="0" i="0" u="none" dirty="0">
                          <a:latin typeface="RijksoverheidSansHeading" panose="020B0503040202060203" pitchFamily="34" charset="77"/>
                        </a:rPr>
                        <a:t>Oplossing/ondersteuning ouder in geval beslaglegging deurwaarder (vanaf februari)</a:t>
                      </a:r>
                      <a:endParaRPr lang="nl-NL" sz="1400" b="0" i="0" u="none" kern="1200" baseline="0" dirty="0">
                        <a:solidFill>
                          <a:schemeClr val="tx1"/>
                        </a:solidFill>
                        <a:latin typeface="RijksoverheidSansHeading" panose="020B0503040202060203" pitchFamily="34" charset="77"/>
                        <a:ea typeface="+mn-ea"/>
                        <a:cs typeface="+mn-cs"/>
                      </a:endParaRPr>
                    </a:p>
                  </a:txBody>
                  <a:tcPr marL="180000" marR="72000" marT="72000" marB="72000">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3697371857"/>
                  </a:ext>
                </a:extLst>
              </a:tr>
              <a:tr h="504889">
                <a:tc>
                  <a:txBody>
                    <a:bodyPr/>
                    <a:lstStyle/>
                    <a:p>
                      <a:endParaRPr lang="nl-NL" sz="1400" b="0" i="0" u="none" dirty="0">
                        <a:solidFill>
                          <a:schemeClr val="bg1"/>
                        </a:solidFill>
                        <a:latin typeface="RijksoverheidSansHeading" panose="020B0503040202060203" pitchFamily="34" charset="77"/>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400" b="0" i="0" u="none" dirty="0">
                        <a:latin typeface="RijksoverheidSansHeading" panose="020B0503040202060203" pitchFamily="34" charset="77"/>
                      </a:endParaRPr>
                    </a:p>
                  </a:txBody>
                  <a:tcPr marL="180000" marR="72000" marT="72000" marB="72000">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3014006973"/>
                  </a:ext>
                </a:extLst>
              </a:tr>
              <a:tr h="381601">
                <a:tc>
                  <a:txBody>
                    <a:bodyPr/>
                    <a:lstStyle/>
                    <a:p>
                      <a:pPr algn="l"/>
                      <a:r>
                        <a:rPr lang="nl-NL" sz="1400" b="1" i="0" u="none" dirty="0">
                          <a:solidFill>
                            <a:srgbClr val="01689B"/>
                          </a:solidFill>
                          <a:latin typeface="RijksoverheidSansHeading" panose="020B0503040202060203" pitchFamily="34" charset="77"/>
                        </a:rPr>
                        <a:t>Afstemming</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b="0" i="0" u="none" dirty="0">
                          <a:latin typeface="RijksoverheidSansHeading" panose="020B0503040202060203" pitchFamily="34" charset="77"/>
                        </a:rPr>
                        <a:t>Serviceteam UHT en SBN zorgen voor warme overdracht</a:t>
                      </a:r>
                    </a:p>
                  </a:txBody>
                  <a:tcPr marL="180000" marR="72000" marT="72000" marB="72000">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2268602129"/>
                  </a:ext>
                </a:extLst>
              </a:tr>
              <a:tr h="504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1" i="0" u="none" dirty="0">
                          <a:solidFill>
                            <a:srgbClr val="01689B"/>
                          </a:solidFill>
                          <a:latin typeface="RijksoverheidSansHeading" panose="020B0503040202060203" pitchFamily="34" charset="77"/>
                        </a:rPr>
                        <a:t>Geaccepteerd risico</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nSpc>
                          <a:spcPct val="100000"/>
                        </a:lnSpc>
                      </a:pPr>
                      <a:r>
                        <a:rPr lang="nl-NL" sz="1400" b="0" i="0" dirty="0">
                          <a:latin typeface="RijksoverheidSansHeading" panose="020B0503040202060203" pitchFamily="34" charset="77"/>
                        </a:rPr>
                        <a:t>Circa 2 à 3 weken tussen 1</a:t>
                      </a:r>
                      <a:r>
                        <a:rPr lang="nl-NL" sz="1400" b="0" i="0" baseline="30000" dirty="0">
                          <a:latin typeface="RijksoverheidSansHeading" panose="020B0503040202060203" pitchFamily="34" charset="77"/>
                        </a:rPr>
                        <a:t>ste</a:t>
                      </a:r>
                      <a:r>
                        <a:rPr lang="nl-NL" sz="1400" b="0" i="0" dirty="0">
                          <a:latin typeface="RijksoverheidSansHeading" panose="020B0503040202060203" pitchFamily="34" charset="77"/>
                        </a:rPr>
                        <a:t> brief afloop moratorium en opening loket private schulden bij SBN</a:t>
                      </a:r>
                    </a:p>
                    <a:p>
                      <a:pPr marL="171450" indent="-171450">
                        <a:lnSpc>
                          <a:spcPct val="100000"/>
                        </a:lnSpc>
                        <a:buFont typeface="Arial" panose="020B0604020202020204" pitchFamily="34" charset="0"/>
                        <a:buChar char="•"/>
                      </a:pPr>
                      <a:r>
                        <a:rPr lang="nl-NL" sz="1400" b="0" i="0" dirty="0">
                          <a:latin typeface="RijksoverheidSansHeading" panose="020B0503040202060203" pitchFamily="34" charset="77"/>
                        </a:rPr>
                        <a:t>Mitigerende maatregel: duidelijke communicatie richting ouders, ouderwebsite + goede voorbereiding en </a:t>
                      </a:r>
                      <a:r>
                        <a:rPr lang="nl-NL" sz="1400" b="0" i="0" dirty="0" err="1">
                          <a:latin typeface="RijksoverheidSansHeading" panose="020B0503040202060203" pitchFamily="34" charset="77"/>
                        </a:rPr>
                        <a:t>Q&amp;A’s</a:t>
                      </a:r>
                      <a:r>
                        <a:rPr lang="nl-NL" sz="1400" b="0" i="0" dirty="0">
                          <a:latin typeface="RijksoverheidSansHeading" panose="020B0503040202060203" pitchFamily="34" charset="77"/>
                        </a:rPr>
                        <a:t> serviceteam UHT</a:t>
                      </a:r>
                    </a:p>
                  </a:txBody>
                  <a:tcPr marL="180000" marR="72000" marT="72000" marB="72000">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4084579282"/>
                  </a:ext>
                </a:extLst>
              </a:tr>
              <a:tr h="504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1" i="0" u="none" dirty="0">
                          <a:solidFill>
                            <a:srgbClr val="01689B"/>
                          </a:solidFill>
                          <a:latin typeface="RijksoverheidSansHeading" panose="020B0503040202060203" pitchFamily="34" charset="77"/>
                        </a:rPr>
                        <a:t>Overig</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accent6">
                        <a:lumMod val="20000"/>
                        <a:lumOff val="80000"/>
                      </a:schemeClr>
                    </a:solidFill>
                  </a:tcPr>
                </a:tc>
                <a:tc>
                  <a:txBody>
                    <a:bodyPr/>
                    <a:lstStyle/>
                    <a:p>
                      <a:pPr marL="0" indent="0">
                        <a:buFont typeface="Arial" panose="020B0604020202020204" pitchFamily="34" charset="0"/>
                        <a:buNone/>
                      </a:pPr>
                      <a:r>
                        <a:rPr lang="nl-NL" sz="1400" b="0" i="0" u="none" dirty="0">
                          <a:latin typeface="RijksoverheidSansHeading" panose="020B0503040202060203" pitchFamily="34" charset="77"/>
                        </a:rPr>
                        <a:t>Casuïstiektafels (multidisciplinair) + spoedprocedure (vanaf februari)</a:t>
                      </a:r>
                    </a:p>
                  </a:txBody>
                  <a:tcPr marL="180000" marR="72000" marT="72000" marB="72000">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219950833"/>
                  </a:ext>
                </a:extLst>
              </a:tr>
            </a:tbl>
          </a:graphicData>
        </a:graphic>
      </p:graphicFrame>
      <p:graphicFrame>
        <p:nvGraphicFramePr>
          <p:cNvPr id="7" name="Object 6" hidden="1">
            <a:extLst>
              <a:ext uri="{FF2B5EF4-FFF2-40B4-BE49-F238E27FC236}">
                <a16:creationId xmlns:a16="http://schemas.microsoft.com/office/drawing/2014/main" id="{EA6920A8-A3AE-43CF-A1BC-4D3BABABDA2C}"/>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427" name="think-cell Slide" r:id="rId8" imgW="336" imgH="336" progId="TCLayout.ActiveDocument.1">
                  <p:embed/>
                </p:oleObj>
              </mc:Choice>
              <mc:Fallback>
                <p:oleObj name="think-cell Slide" r:id="rId8" imgW="336" imgH="336" progId="TCLayout.ActiveDocument.1">
                  <p:embed/>
                  <p:pic>
                    <p:nvPicPr>
                      <p:cNvPr id="7" name="Object 6" hidden="1">
                        <a:extLst>
                          <a:ext uri="{FF2B5EF4-FFF2-40B4-BE49-F238E27FC236}">
                            <a16:creationId xmlns:a16="http://schemas.microsoft.com/office/drawing/2014/main" id="{EA6920A8-A3AE-43CF-A1BC-4D3BABABDA2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aphicFrame>
        <p:nvGraphicFramePr>
          <p:cNvPr id="9" name="Object 8" hidden="1">
            <a:extLst>
              <a:ext uri="{FF2B5EF4-FFF2-40B4-BE49-F238E27FC236}">
                <a16:creationId xmlns:a16="http://schemas.microsoft.com/office/drawing/2014/main" id="{3C5C4288-4385-4905-A9CC-43FEC411F4C8}"/>
              </a:ext>
            </a:extLst>
          </p:cNvPr>
          <p:cNvGraphicFramePr>
            <a:graphicFrameLocks noChangeAspect="1"/>
          </p:cNvGraphicFramePr>
          <p:nvPr>
            <p:custDataLst>
              <p:tags r:id="rId4"/>
            </p:custData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spid="_x0000_s101428" name="think-cell Slide" r:id="rId10" imgW="336" imgH="336" progId="TCLayout.ActiveDocument.1">
                  <p:embed/>
                </p:oleObj>
              </mc:Choice>
              <mc:Fallback>
                <p:oleObj name="think-cell Slide" r:id="rId10" imgW="336" imgH="336" progId="TCLayout.ActiveDocument.1">
                  <p:embed/>
                  <p:pic>
                    <p:nvPicPr>
                      <p:cNvPr id="9" name="Object 8" hidden="1">
                        <a:extLst>
                          <a:ext uri="{FF2B5EF4-FFF2-40B4-BE49-F238E27FC236}">
                            <a16:creationId xmlns:a16="http://schemas.microsoft.com/office/drawing/2014/main" id="{3C5C4288-4385-4905-A9CC-43FEC411F4C8}"/>
                          </a:ext>
                        </a:extLst>
                      </p:cNvPr>
                      <p:cNvPicPr/>
                      <p:nvPr/>
                    </p:nvPicPr>
                    <p:blipFill>
                      <a:blip r:embed="rId9"/>
                      <a:stretch>
                        <a:fillRect/>
                      </a:stretch>
                    </p:blipFill>
                    <p:spPr>
                      <a:xfrm>
                        <a:off x="153988" y="153988"/>
                        <a:ext cx="1588" cy="1588"/>
                      </a:xfrm>
                      <a:prstGeom prst="rect">
                        <a:avLst/>
                      </a:prstGeom>
                    </p:spPr>
                  </p:pic>
                </p:oleObj>
              </mc:Fallback>
            </mc:AlternateContent>
          </a:graphicData>
        </a:graphic>
      </p:graphicFrame>
      <p:sp>
        <p:nvSpPr>
          <p:cNvPr id="8" name="Titel 1">
            <a:extLst>
              <a:ext uri="{FF2B5EF4-FFF2-40B4-BE49-F238E27FC236}">
                <a16:creationId xmlns:a16="http://schemas.microsoft.com/office/drawing/2014/main" id="{648DB895-4500-4049-A257-D061AA498AA7}"/>
              </a:ext>
            </a:extLst>
          </p:cNvPr>
          <p:cNvSpPr txBox="1">
            <a:spLocks/>
          </p:cNvSpPr>
          <p:nvPr/>
        </p:nvSpPr>
        <p:spPr>
          <a:xfrm>
            <a:off x="630000" y="849300"/>
            <a:ext cx="10933200" cy="39857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400" kern="1200">
                <a:solidFill>
                  <a:schemeClr val="tx2"/>
                </a:solidFill>
                <a:latin typeface="+mj-lt"/>
                <a:ea typeface="+mj-ea"/>
                <a:cs typeface="+mj-cs"/>
                <a:sym typeface="+mj-lt"/>
              </a:defRPr>
            </a:lvl1pPr>
          </a:lstStyle>
          <a:p>
            <a:r>
              <a:rPr lang="nl-NL" sz="2800" b="1" dirty="0">
                <a:solidFill>
                  <a:srgbClr val="01689B"/>
                </a:solidFill>
                <a:latin typeface="RijksoverheidSansHeading" panose="020B0503040202060203" pitchFamily="34" charset="77"/>
              </a:rPr>
              <a:t>Beschikbare ondersteuning ouder</a:t>
            </a:r>
          </a:p>
        </p:txBody>
      </p:sp>
    </p:spTree>
    <p:extLst>
      <p:ext uri="{BB962C8B-B14F-4D97-AF65-F5344CB8AC3E}">
        <p14:creationId xmlns:p14="http://schemas.microsoft.com/office/powerpoint/2010/main" val="310584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4A05D-2619-4CA8-BF8D-C938CBF84F60}"/>
              </a:ext>
            </a:extLst>
          </p:cNvPr>
          <p:cNvSpPr>
            <a:spLocks noGrp="1"/>
          </p:cNvSpPr>
          <p:nvPr>
            <p:ph type="title"/>
          </p:nvPr>
        </p:nvSpPr>
        <p:spPr>
          <a:xfrm>
            <a:off x="630000" y="1307086"/>
            <a:ext cx="10933350" cy="332399"/>
          </a:xfrm>
        </p:spPr>
        <p:txBody>
          <a:bodyPr/>
          <a:lstStyle/>
          <a:p>
            <a:r>
              <a:rPr lang="nl-NL" dirty="0"/>
              <a:t>Verwijskaart</a:t>
            </a:r>
          </a:p>
        </p:txBody>
      </p:sp>
      <p:sp>
        <p:nvSpPr>
          <p:cNvPr id="3" name="Tijdelijke aanduiding voor tekst 2">
            <a:extLst>
              <a:ext uri="{FF2B5EF4-FFF2-40B4-BE49-F238E27FC236}">
                <a16:creationId xmlns:a16="http://schemas.microsoft.com/office/drawing/2014/main" id="{2F5928CD-17FC-4EA1-B973-279B8D09F706}"/>
              </a:ext>
            </a:extLst>
          </p:cNvPr>
          <p:cNvSpPr>
            <a:spLocks noGrp="1"/>
          </p:cNvSpPr>
          <p:nvPr>
            <p:ph type="body" sz="quarter" idx="10"/>
          </p:nvPr>
        </p:nvSpPr>
        <p:spPr/>
        <p:txBody>
          <a:bodyPr/>
          <a:lstStyle/>
          <a:p>
            <a:r>
              <a:rPr lang="nl-NL" sz="1600" dirty="0"/>
              <a:t>Zie apart document.</a:t>
            </a:r>
          </a:p>
          <a:p>
            <a:r>
              <a:rPr lang="nl-NL" sz="1600" dirty="0"/>
              <a:t>De verwijskaart geeft aan voor welke vraag je waar terecht kunt.</a:t>
            </a:r>
          </a:p>
        </p:txBody>
      </p:sp>
    </p:spTree>
    <p:extLst>
      <p:ext uri="{BB962C8B-B14F-4D97-AF65-F5344CB8AC3E}">
        <p14:creationId xmlns:p14="http://schemas.microsoft.com/office/powerpoint/2010/main" val="1133668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AA87769-BB02-4518-8AF3-9A4F5DF7DDCA}"/>
              </a:ext>
            </a:extLst>
          </p:cNvPr>
          <p:cNvSpPr>
            <a:spLocks noGrp="1"/>
          </p:cNvSpPr>
          <p:nvPr>
            <p:ph type="title"/>
          </p:nvPr>
        </p:nvSpPr>
        <p:spPr/>
        <p:txBody>
          <a:bodyPr/>
          <a:lstStyle/>
          <a:p>
            <a:r>
              <a:rPr lang="nl-NL" dirty="0"/>
              <a:t>Screenshots </a:t>
            </a:r>
            <a:br>
              <a:rPr lang="nl-NL" dirty="0"/>
            </a:br>
            <a:r>
              <a:rPr lang="nl-NL" dirty="0"/>
              <a:t>loket private schulden</a:t>
            </a:r>
          </a:p>
        </p:txBody>
      </p:sp>
    </p:spTree>
    <p:extLst>
      <p:ext uri="{BB962C8B-B14F-4D97-AF65-F5344CB8AC3E}">
        <p14:creationId xmlns:p14="http://schemas.microsoft.com/office/powerpoint/2010/main" val="2631198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1C659-14F2-4F8A-8026-8EA243BF44B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1E53C5D-02E7-4EC2-A5A9-284181599116}"/>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6D15E78A-FEF9-44B3-B3C5-6316E0158611}"/>
              </a:ext>
            </a:extLst>
          </p:cNvPr>
          <p:cNvPicPr>
            <a:picLocks noChangeAspect="1"/>
          </p:cNvPicPr>
          <p:nvPr/>
        </p:nvPicPr>
        <p:blipFill>
          <a:blip r:embed="rId3"/>
          <a:stretch>
            <a:fillRect/>
          </a:stretch>
        </p:blipFill>
        <p:spPr>
          <a:xfrm>
            <a:off x="0" y="0"/>
            <a:ext cx="12192000" cy="6858000"/>
          </a:xfrm>
          <a:prstGeom prst="rect">
            <a:avLst/>
          </a:prstGeom>
        </p:spPr>
      </p:pic>
      <p:sp>
        <p:nvSpPr>
          <p:cNvPr id="6" name="Rectangle 146">
            <a:extLst>
              <a:ext uri="{FF2B5EF4-FFF2-40B4-BE49-F238E27FC236}">
                <a16:creationId xmlns:a16="http://schemas.microsoft.com/office/drawing/2014/main" id="{4066CC8D-D3EC-4233-A90B-D9416B3772CC}"/>
              </a:ext>
            </a:extLst>
          </p:cNvPr>
          <p:cNvSpPr/>
          <p:nvPr>
            <p:custDataLst>
              <p:tags r:id="rId1"/>
            </p:custDataLst>
          </p:nvPr>
        </p:nvSpPr>
        <p:spPr bwMode="gray">
          <a:xfrm>
            <a:off x="0" y="3184"/>
            <a:ext cx="12192000" cy="815816"/>
          </a:xfrm>
          <a:prstGeom prst="rect">
            <a:avLst/>
          </a:prstGeom>
          <a:solidFill>
            <a:srgbClr val="8FC9E8"/>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err="1">
                <a:solidFill>
                  <a:schemeClr val="tx1"/>
                </a:solidFill>
                <a:latin typeface="RijksoverheidSansHeading" panose="020B0503040202060203" pitchFamily="34" charset="77"/>
              </a:rPr>
              <a:t>Een</a:t>
            </a:r>
            <a:r>
              <a:rPr lang="en-US" sz="1600" b="1" dirty="0">
                <a:solidFill>
                  <a:schemeClr val="tx1"/>
                </a:solidFill>
                <a:latin typeface="RijksoverheidSansHeading" panose="020B0503040202060203" pitchFamily="34" charset="77"/>
              </a:rPr>
              <a:t> </a:t>
            </a:r>
            <a:r>
              <a:rPr lang="en-US" sz="1600" b="1" dirty="0" err="1">
                <a:solidFill>
                  <a:schemeClr val="tx1"/>
                </a:solidFill>
                <a:latin typeface="RijksoverheidSansHeading" panose="020B0503040202060203" pitchFamily="34" charset="77"/>
              </a:rPr>
              <a:t>inkijkje</a:t>
            </a:r>
            <a:r>
              <a:rPr lang="en-US" sz="1600" b="1" dirty="0">
                <a:solidFill>
                  <a:schemeClr val="tx1"/>
                </a:solidFill>
                <a:latin typeface="RijksoverheidSansHeading" panose="020B0503040202060203" pitchFamily="34" charset="77"/>
              </a:rPr>
              <a:t>.. het </a:t>
            </a:r>
            <a:r>
              <a:rPr lang="en-US" sz="1600" b="1" dirty="0" err="1">
                <a:solidFill>
                  <a:schemeClr val="tx1"/>
                </a:solidFill>
                <a:latin typeface="RijksoverheidSansHeading" panose="020B0503040202060203" pitchFamily="34" charset="77"/>
              </a:rPr>
              <a:t>ouder</a:t>
            </a:r>
            <a:r>
              <a:rPr lang="en-US" sz="1600" b="1" dirty="0">
                <a:solidFill>
                  <a:schemeClr val="tx1"/>
                </a:solidFill>
                <a:latin typeface="RijksoverheidSansHeading" panose="020B0503040202060203" pitchFamily="34" charset="77"/>
              </a:rPr>
              <a:t> </a:t>
            </a:r>
            <a:r>
              <a:rPr lang="en-US" sz="1600" b="1" dirty="0" err="1">
                <a:solidFill>
                  <a:schemeClr val="tx1"/>
                </a:solidFill>
                <a:latin typeface="RijksoverheidSansHeading" panose="020B0503040202060203" pitchFamily="34" charset="77"/>
              </a:rPr>
              <a:t>portaal</a:t>
            </a:r>
            <a:endParaRPr lang="en-US" sz="1600" b="1" dirty="0">
              <a:solidFill>
                <a:schemeClr val="tx1"/>
              </a:solidFill>
              <a:latin typeface="RijksoverheidSansHeading" panose="020B0503040202060203" pitchFamily="34" charset="77"/>
            </a:endParaRPr>
          </a:p>
        </p:txBody>
      </p:sp>
    </p:spTree>
    <p:extLst>
      <p:ext uri="{BB962C8B-B14F-4D97-AF65-F5344CB8AC3E}">
        <p14:creationId xmlns:p14="http://schemas.microsoft.com/office/powerpoint/2010/main" val="1956842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0C1441-D8A8-4FBE-8C4E-74C5E10AE25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AEC2199-5C29-4D22-A478-A7E88EBA7F52}"/>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9DAEE106-3BC9-41E8-AEFF-BDC8F4B38838}"/>
              </a:ext>
            </a:extLst>
          </p:cNvPr>
          <p:cNvPicPr>
            <a:picLocks noChangeAspect="1"/>
          </p:cNvPicPr>
          <p:nvPr/>
        </p:nvPicPr>
        <p:blipFill>
          <a:blip r:embed="rId3"/>
          <a:stretch>
            <a:fillRect/>
          </a:stretch>
        </p:blipFill>
        <p:spPr>
          <a:xfrm>
            <a:off x="0" y="0"/>
            <a:ext cx="12192000" cy="6858000"/>
          </a:xfrm>
          <a:prstGeom prst="rect">
            <a:avLst/>
          </a:prstGeom>
        </p:spPr>
      </p:pic>
      <p:sp>
        <p:nvSpPr>
          <p:cNvPr id="7" name="Rectangle 146">
            <a:extLst>
              <a:ext uri="{FF2B5EF4-FFF2-40B4-BE49-F238E27FC236}">
                <a16:creationId xmlns:a16="http://schemas.microsoft.com/office/drawing/2014/main" id="{209E7B7F-B8F6-3045-B816-FFF72A4A5055}"/>
              </a:ext>
            </a:extLst>
          </p:cNvPr>
          <p:cNvSpPr/>
          <p:nvPr>
            <p:custDataLst>
              <p:tags r:id="rId1"/>
            </p:custDataLst>
          </p:nvPr>
        </p:nvSpPr>
        <p:spPr bwMode="gray">
          <a:xfrm>
            <a:off x="0" y="3184"/>
            <a:ext cx="12192000" cy="815816"/>
          </a:xfrm>
          <a:prstGeom prst="rect">
            <a:avLst/>
          </a:prstGeom>
          <a:solidFill>
            <a:srgbClr val="8FC9E8"/>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err="1">
                <a:solidFill>
                  <a:schemeClr val="tx1"/>
                </a:solidFill>
                <a:latin typeface="RijksoverheidSansHeading" panose="020B0503040202060203" pitchFamily="34" charset="77"/>
              </a:rPr>
              <a:t>Een</a:t>
            </a:r>
            <a:r>
              <a:rPr lang="en-US" sz="1600" b="1" dirty="0">
                <a:solidFill>
                  <a:schemeClr val="tx1"/>
                </a:solidFill>
                <a:latin typeface="RijksoverheidSansHeading" panose="020B0503040202060203" pitchFamily="34" charset="77"/>
              </a:rPr>
              <a:t> </a:t>
            </a:r>
            <a:r>
              <a:rPr lang="en-US" sz="1600" b="1" dirty="0" err="1">
                <a:solidFill>
                  <a:schemeClr val="tx1"/>
                </a:solidFill>
                <a:latin typeface="RijksoverheidSansHeading" panose="020B0503040202060203" pitchFamily="34" charset="77"/>
              </a:rPr>
              <a:t>inkijkje</a:t>
            </a:r>
            <a:r>
              <a:rPr lang="en-US" sz="1600" b="1" dirty="0">
                <a:solidFill>
                  <a:schemeClr val="tx1"/>
                </a:solidFill>
                <a:latin typeface="RijksoverheidSansHeading" panose="020B0503040202060203" pitchFamily="34" charset="77"/>
              </a:rPr>
              <a:t>.. het </a:t>
            </a:r>
            <a:r>
              <a:rPr lang="en-US" sz="1600" b="1" dirty="0" err="1">
                <a:solidFill>
                  <a:schemeClr val="tx1"/>
                </a:solidFill>
                <a:latin typeface="RijksoverheidSansHeading" panose="020B0503040202060203" pitchFamily="34" charset="77"/>
              </a:rPr>
              <a:t>ouder</a:t>
            </a:r>
            <a:r>
              <a:rPr lang="en-US" sz="1600" b="1" dirty="0">
                <a:solidFill>
                  <a:schemeClr val="tx1"/>
                </a:solidFill>
                <a:latin typeface="RijksoverheidSansHeading" panose="020B0503040202060203" pitchFamily="34" charset="77"/>
              </a:rPr>
              <a:t> </a:t>
            </a:r>
            <a:r>
              <a:rPr lang="en-US" sz="1600" b="1" dirty="0" err="1">
                <a:solidFill>
                  <a:schemeClr val="tx1"/>
                </a:solidFill>
                <a:latin typeface="RijksoverheidSansHeading" panose="020B0503040202060203" pitchFamily="34" charset="77"/>
              </a:rPr>
              <a:t>portaal</a:t>
            </a:r>
            <a:endParaRPr lang="en-US" sz="1600" b="1" dirty="0">
              <a:solidFill>
                <a:schemeClr val="tx1"/>
              </a:solidFill>
              <a:latin typeface="RijksoverheidSansHeading" panose="020B0503040202060203" pitchFamily="34" charset="77"/>
            </a:endParaRPr>
          </a:p>
        </p:txBody>
      </p:sp>
    </p:spTree>
    <p:extLst>
      <p:ext uri="{BB962C8B-B14F-4D97-AF65-F5344CB8AC3E}">
        <p14:creationId xmlns:p14="http://schemas.microsoft.com/office/powerpoint/2010/main" val="3120993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25DB490-0E27-416B-8DDB-CDBCB7B06DF2}"/>
              </a:ext>
            </a:extLst>
          </p:cNvPr>
          <p:cNvGraphicFramePr>
            <a:graphicFrameLocks noChangeAspect="1"/>
          </p:cNvGraphicFramePr>
          <p:nvPr>
            <p:custDataLst>
              <p:tags r:id="rId2"/>
            </p:custDataLst>
            <p:extLst>
              <p:ext uri="{D42A27DB-BD31-4B8C-83A1-F6EECF244321}">
                <p14:modId xmlns:p14="http://schemas.microsoft.com/office/powerpoint/2010/main" val="4038000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33" name="think-cell Slide" r:id="rId4" imgW="352" imgH="353" progId="TCLayout.ActiveDocument.1">
                  <p:embed/>
                </p:oleObj>
              </mc:Choice>
              <mc:Fallback>
                <p:oleObj name="think-cell Slide" r:id="rId4" imgW="352" imgH="353" progId="TCLayout.ActiveDocument.1">
                  <p:embed/>
                  <p:pic>
                    <p:nvPicPr>
                      <p:cNvPr id="3" name="Object 2" hidden="1">
                        <a:extLst>
                          <a:ext uri="{FF2B5EF4-FFF2-40B4-BE49-F238E27FC236}">
                            <a16:creationId xmlns:a16="http://schemas.microsoft.com/office/drawing/2014/main" id="{725DB490-0E27-416B-8DDB-CDBCB7B06DF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4" name="Tabel 4">
            <a:extLst>
              <a:ext uri="{FF2B5EF4-FFF2-40B4-BE49-F238E27FC236}">
                <a16:creationId xmlns:a16="http://schemas.microsoft.com/office/drawing/2014/main" id="{64F480B5-A265-412B-9AF3-63AEC17573B3}"/>
              </a:ext>
            </a:extLst>
          </p:cNvPr>
          <p:cNvGraphicFramePr>
            <a:graphicFrameLocks noGrp="1"/>
          </p:cNvGraphicFramePr>
          <p:nvPr>
            <p:extLst>
              <p:ext uri="{D42A27DB-BD31-4B8C-83A1-F6EECF244321}">
                <p14:modId xmlns:p14="http://schemas.microsoft.com/office/powerpoint/2010/main" val="4265198425"/>
              </p:ext>
            </p:extLst>
          </p:nvPr>
        </p:nvGraphicFramePr>
        <p:xfrm>
          <a:off x="555072" y="677220"/>
          <a:ext cx="11081856" cy="5727818"/>
        </p:xfrm>
        <a:graphic>
          <a:graphicData uri="http://schemas.openxmlformats.org/drawingml/2006/table">
            <a:tbl>
              <a:tblPr firstRow="1" bandRow="1">
                <a:tableStyleId>{5C22544A-7EE6-4342-B048-85BDC9FD1C3A}</a:tableStyleId>
              </a:tblPr>
              <a:tblGrid>
                <a:gridCol w="3939494">
                  <a:extLst>
                    <a:ext uri="{9D8B030D-6E8A-4147-A177-3AD203B41FA5}">
                      <a16:colId xmlns:a16="http://schemas.microsoft.com/office/drawing/2014/main" val="2501159971"/>
                    </a:ext>
                  </a:extLst>
                </a:gridCol>
                <a:gridCol w="7142362">
                  <a:extLst>
                    <a:ext uri="{9D8B030D-6E8A-4147-A177-3AD203B41FA5}">
                      <a16:colId xmlns:a16="http://schemas.microsoft.com/office/drawing/2014/main" val="3797909955"/>
                    </a:ext>
                  </a:extLst>
                </a:gridCol>
              </a:tblGrid>
              <a:tr h="453391">
                <a:tc>
                  <a:txBody>
                    <a:bodyPr/>
                    <a:lstStyle/>
                    <a:p>
                      <a:r>
                        <a:rPr lang="nl-NL" dirty="0"/>
                        <a:t>Info uitvoering </a:t>
                      </a:r>
                    </a:p>
                  </a:txBody>
                  <a:tcPr/>
                </a:tc>
                <a:tc>
                  <a:txBody>
                    <a:bodyPr/>
                    <a:lstStyle/>
                    <a:p>
                      <a:r>
                        <a:rPr lang="nl-NL" dirty="0"/>
                        <a:t>In het kort loket private schulden</a:t>
                      </a:r>
                    </a:p>
                  </a:txBody>
                  <a:tcPr/>
                </a:tc>
                <a:extLst>
                  <a:ext uri="{0D108BD9-81ED-4DB2-BD59-A6C34878D82A}">
                    <a16:rowId xmlns:a16="http://schemas.microsoft.com/office/drawing/2014/main" val="1954341414"/>
                  </a:ext>
                </a:extLst>
              </a:tr>
              <a:tr h="1117949">
                <a:tc>
                  <a:txBody>
                    <a:bodyPr/>
                    <a:lstStyle/>
                    <a:p>
                      <a:r>
                        <a:rPr lang="nl-NL" sz="1600" dirty="0"/>
                        <a:t>Wanneer open het loket private schulden</a:t>
                      </a:r>
                    </a:p>
                  </a:txBody>
                  <a:tcPr/>
                </a:tc>
                <a:tc>
                  <a:txBody>
                    <a:bodyPr/>
                    <a:lstStyle/>
                    <a:p>
                      <a:pPr marL="285750" indent="-285750">
                        <a:buFont typeface="Arial" panose="020B0604020202020204" pitchFamily="34" charset="0"/>
                        <a:buChar char="•"/>
                      </a:pPr>
                      <a:r>
                        <a:rPr lang="nl-NL" sz="1600" dirty="0">
                          <a:latin typeface="+mj-lt"/>
                        </a:rPr>
                        <a:t>5 januari 2022</a:t>
                      </a:r>
                    </a:p>
                    <a:p>
                      <a:pPr marL="285750" indent="-285750">
                        <a:buFont typeface="Arial" panose="020B0604020202020204" pitchFamily="34" charset="0"/>
                        <a:buChar char="•"/>
                      </a:pPr>
                      <a:r>
                        <a:rPr lang="nl-NL" sz="1600" dirty="0">
                          <a:latin typeface="+mj-lt"/>
                        </a:rPr>
                        <a:t>sbn.nl</a:t>
                      </a:r>
                    </a:p>
                    <a:p>
                      <a:pPr marL="285750" indent="-285750">
                        <a:buFont typeface="Arial" panose="020B0604020202020204" pitchFamily="34" charset="0"/>
                        <a:buChar char="•"/>
                      </a:pPr>
                      <a:r>
                        <a:rPr lang="nl-NL" sz="1600" dirty="0">
                          <a:latin typeface="+mj-lt"/>
                        </a:rPr>
                        <a:t>Service center SBN bereikbaar via 088 </a:t>
                      </a:r>
                      <a:r>
                        <a:rPr lang="nl-NL" sz="1600" kern="1200" dirty="0">
                          <a:solidFill>
                            <a:schemeClr val="dk1"/>
                          </a:solidFill>
                          <a:effectLst/>
                          <a:latin typeface="+mn-lt"/>
                          <a:ea typeface="+mn-ea"/>
                          <a:cs typeface="+mn-cs"/>
                        </a:rPr>
                        <a:t>1410560</a:t>
                      </a:r>
                      <a:br>
                        <a:rPr lang="nl-NL" sz="1600" dirty="0">
                          <a:latin typeface="+mj-lt"/>
                        </a:rPr>
                      </a:br>
                      <a:r>
                        <a:rPr lang="nl-NL" sz="1600" kern="1200" dirty="0">
                          <a:solidFill>
                            <a:schemeClr val="dk1"/>
                          </a:solidFill>
                          <a:effectLst/>
                          <a:latin typeface="+mn-lt"/>
                          <a:ea typeface="+mn-ea"/>
                          <a:cs typeface="+mn-cs"/>
                        </a:rPr>
                        <a:t>Openingstijden ma t/m do 08.00- 20.00 uur en vrijdag van 08.00-17.00 </a:t>
                      </a:r>
                      <a:r>
                        <a:rPr lang="nl-NL" sz="1600" dirty="0">
                          <a:latin typeface="+mj-lt"/>
                        </a:rPr>
                        <a:t> </a:t>
                      </a:r>
                    </a:p>
                  </a:txBody>
                  <a:tcPr/>
                </a:tc>
                <a:extLst>
                  <a:ext uri="{0D108BD9-81ED-4DB2-BD59-A6C34878D82A}">
                    <a16:rowId xmlns:a16="http://schemas.microsoft.com/office/drawing/2014/main" val="4012166372"/>
                  </a:ext>
                </a:extLst>
              </a:tr>
              <a:tr h="579741">
                <a:tc>
                  <a:txBody>
                    <a:bodyPr/>
                    <a:lstStyle/>
                    <a:p>
                      <a:r>
                        <a:rPr lang="nl-NL" sz="1600" dirty="0"/>
                        <a:t>Wie kan hier terecht?</a:t>
                      </a:r>
                    </a:p>
                  </a:txBody>
                  <a:tcPr/>
                </a:tc>
                <a:tc>
                  <a:txBody>
                    <a:bodyPr/>
                    <a:lstStyle/>
                    <a:p>
                      <a:pPr marL="285750" indent="-285750">
                        <a:buFont typeface="Arial" panose="020B0604020202020204" pitchFamily="34" charset="0"/>
                        <a:buChar char="•"/>
                      </a:pPr>
                      <a:r>
                        <a:rPr lang="nl-NL" sz="1600" dirty="0">
                          <a:latin typeface="+mj-lt"/>
                        </a:rPr>
                        <a:t>De gedupeerde ouder kinderopvangtoeslag</a:t>
                      </a:r>
                    </a:p>
                    <a:p>
                      <a:pPr marL="285750" indent="-285750">
                        <a:buFont typeface="Arial" panose="020B0604020202020204" pitchFamily="34" charset="0"/>
                        <a:buChar char="•"/>
                      </a:pPr>
                      <a:r>
                        <a:rPr lang="nl-NL" sz="1600" dirty="0">
                          <a:latin typeface="+mj-lt"/>
                        </a:rPr>
                        <a:t>De toeslagpartner van de gedupeerde ouder</a:t>
                      </a:r>
                    </a:p>
                  </a:txBody>
                  <a:tcPr/>
                </a:tc>
                <a:extLst>
                  <a:ext uri="{0D108BD9-81ED-4DB2-BD59-A6C34878D82A}">
                    <a16:rowId xmlns:a16="http://schemas.microsoft.com/office/drawing/2014/main" val="2190051368"/>
                  </a:ext>
                </a:extLst>
              </a:tr>
              <a:tr h="818300">
                <a:tc>
                  <a:txBody>
                    <a:bodyPr/>
                    <a:lstStyle/>
                    <a:p>
                      <a:r>
                        <a:rPr lang="nl-NL" sz="1600" dirty="0"/>
                        <a:t>Aankondiging ouders</a:t>
                      </a:r>
                    </a:p>
                  </a:txBody>
                  <a:tcPr/>
                </a:tc>
                <a:tc>
                  <a:txBody>
                    <a:bodyPr/>
                    <a:lstStyle/>
                    <a:p>
                      <a:pPr marL="285750" indent="-285750">
                        <a:buFont typeface="Arial" panose="020B0604020202020204" pitchFamily="34" charset="0"/>
                        <a:buChar char="•"/>
                      </a:pPr>
                      <a:r>
                        <a:rPr lang="nl-NL" sz="1600" dirty="0">
                          <a:latin typeface="+mj-lt"/>
                        </a:rPr>
                        <a:t>Maandelijkse verzending persoonlijke brief naar ouders die uit het moratorium lopen (vanaf 17/12)</a:t>
                      </a:r>
                    </a:p>
                    <a:p>
                      <a:pPr marL="285750" indent="-285750">
                        <a:buFont typeface="Arial" panose="020B0604020202020204" pitchFamily="34" charset="0"/>
                        <a:buChar char="•"/>
                      </a:pPr>
                      <a:r>
                        <a:rPr lang="nl-NL" sz="1600" dirty="0">
                          <a:latin typeface="+mj-lt"/>
                        </a:rPr>
                        <a:t>Beperkte publiekscommunicatie</a:t>
                      </a:r>
                    </a:p>
                  </a:txBody>
                  <a:tcPr/>
                </a:tc>
                <a:extLst>
                  <a:ext uri="{0D108BD9-81ED-4DB2-BD59-A6C34878D82A}">
                    <a16:rowId xmlns:a16="http://schemas.microsoft.com/office/drawing/2014/main" val="154336056"/>
                  </a:ext>
                </a:extLst>
              </a:tr>
              <a:tr h="453391">
                <a:tc>
                  <a:txBody>
                    <a:bodyPr/>
                    <a:lstStyle/>
                    <a:p>
                      <a:r>
                        <a:rPr lang="nl-NL" sz="1600" dirty="0"/>
                        <a:t>Behandeling schuldenlijsten</a:t>
                      </a:r>
                    </a:p>
                  </a:txBody>
                  <a:tcPr/>
                </a:tc>
                <a:tc>
                  <a:txBody>
                    <a:bodyPr/>
                    <a:lstStyle/>
                    <a:p>
                      <a:r>
                        <a:rPr lang="nl-NL" sz="1600" dirty="0"/>
                        <a:t>Voorrang voor ouders waarvan moratorium afloopt</a:t>
                      </a:r>
                    </a:p>
                  </a:txBody>
                  <a:tcPr/>
                </a:tc>
                <a:extLst>
                  <a:ext uri="{0D108BD9-81ED-4DB2-BD59-A6C34878D82A}">
                    <a16:rowId xmlns:a16="http://schemas.microsoft.com/office/drawing/2014/main" val="1426707521"/>
                  </a:ext>
                </a:extLst>
              </a:tr>
              <a:tr h="361347">
                <a:tc>
                  <a:txBody>
                    <a:bodyPr/>
                    <a:lstStyle/>
                    <a:p>
                      <a:r>
                        <a:rPr lang="nl-NL" sz="1600" dirty="0"/>
                        <a:t>Indienen lijsten</a:t>
                      </a:r>
                    </a:p>
                  </a:txBody>
                  <a:tcPr/>
                </a:tc>
                <a:tc>
                  <a:txBody>
                    <a:bodyPr/>
                    <a:lstStyle/>
                    <a:p>
                      <a:r>
                        <a:rPr lang="nl-NL" sz="1600" dirty="0"/>
                        <a:t>Digitaal of per post</a:t>
                      </a:r>
                    </a:p>
                  </a:txBody>
                  <a:tcPr/>
                </a:tc>
                <a:extLst>
                  <a:ext uri="{0D108BD9-81ED-4DB2-BD59-A6C34878D82A}">
                    <a16:rowId xmlns:a16="http://schemas.microsoft.com/office/drawing/2014/main" val="331942305"/>
                  </a:ext>
                </a:extLst>
              </a:tr>
              <a:tr h="782565">
                <a:tc>
                  <a:txBody>
                    <a:bodyPr/>
                    <a:lstStyle/>
                    <a:p>
                      <a:r>
                        <a:rPr lang="nl-NL" sz="1600" dirty="0"/>
                        <a:t>Inloggen</a:t>
                      </a:r>
                    </a:p>
                  </a:txBody>
                  <a:tcPr/>
                </a:tc>
                <a:tc>
                  <a:txBody>
                    <a:bodyPr/>
                    <a:lstStyle/>
                    <a:p>
                      <a:r>
                        <a:rPr lang="nl-NL" sz="1600" dirty="0"/>
                        <a:t>Ouderportaal met </a:t>
                      </a:r>
                      <a:r>
                        <a:rPr lang="nl-NL" sz="1600" dirty="0" err="1"/>
                        <a:t>DigiD</a:t>
                      </a:r>
                      <a:r>
                        <a:rPr lang="nl-NL" sz="1600" dirty="0"/>
                        <a:t> (gekoppeld aan BSN gedupeerde ouders en toeslagpartners)</a:t>
                      </a:r>
                    </a:p>
                  </a:txBody>
                  <a:tcPr/>
                </a:tc>
                <a:extLst>
                  <a:ext uri="{0D108BD9-81ED-4DB2-BD59-A6C34878D82A}">
                    <a16:rowId xmlns:a16="http://schemas.microsoft.com/office/drawing/2014/main" val="1181805760"/>
                  </a:ext>
                </a:extLst>
              </a:tr>
              <a:tr h="598818">
                <a:tc>
                  <a:txBody>
                    <a:bodyPr/>
                    <a:lstStyle/>
                    <a:p>
                      <a:r>
                        <a:rPr lang="nl-NL" sz="1600" dirty="0"/>
                        <a:t>Ondersteuning</a:t>
                      </a:r>
                    </a:p>
                  </a:txBody>
                  <a:tcPr/>
                </a:tc>
                <a:tc>
                  <a:txBody>
                    <a:bodyPr/>
                    <a:lstStyle/>
                    <a:p>
                      <a:pPr marL="285750" indent="-285750">
                        <a:buFont typeface="Arial" panose="020B0604020202020204" pitchFamily="34" charset="0"/>
                        <a:buChar char="•"/>
                      </a:pPr>
                      <a:r>
                        <a:rPr lang="nl-NL" sz="1600" dirty="0"/>
                        <a:t>Service center SBN</a:t>
                      </a:r>
                    </a:p>
                    <a:p>
                      <a:pPr marL="285750" indent="-285750">
                        <a:buFont typeface="Arial" panose="020B0604020202020204" pitchFamily="34" charset="0"/>
                        <a:buChar char="•"/>
                      </a:pPr>
                      <a:r>
                        <a:rPr lang="nl-NL" sz="1600" dirty="0"/>
                        <a:t>352 gemeenten beschikbaar om ouders te helpen</a:t>
                      </a:r>
                    </a:p>
                  </a:txBody>
                  <a:tcPr/>
                </a:tc>
                <a:extLst>
                  <a:ext uri="{0D108BD9-81ED-4DB2-BD59-A6C34878D82A}">
                    <a16:rowId xmlns:a16="http://schemas.microsoft.com/office/drawing/2014/main" val="244806415"/>
                  </a:ext>
                </a:extLst>
              </a:tr>
              <a:tr h="364965">
                <a:tc>
                  <a:txBody>
                    <a:bodyPr/>
                    <a:lstStyle/>
                    <a:p>
                      <a:r>
                        <a:rPr lang="nl-NL" sz="1600" dirty="0"/>
                        <a:t>Spoedprocedure + noodnummer</a:t>
                      </a:r>
                    </a:p>
                  </a:txBody>
                  <a:tcPr/>
                </a:tc>
                <a:tc>
                  <a:txBody>
                    <a:bodyPr/>
                    <a:lstStyle/>
                    <a:p>
                      <a:r>
                        <a:rPr lang="nl-NL" sz="1600" dirty="0"/>
                        <a:t>Bij afloop moratorium en dreigende beslaglegging</a:t>
                      </a:r>
                    </a:p>
                  </a:txBody>
                  <a:tcPr/>
                </a:tc>
                <a:extLst>
                  <a:ext uri="{0D108BD9-81ED-4DB2-BD59-A6C34878D82A}">
                    <a16:rowId xmlns:a16="http://schemas.microsoft.com/office/drawing/2014/main" val="3474191540"/>
                  </a:ext>
                </a:extLst>
              </a:tr>
            </a:tbl>
          </a:graphicData>
        </a:graphic>
      </p:graphicFrame>
    </p:spTree>
    <p:extLst>
      <p:ext uri="{BB962C8B-B14F-4D97-AF65-F5344CB8AC3E}">
        <p14:creationId xmlns:p14="http://schemas.microsoft.com/office/powerpoint/2010/main" val="4030704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1488B69-29B5-4182-B506-21EBDA29DB1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59" name="think-cell Slide" r:id="rId4" imgW="352" imgH="353" progId="TCLayout.ActiveDocument.1">
                  <p:embed/>
                </p:oleObj>
              </mc:Choice>
              <mc:Fallback>
                <p:oleObj name="think-cell Slide" r:id="rId4" imgW="352" imgH="353" progId="TCLayout.ActiveDocument.1">
                  <p:embed/>
                  <p:pic>
                    <p:nvPicPr>
                      <p:cNvPr id="4" name="Object 3" hidden="1">
                        <a:extLst>
                          <a:ext uri="{FF2B5EF4-FFF2-40B4-BE49-F238E27FC236}">
                            <a16:creationId xmlns:a16="http://schemas.microsoft.com/office/drawing/2014/main" id="{21488B69-29B5-4182-B506-21EBDA29DB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8F53F5-3B0E-4B40-96CA-DBD1D7129A80}"/>
              </a:ext>
            </a:extLst>
          </p:cNvPr>
          <p:cNvSpPr>
            <a:spLocks noGrp="1"/>
          </p:cNvSpPr>
          <p:nvPr>
            <p:ph type="title"/>
          </p:nvPr>
        </p:nvSpPr>
        <p:spPr/>
        <p:txBody>
          <a:bodyPr vert="horz"/>
          <a:lstStyle/>
          <a:p>
            <a:r>
              <a:rPr lang="nl-NL" dirty="0" err="1"/>
              <a:t>Factsheet</a:t>
            </a:r>
            <a:r>
              <a:rPr lang="nl-NL" dirty="0"/>
              <a:t> private schulden</a:t>
            </a:r>
          </a:p>
        </p:txBody>
      </p:sp>
      <p:sp>
        <p:nvSpPr>
          <p:cNvPr id="13" name="Hexagon 12">
            <a:extLst>
              <a:ext uri="{FF2B5EF4-FFF2-40B4-BE49-F238E27FC236}">
                <a16:creationId xmlns:a16="http://schemas.microsoft.com/office/drawing/2014/main" id="{A16DEAE4-BACF-4B9A-AD74-952335110346}"/>
              </a:ext>
            </a:extLst>
          </p:cNvPr>
          <p:cNvSpPr/>
          <p:nvPr/>
        </p:nvSpPr>
        <p:spPr>
          <a:xfrm rot="5400000">
            <a:off x="656763" y="1341111"/>
            <a:ext cx="1278464" cy="1099478"/>
          </a:xfrm>
          <a:prstGeom prst="hexagon">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rPr>
              <a:t>A</a:t>
            </a:r>
          </a:p>
        </p:txBody>
      </p:sp>
      <p:sp>
        <p:nvSpPr>
          <p:cNvPr id="15" name="Hexagon 14">
            <a:extLst>
              <a:ext uri="{FF2B5EF4-FFF2-40B4-BE49-F238E27FC236}">
                <a16:creationId xmlns:a16="http://schemas.microsoft.com/office/drawing/2014/main" id="{098E19AB-A9E2-4221-BE1E-19F8D78C2327}"/>
              </a:ext>
            </a:extLst>
          </p:cNvPr>
          <p:cNvSpPr/>
          <p:nvPr/>
        </p:nvSpPr>
        <p:spPr>
          <a:xfrm rot="5400000">
            <a:off x="1221325" y="2390809"/>
            <a:ext cx="1278464" cy="1099478"/>
          </a:xfrm>
          <a:prstGeom prst="hexagon">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rPr>
              <a:t>B</a:t>
            </a:r>
          </a:p>
        </p:txBody>
      </p:sp>
      <p:sp>
        <p:nvSpPr>
          <p:cNvPr id="16" name="Hexagon 15">
            <a:extLst>
              <a:ext uri="{FF2B5EF4-FFF2-40B4-BE49-F238E27FC236}">
                <a16:creationId xmlns:a16="http://schemas.microsoft.com/office/drawing/2014/main" id="{5478D643-8277-4606-8723-DAEA6A65927C}"/>
              </a:ext>
            </a:extLst>
          </p:cNvPr>
          <p:cNvSpPr/>
          <p:nvPr/>
        </p:nvSpPr>
        <p:spPr>
          <a:xfrm rot="5400000">
            <a:off x="668103" y="3515828"/>
            <a:ext cx="1278464" cy="1099478"/>
          </a:xfrm>
          <a:prstGeom prst="hexagon">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rPr>
              <a:t>C</a:t>
            </a:r>
          </a:p>
        </p:txBody>
      </p:sp>
      <p:sp>
        <p:nvSpPr>
          <p:cNvPr id="17" name="Hexagon 16">
            <a:extLst>
              <a:ext uri="{FF2B5EF4-FFF2-40B4-BE49-F238E27FC236}">
                <a16:creationId xmlns:a16="http://schemas.microsoft.com/office/drawing/2014/main" id="{21873971-BABC-47A8-A2A5-1FCDDB03163C}"/>
              </a:ext>
            </a:extLst>
          </p:cNvPr>
          <p:cNvSpPr/>
          <p:nvPr/>
        </p:nvSpPr>
        <p:spPr>
          <a:xfrm rot="5400000">
            <a:off x="1206502" y="4813391"/>
            <a:ext cx="1278464" cy="1099478"/>
          </a:xfrm>
          <a:prstGeom prst="hexagon">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rPr>
              <a:t>D</a:t>
            </a:r>
          </a:p>
        </p:txBody>
      </p:sp>
      <p:sp>
        <p:nvSpPr>
          <p:cNvPr id="18" name="TextBox 17">
            <a:extLst>
              <a:ext uri="{FF2B5EF4-FFF2-40B4-BE49-F238E27FC236}">
                <a16:creationId xmlns:a16="http://schemas.microsoft.com/office/drawing/2014/main" id="{4FCA20F6-FF4A-4F05-9D6F-32F578C0CA6F}"/>
              </a:ext>
            </a:extLst>
          </p:cNvPr>
          <p:cNvSpPr txBox="1"/>
          <p:nvPr/>
        </p:nvSpPr>
        <p:spPr>
          <a:xfrm>
            <a:off x="2130127" y="1305509"/>
            <a:ext cx="9580634" cy="10540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2000" dirty="0">
                <a:solidFill>
                  <a:schemeClr val="tx1"/>
                </a:solidFill>
              </a:rPr>
              <a:t>Wie is wie</a:t>
            </a:r>
          </a:p>
        </p:txBody>
      </p:sp>
      <p:sp>
        <p:nvSpPr>
          <p:cNvPr id="19" name="TextBox 18">
            <a:extLst>
              <a:ext uri="{FF2B5EF4-FFF2-40B4-BE49-F238E27FC236}">
                <a16:creationId xmlns:a16="http://schemas.microsoft.com/office/drawing/2014/main" id="{060A1220-8CB9-48EB-8408-FFBA158375A2}"/>
              </a:ext>
            </a:extLst>
          </p:cNvPr>
          <p:cNvSpPr txBox="1"/>
          <p:nvPr/>
        </p:nvSpPr>
        <p:spPr>
          <a:xfrm>
            <a:off x="1982566" y="3521489"/>
            <a:ext cx="9580634" cy="10540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2000" dirty="0">
                <a:solidFill>
                  <a:schemeClr val="tx1"/>
                </a:solidFill>
              </a:rPr>
              <a:t>Hoe wordt er gecommuniceerd naar de ouders en welke ondersteuning is beschikbaar?</a:t>
            </a:r>
          </a:p>
        </p:txBody>
      </p:sp>
      <p:sp>
        <p:nvSpPr>
          <p:cNvPr id="20" name="TextBox 19">
            <a:extLst>
              <a:ext uri="{FF2B5EF4-FFF2-40B4-BE49-F238E27FC236}">
                <a16:creationId xmlns:a16="http://schemas.microsoft.com/office/drawing/2014/main" id="{931632D6-3F57-4A70-A783-14A810B0013D}"/>
              </a:ext>
            </a:extLst>
          </p:cNvPr>
          <p:cNvSpPr txBox="1"/>
          <p:nvPr/>
        </p:nvSpPr>
        <p:spPr>
          <a:xfrm>
            <a:off x="2808661" y="4741662"/>
            <a:ext cx="8902100" cy="10540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2000" dirty="0">
                <a:solidFill>
                  <a:schemeClr val="tx1"/>
                </a:solidFill>
              </a:rPr>
              <a:t>Bijlagen</a:t>
            </a:r>
          </a:p>
        </p:txBody>
      </p:sp>
      <p:sp>
        <p:nvSpPr>
          <p:cNvPr id="21" name="TextBox 20">
            <a:extLst>
              <a:ext uri="{FF2B5EF4-FFF2-40B4-BE49-F238E27FC236}">
                <a16:creationId xmlns:a16="http://schemas.microsoft.com/office/drawing/2014/main" id="{172C887D-BB59-49C1-8807-D2AED15FBF13}"/>
              </a:ext>
            </a:extLst>
          </p:cNvPr>
          <p:cNvSpPr txBox="1"/>
          <p:nvPr/>
        </p:nvSpPr>
        <p:spPr>
          <a:xfrm>
            <a:off x="2694688" y="2301316"/>
            <a:ext cx="8939928" cy="10540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NL" sz="2000" dirty="0">
                <a:solidFill>
                  <a:schemeClr val="tx1"/>
                </a:solidFill>
              </a:rPr>
              <a:t>Hoe ziet het besluit er uit en hoe wordt het uitgevoerd</a:t>
            </a:r>
          </a:p>
        </p:txBody>
      </p:sp>
    </p:spTree>
    <p:extLst>
      <p:ext uri="{BB962C8B-B14F-4D97-AF65-F5344CB8AC3E}">
        <p14:creationId xmlns:p14="http://schemas.microsoft.com/office/powerpoint/2010/main" val="3248124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09"/>
          <p:cNvSpPr>
            <a:spLocks/>
          </p:cNvSpPr>
          <p:nvPr/>
        </p:nvSpPr>
        <p:spPr bwMode="auto">
          <a:xfrm>
            <a:off x="8382341" y="3939412"/>
            <a:ext cx="2809664" cy="2286000"/>
          </a:xfrm>
          <a:custGeom>
            <a:avLst/>
            <a:gdLst>
              <a:gd name="T0" fmla="+- 0 9374 7267"/>
              <a:gd name="T1" fmla="*/ T0 w 4664"/>
              <a:gd name="T2" fmla="+- 0 421 410"/>
              <a:gd name="T3" fmla="*/ 421 h 4664"/>
              <a:gd name="T4" fmla="+- 0 9084 7267"/>
              <a:gd name="T5" fmla="*/ T4 w 4664"/>
              <a:gd name="T6" fmla="+- 0 467 410"/>
              <a:gd name="T7" fmla="*/ 467 h 4664"/>
              <a:gd name="T8" fmla="+- 0 8808 7267"/>
              <a:gd name="T9" fmla="*/ T8 w 4664"/>
              <a:gd name="T10" fmla="+- 0 548 410"/>
              <a:gd name="T11" fmla="*/ 548 h 4664"/>
              <a:gd name="T12" fmla="+- 0 8546 7267"/>
              <a:gd name="T13" fmla="*/ T12 w 4664"/>
              <a:gd name="T14" fmla="+- 0 661 410"/>
              <a:gd name="T15" fmla="*/ 661 h 4664"/>
              <a:gd name="T16" fmla="+- 0 8302 7267"/>
              <a:gd name="T17" fmla="*/ T16 w 4664"/>
              <a:gd name="T18" fmla="+- 0 803 410"/>
              <a:gd name="T19" fmla="*/ 803 h 4664"/>
              <a:gd name="T20" fmla="+- 0 8079 7267"/>
              <a:gd name="T21" fmla="*/ T20 w 4664"/>
              <a:gd name="T22" fmla="+- 0 974 410"/>
              <a:gd name="T23" fmla="*/ 974 h 4664"/>
              <a:gd name="T24" fmla="+- 0 7877 7267"/>
              <a:gd name="T25" fmla="*/ T24 w 4664"/>
              <a:gd name="T26" fmla="+- 0 1169 410"/>
              <a:gd name="T27" fmla="*/ 1169 h 4664"/>
              <a:gd name="T28" fmla="+- 0 7701 7267"/>
              <a:gd name="T29" fmla="*/ T28 w 4664"/>
              <a:gd name="T30" fmla="+- 0 1388 410"/>
              <a:gd name="T31" fmla="*/ 1388 h 4664"/>
              <a:gd name="T32" fmla="+- 0 7551 7267"/>
              <a:gd name="T33" fmla="*/ T32 w 4664"/>
              <a:gd name="T34" fmla="+- 0 1626 410"/>
              <a:gd name="T35" fmla="*/ 1626 h 4664"/>
              <a:gd name="T36" fmla="+- 0 7430 7267"/>
              <a:gd name="T37" fmla="*/ T36 w 4664"/>
              <a:gd name="T38" fmla="+- 0 1884 410"/>
              <a:gd name="T39" fmla="*/ 1884 h 4664"/>
              <a:gd name="T40" fmla="+- 0 7341 7267"/>
              <a:gd name="T41" fmla="*/ T40 w 4664"/>
              <a:gd name="T42" fmla="+- 0 2157 410"/>
              <a:gd name="T43" fmla="*/ 2157 h 4664"/>
              <a:gd name="T44" fmla="+- 0 7286 7267"/>
              <a:gd name="T45" fmla="*/ T44 w 4664"/>
              <a:gd name="T46" fmla="+- 0 2444 410"/>
              <a:gd name="T47" fmla="*/ 2444 h 4664"/>
              <a:gd name="T48" fmla="+- 0 7267 7267"/>
              <a:gd name="T49" fmla="*/ T48 w 4664"/>
              <a:gd name="T50" fmla="+- 0 2742 410"/>
              <a:gd name="T51" fmla="*/ 2742 h 4664"/>
              <a:gd name="T52" fmla="+- 0 7286 7267"/>
              <a:gd name="T53" fmla="*/ T52 w 4664"/>
              <a:gd name="T54" fmla="+- 0 3040 410"/>
              <a:gd name="T55" fmla="*/ 3040 h 4664"/>
              <a:gd name="T56" fmla="+- 0 7341 7267"/>
              <a:gd name="T57" fmla="*/ T56 w 4664"/>
              <a:gd name="T58" fmla="+- 0 3327 410"/>
              <a:gd name="T59" fmla="*/ 3327 h 4664"/>
              <a:gd name="T60" fmla="+- 0 7430 7267"/>
              <a:gd name="T61" fmla="*/ T60 w 4664"/>
              <a:gd name="T62" fmla="+- 0 3600 410"/>
              <a:gd name="T63" fmla="*/ 3600 h 4664"/>
              <a:gd name="T64" fmla="+- 0 7551 7267"/>
              <a:gd name="T65" fmla="*/ T64 w 4664"/>
              <a:gd name="T66" fmla="+- 0 3857 410"/>
              <a:gd name="T67" fmla="*/ 3857 h 4664"/>
              <a:gd name="T68" fmla="+- 0 7701 7267"/>
              <a:gd name="T69" fmla="*/ T68 w 4664"/>
              <a:gd name="T70" fmla="+- 0 4096 410"/>
              <a:gd name="T71" fmla="*/ 4096 h 4664"/>
              <a:gd name="T72" fmla="+- 0 7877 7267"/>
              <a:gd name="T73" fmla="*/ T72 w 4664"/>
              <a:gd name="T74" fmla="+- 0 4314 410"/>
              <a:gd name="T75" fmla="*/ 4314 h 4664"/>
              <a:gd name="T76" fmla="+- 0 8079 7267"/>
              <a:gd name="T77" fmla="*/ T76 w 4664"/>
              <a:gd name="T78" fmla="+- 0 4510 410"/>
              <a:gd name="T79" fmla="*/ 4510 h 4664"/>
              <a:gd name="T80" fmla="+- 0 8302 7267"/>
              <a:gd name="T81" fmla="*/ T80 w 4664"/>
              <a:gd name="T82" fmla="+- 0 4680 410"/>
              <a:gd name="T83" fmla="*/ 4680 h 4664"/>
              <a:gd name="T84" fmla="+- 0 8546 7267"/>
              <a:gd name="T85" fmla="*/ T84 w 4664"/>
              <a:gd name="T86" fmla="+- 0 4823 410"/>
              <a:gd name="T87" fmla="*/ 4823 h 4664"/>
              <a:gd name="T88" fmla="+- 0 8808 7267"/>
              <a:gd name="T89" fmla="*/ T88 w 4664"/>
              <a:gd name="T90" fmla="+- 0 4936 410"/>
              <a:gd name="T91" fmla="*/ 4936 h 4664"/>
              <a:gd name="T92" fmla="+- 0 9084 7267"/>
              <a:gd name="T93" fmla="*/ T92 w 4664"/>
              <a:gd name="T94" fmla="+- 0 5016 410"/>
              <a:gd name="T95" fmla="*/ 5016 h 4664"/>
              <a:gd name="T96" fmla="+- 0 9374 7267"/>
              <a:gd name="T97" fmla="*/ T96 w 4664"/>
              <a:gd name="T98" fmla="+- 0 5063 410"/>
              <a:gd name="T99" fmla="*/ 5063 h 4664"/>
              <a:gd name="T100" fmla="+- 0 9674 7267"/>
              <a:gd name="T101" fmla="*/ T100 w 4664"/>
              <a:gd name="T102" fmla="+- 0 5072 410"/>
              <a:gd name="T103" fmla="*/ 5072 h 4664"/>
              <a:gd name="T104" fmla="+- 0 9970 7267"/>
              <a:gd name="T105" fmla="*/ T104 w 4664"/>
              <a:gd name="T106" fmla="+- 0 5044 410"/>
              <a:gd name="T107" fmla="*/ 5044 h 4664"/>
              <a:gd name="T108" fmla="+- 0 10253 7267"/>
              <a:gd name="T109" fmla="*/ T108 w 4664"/>
              <a:gd name="T110" fmla="+- 0 4980 410"/>
              <a:gd name="T111" fmla="*/ 4980 h 4664"/>
              <a:gd name="T112" fmla="+- 0 10523 7267"/>
              <a:gd name="T113" fmla="*/ T112 w 4664"/>
              <a:gd name="T114" fmla="+- 0 4883 410"/>
              <a:gd name="T115" fmla="*/ 4883 h 4664"/>
              <a:gd name="T116" fmla="+- 0 10776 7267"/>
              <a:gd name="T117" fmla="*/ T116 w 4664"/>
              <a:gd name="T118" fmla="+- 0 4755 410"/>
              <a:gd name="T119" fmla="*/ 4755 h 4664"/>
              <a:gd name="T120" fmla="+- 0 11010 7267"/>
              <a:gd name="T121" fmla="*/ T120 w 4664"/>
              <a:gd name="T122" fmla="+- 0 4598 410"/>
              <a:gd name="T123" fmla="*/ 4598 h 4664"/>
              <a:gd name="T124" fmla="+- 0 11223 7267"/>
              <a:gd name="T125" fmla="*/ T124 w 4664"/>
              <a:gd name="T126" fmla="+- 0 4415 410"/>
              <a:gd name="T127" fmla="*/ 4415 h 4664"/>
              <a:gd name="T128" fmla="+- 0 11412 7267"/>
              <a:gd name="T129" fmla="*/ T128 w 4664"/>
              <a:gd name="T130" fmla="+- 0 4208 410"/>
              <a:gd name="T131" fmla="*/ 4208 h 4664"/>
              <a:gd name="T132" fmla="+- 0 11575 7267"/>
              <a:gd name="T133" fmla="*/ T132 w 4664"/>
              <a:gd name="T134" fmla="+- 0 3979 410"/>
              <a:gd name="T135" fmla="*/ 3979 h 4664"/>
              <a:gd name="T136" fmla="+- 0 11711 7267"/>
              <a:gd name="T137" fmla="*/ T136 w 4664"/>
              <a:gd name="T138" fmla="+- 0 3731 410"/>
              <a:gd name="T139" fmla="*/ 3731 h 4664"/>
              <a:gd name="T140" fmla="+- 0 11816 7267"/>
              <a:gd name="T141" fmla="*/ T140 w 4664"/>
              <a:gd name="T142" fmla="+- 0 3465 410"/>
              <a:gd name="T143" fmla="*/ 3465 h 4664"/>
              <a:gd name="T144" fmla="+- 0 11888 7267"/>
              <a:gd name="T145" fmla="*/ T144 w 4664"/>
              <a:gd name="T146" fmla="+- 0 3185 410"/>
              <a:gd name="T147" fmla="*/ 3185 h 4664"/>
              <a:gd name="T148" fmla="+- 0 11926 7267"/>
              <a:gd name="T149" fmla="*/ T148 w 4664"/>
              <a:gd name="T150" fmla="+- 0 2892 410"/>
              <a:gd name="T151" fmla="*/ 2892 h 4664"/>
              <a:gd name="T152" fmla="+- 0 11926 7267"/>
              <a:gd name="T153" fmla="*/ T152 w 4664"/>
              <a:gd name="T154" fmla="+- 0 2591 410"/>
              <a:gd name="T155" fmla="*/ 2591 h 4664"/>
              <a:gd name="T156" fmla="+- 0 11888 7267"/>
              <a:gd name="T157" fmla="*/ T156 w 4664"/>
              <a:gd name="T158" fmla="+- 0 2299 410"/>
              <a:gd name="T159" fmla="*/ 2299 h 4664"/>
              <a:gd name="T160" fmla="+- 0 11816 7267"/>
              <a:gd name="T161" fmla="*/ T160 w 4664"/>
              <a:gd name="T162" fmla="+- 0 2018 410"/>
              <a:gd name="T163" fmla="*/ 2018 h 4664"/>
              <a:gd name="T164" fmla="+- 0 11711 7267"/>
              <a:gd name="T165" fmla="*/ T164 w 4664"/>
              <a:gd name="T166" fmla="+- 0 1753 410"/>
              <a:gd name="T167" fmla="*/ 1753 h 4664"/>
              <a:gd name="T168" fmla="+- 0 11575 7267"/>
              <a:gd name="T169" fmla="*/ T168 w 4664"/>
              <a:gd name="T170" fmla="+- 0 1505 410"/>
              <a:gd name="T171" fmla="*/ 1505 h 4664"/>
              <a:gd name="T172" fmla="+- 0 11412 7267"/>
              <a:gd name="T173" fmla="*/ T172 w 4664"/>
              <a:gd name="T174" fmla="+- 0 1276 410"/>
              <a:gd name="T175" fmla="*/ 1276 h 4664"/>
              <a:gd name="T176" fmla="+- 0 11223 7267"/>
              <a:gd name="T177" fmla="*/ T176 w 4664"/>
              <a:gd name="T178" fmla="+- 0 1068 410"/>
              <a:gd name="T179" fmla="*/ 1068 h 4664"/>
              <a:gd name="T180" fmla="+- 0 11010 7267"/>
              <a:gd name="T181" fmla="*/ T180 w 4664"/>
              <a:gd name="T182" fmla="+- 0 885 410"/>
              <a:gd name="T183" fmla="*/ 885 h 4664"/>
              <a:gd name="T184" fmla="+- 0 10776 7267"/>
              <a:gd name="T185" fmla="*/ T184 w 4664"/>
              <a:gd name="T186" fmla="+- 0 728 410"/>
              <a:gd name="T187" fmla="*/ 728 h 4664"/>
              <a:gd name="T188" fmla="+- 0 10523 7267"/>
              <a:gd name="T189" fmla="*/ T188 w 4664"/>
              <a:gd name="T190" fmla="+- 0 600 410"/>
              <a:gd name="T191" fmla="*/ 600 h 4664"/>
              <a:gd name="T192" fmla="+- 0 10253 7267"/>
              <a:gd name="T193" fmla="*/ T192 w 4664"/>
              <a:gd name="T194" fmla="+- 0 503 410"/>
              <a:gd name="T195" fmla="*/ 503 h 4664"/>
              <a:gd name="T196" fmla="+- 0 9970 7267"/>
              <a:gd name="T197" fmla="*/ T196 w 4664"/>
              <a:gd name="T198" fmla="+- 0 440 410"/>
              <a:gd name="T199" fmla="*/ 440 h 4664"/>
              <a:gd name="T200" fmla="+- 0 9674 7267"/>
              <a:gd name="T201" fmla="*/ T200 w 4664"/>
              <a:gd name="T202" fmla="+- 0 411 410"/>
              <a:gd name="T203" fmla="*/ 411 h 46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4664" h="4664">
                <a:moveTo>
                  <a:pt x="2332" y="0"/>
                </a:moveTo>
                <a:lnTo>
                  <a:pt x="2256" y="1"/>
                </a:lnTo>
                <a:lnTo>
                  <a:pt x="2181" y="5"/>
                </a:lnTo>
                <a:lnTo>
                  <a:pt x="2107" y="11"/>
                </a:lnTo>
                <a:lnTo>
                  <a:pt x="2034" y="19"/>
                </a:lnTo>
                <a:lnTo>
                  <a:pt x="1961" y="30"/>
                </a:lnTo>
                <a:lnTo>
                  <a:pt x="1889" y="42"/>
                </a:lnTo>
                <a:lnTo>
                  <a:pt x="1817" y="57"/>
                </a:lnTo>
                <a:lnTo>
                  <a:pt x="1747" y="74"/>
                </a:lnTo>
                <a:lnTo>
                  <a:pt x="1677" y="93"/>
                </a:lnTo>
                <a:lnTo>
                  <a:pt x="1608" y="115"/>
                </a:lnTo>
                <a:lnTo>
                  <a:pt x="1541" y="138"/>
                </a:lnTo>
                <a:lnTo>
                  <a:pt x="1474" y="163"/>
                </a:lnTo>
                <a:lnTo>
                  <a:pt x="1408" y="190"/>
                </a:lnTo>
                <a:lnTo>
                  <a:pt x="1343" y="220"/>
                </a:lnTo>
                <a:lnTo>
                  <a:pt x="1279" y="251"/>
                </a:lnTo>
                <a:lnTo>
                  <a:pt x="1216" y="284"/>
                </a:lnTo>
                <a:lnTo>
                  <a:pt x="1155" y="318"/>
                </a:lnTo>
                <a:lnTo>
                  <a:pt x="1095" y="355"/>
                </a:lnTo>
                <a:lnTo>
                  <a:pt x="1035" y="393"/>
                </a:lnTo>
                <a:lnTo>
                  <a:pt x="978" y="433"/>
                </a:lnTo>
                <a:lnTo>
                  <a:pt x="921" y="475"/>
                </a:lnTo>
                <a:lnTo>
                  <a:pt x="866" y="519"/>
                </a:lnTo>
                <a:lnTo>
                  <a:pt x="812" y="564"/>
                </a:lnTo>
                <a:lnTo>
                  <a:pt x="759" y="610"/>
                </a:lnTo>
                <a:lnTo>
                  <a:pt x="708" y="658"/>
                </a:lnTo>
                <a:lnTo>
                  <a:pt x="658" y="708"/>
                </a:lnTo>
                <a:lnTo>
                  <a:pt x="610" y="759"/>
                </a:lnTo>
                <a:lnTo>
                  <a:pt x="564" y="812"/>
                </a:lnTo>
                <a:lnTo>
                  <a:pt x="519" y="866"/>
                </a:lnTo>
                <a:lnTo>
                  <a:pt x="475" y="921"/>
                </a:lnTo>
                <a:lnTo>
                  <a:pt x="434" y="978"/>
                </a:lnTo>
                <a:lnTo>
                  <a:pt x="393" y="1035"/>
                </a:lnTo>
                <a:lnTo>
                  <a:pt x="355" y="1095"/>
                </a:lnTo>
                <a:lnTo>
                  <a:pt x="319" y="1155"/>
                </a:lnTo>
                <a:lnTo>
                  <a:pt x="284" y="1216"/>
                </a:lnTo>
                <a:lnTo>
                  <a:pt x="251" y="1279"/>
                </a:lnTo>
                <a:lnTo>
                  <a:pt x="220" y="1343"/>
                </a:lnTo>
                <a:lnTo>
                  <a:pt x="190" y="1408"/>
                </a:lnTo>
                <a:lnTo>
                  <a:pt x="163" y="1474"/>
                </a:lnTo>
                <a:lnTo>
                  <a:pt x="138" y="1541"/>
                </a:lnTo>
                <a:lnTo>
                  <a:pt x="115" y="1608"/>
                </a:lnTo>
                <a:lnTo>
                  <a:pt x="93" y="1677"/>
                </a:lnTo>
                <a:lnTo>
                  <a:pt x="74" y="1747"/>
                </a:lnTo>
                <a:lnTo>
                  <a:pt x="57" y="1817"/>
                </a:lnTo>
                <a:lnTo>
                  <a:pt x="42" y="1889"/>
                </a:lnTo>
                <a:lnTo>
                  <a:pt x="30" y="1961"/>
                </a:lnTo>
                <a:lnTo>
                  <a:pt x="19" y="2034"/>
                </a:lnTo>
                <a:lnTo>
                  <a:pt x="11" y="2107"/>
                </a:lnTo>
                <a:lnTo>
                  <a:pt x="5" y="2181"/>
                </a:lnTo>
                <a:lnTo>
                  <a:pt x="1" y="2256"/>
                </a:lnTo>
                <a:lnTo>
                  <a:pt x="0" y="2332"/>
                </a:lnTo>
                <a:lnTo>
                  <a:pt x="1" y="2407"/>
                </a:lnTo>
                <a:lnTo>
                  <a:pt x="5" y="2482"/>
                </a:lnTo>
                <a:lnTo>
                  <a:pt x="11" y="2556"/>
                </a:lnTo>
                <a:lnTo>
                  <a:pt x="19" y="2630"/>
                </a:lnTo>
                <a:lnTo>
                  <a:pt x="30" y="2703"/>
                </a:lnTo>
                <a:lnTo>
                  <a:pt x="42" y="2775"/>
                </a:lnTo>
                <a:lnTo>
                  <a:pt x="57" y="2846"/>
                </a:lnTo>
                <a:lnTo>
                  <a:pt x="74" y="2917"/>
                </a:lnTo>
                <a:lnTo>
                  <a:pt x="93" y="2986"/>
                </a:lnTo>
                <a:lnTo>
                  <a:pt x="115" y="3055"/>
                </a:lnTo>
                <a:lnTo>
                  <a:pt x="138" y="3123"/>
                </a:lnTo>
                <a:lnTo>
                  <a:pt x="163" y="3190"/>
                </a:lnTo>
                <a:lnTo>
                  <a:pt x="190" y="3256"/>
                </a:lnTo>
                <a:lnTo>
                  <a:pt x="220" y="3321"/>
                </a:lnTo>
                <a:lnTo>
                  <a:pt x="251" y="3384"/>
                </a:lnTo>
                <a:lnTo>
                  <a:pt x="284" y="3447"/>
                </a:lnTo>
                <a:lnTo>
                  <a:pt x="319" y="3509"/>
                </a:lnTo>
                <a:lnTo>
                  <a:pt x="355" y="3569"/>
                </a:lnTo>
                <a:lnTo>
                  <a:pt x="393" y="3628"/>
                </a:lnTo>
                <a:lnTo>
                  <a:pt x="434" y="3686"/>
                </a:lnTo>
                <a:lnTo>
                  <a:pt x="475" y="3743"/>
                </a:lnTo>
                <a:lnTo>
                  <a:pt x="519" y="3798"/>
                </a:lnTo>
                <a:lnTo>
                  <a:pt x="564" y="3852"/>
                </a:lnTo>
                <a:lnTo>
                  <a:pt x="610" y="3904"/>
                </a:lnTo>
                <a:lnTo>
                  <a:pt x="658" y="3955"/>
                </a:lnTo>
                <a:lnTo>
                  <a:pt x="708" y="4005"/>
                </a:lnTo>
                <a:lnTo>
                  <a:pt x="759" y="4053"/>
                </a:lnTo>
                <a:lnTo>
                  <a:pt x="812" y="4100"/>
                </a:lnTo>
                <a:lnTo>
                  <a:pt x="866" y="4145"/>
                </a:lnTo>
                <a:lnTo>
                  <a:pt x="921" y="4188"/>
                </a:lnTo>
                <a:lnTo>
                  <a:pt x="978" y="4230"/>
                </a:lnTo>
                <a:lnTo>
                  <a:pt x="1035" y="4270"/>
                </a:lnTo>
                <a:lnTo>
                  <a:pt x="1095" y="4308"/>
                </a:lnTo>
                <a:lnTo>
                  <a:pt x="1155" y="4345"/>
                </a:lnTo>
                <a:lnTo>
                  <a:pt x="1216" y="4380"/>
                </a:lnTo>
                <a:lnTo>
                  <a:pt x="1279" y="4413"/>
                </a:lnTo>
                <a:lnTo>
                  <a:pt x="1343" y="4444"/>
                </a:lnTo>
                <a:lnTo>
                  <a:pt x="1408" y="4473"/>
                </a:lnTo>
                <a:lnTo>
                  <a:pt x="1474" y="4500"/>
                </a:lnTo>
                <a:lnTo>
                  <a:pt x="1541" y="4526"/>
                </a:lnTo>
                <a:lnTo>
                  <a:pt x="1608" y="4549"/>
                </a:lnTo>
                <a:lnTo>
                  <a:pt x="1677" y="4570"/>
                </a:lnTo>
                <a:lnTo>
                  <a:pt x="1747" y="4589"/>
                </a:lnTo>
                <a:lnTo>
                  <a:pt x="1817" y="4606"/>
                </a:lnTo>
                <a:lnTo>
                  <a:pt x="1889" y="4621"/>
                </a:lnTo>
                <a:lnTo>
                  <a:pt x="1961" y="4634"/>
                </a:lnTo>
                <a:lnTo>
                  <a:pt x="2034" y="4644"/>
                </a:lnTo>
                <a:lnTo>
                  <a:pt x="2107" y="4653"/>
                </a:lnTo>
                <a:lnTo>
                  <a:pt x="2181" y="4659"/>
                </a:lnTo>
                <a:lnTo>
                  <a:pt x="2256" y="4662"/>
                </a:lnTo>
                <a:lnTo>
                  <a:pt x="2332" y="4663"/>
                </a:lnTo>
                <a:lnTo>
                  <a:pt x="2407" y="4662"/>
                </a:lnTo>
                <a:lnTo>
                  <a:pt x="2482" y="4659"/>
                </a:lnTo>
                <a:lnTo>
                  <a:pt x="2556" y="4653"/>
                </a:lnTo>
                <a:lnTo>
                  <a:pt x="2630" y="4644"/>
                </a:lnTo>
                <a:lnTo>
                  <a:pt x="2703" y="4634"/>
                </a:lnTo>
                <a:lnTo>
                  <a:pt x="2775" y="4621"/>
                </a:lnTo>
                <a:lnTo>
                  <a:pt x="2846" y="4606"/>
                </a:lnTo>
                <a:lnTo>
                  <a:pt x="2917" y="4589"/>
                </a:lnTo>
                <a:lnTo>
                  <a:pt x="2986" y="4570"/>
                </a:lnTo>
                <a:lnTo>
                  <a:pt x="3055" y="4549"/>
                </a:lnTo>
                <a:lnTo>
                  <a:pt x="3123" y="4526"/>
                </a:lnTo>
                <a:lnTo>
                  <a:pt x="3190" y="4500"/>
                </a:lnTo>
                <a:lnTo>
                  <a:pt x="3256" y="4473"/>
                </a:lnTo>
                <a:lnTo>
                  <a:pt x="3321" y="4444"/>
                </a:lnTo>
                <a:lnTo>
                  <a:pt x="3384" y="4413"/>
                </a:lnTo>
                <a:lnTo>
                  <a:pt x="3447" y="4380"/>
                </a:lnTo>
                <a:lnTo>
                  <a:pt x="3509" y="4345"/>
                </a:lnTo>
                <a:lnTo>
                  <a:pt x="3569" y="4308"/>
                </a:lnTo>
                <a:lnTo>
                  <a:pt x="3628" y="4270"/>
                </a:lnTo>
                <a:lnTo>
                  <a:pt x="3686" y="4230"/>
                </a:lnTo>
                <a:lnTo>
                  <a:pt x="3743" y="4188"/>
                </a:lnTo>
                <a:lnTo>
                  <a:pt x="3798" y="4145"/>
                </a:lnTo>
                <a:lnTo>
                  <a:pt x="3852" y="4100"/>
                </a:lnTo>
                <a:lnTo>
                  <a:pt x="3904" y="4053"/>
                </a:lnTo>
                <a:lnTo>
                  <a:pt x="3956" y="4005"/>
                </a:lnTo>
                <a:lnTo>
                  <a:pt x="4005" y="3955"/>
                </a:lnTo>
                <a:lnTo>
                  <a:pt x="4053" y="3904"/>
                </a:lnTo>
                <a:lnTo>
                  <a:pt x="4100" y="3852"/>
                </a:lnTo>
                <a:lnTo>
                  <a:pt x="4145" y="3798"/>
                </a:lnTo>
                <a:lnTo>
                  <a:pt x="4188" y="3743"/>
                </a:lnTo>
                <a:lnTo>
                  <a:pt x="4230" y="3686"/>
                </a:lnTo>
                <a:lnTo>
                  <a:pt x="4270" y="3628"/>
                </a:lnTo>
                <a:lnTo>
                  <a:pt x="4308" y="3569"/>
                </a:lnTo>
                <a:lnTo>
                  <a:pt x="4345" y="3509"/>
                </a:lnTo>
                <a:lnTo>
                  <a:pt x="4380" y="3447"/>
                </a:lnTo>
                <a:lnTo>
                  <a:pt x="4413" y="3384"/>
                </a:lnTo>
                <a:lnTo>
                  <a:pt x="4444" y="3321"/>
                </a:lnTo>
                <a:lnTo>
                  <a:pt x="4473" y="3256"/>
                </a:lnTo>
                <a:lnTo>
                  <a:pt x="4500" y="3190"/>
                </a:lnTo>
                <a:lnTo>
                  <a:pt x="4526" y="3123"/>
                </a:lnTo>
                <a:lnTo>
                  <a:pt x="4549" y="3055"/>
                </a:lnTo>
                <a:lnTo>
                  <a:pt x="4570" y="2986"/>
                </a:lnTo>
                <a:lnTo>
                  <a:pt x="4589" y="2917"/>
                </a:lnTo>
                <a:lnTo>
                  <a:pt x="4606" y="2846"/>
                </a:lnTo>
                <a:lnTo>
                  <a:pt x="4621" y="2775"/>
                </a:lnTo>
                <a:lnTo>
                  <a:pt x="4634" y="2703"/>
                </a:lnTo>
                <a:lnTo>
                  <a:pt x="4645" y="2630"/>
                </a:lnTo>
                <a:lnTo>
                  <a:pt x="4653" y="2556"/>
                </a:lnTo>
                <a:lnTo>
                  <a:pt x="4659" y="2482"/>
                </a:lnTo>
                <a:lnTo>
                  <a:pt x="4662" y="2407"/>
                </a:lnTo>
                <a:lnTo>
                  <a:pt x="4663" y="2332"/>
                </a:lnTo>
                <a:lnTo>
                  <a:pt x="4662" y="2256"/>
                </a:lnTo>
                <a:lnTo>
                  <a:pt x="4659" y="2181"/>
                </a:lnTo>
                <a:lnTo>
                  <a:pt x="4653" y="2107"/>
                </a:lnTo>
                <a:lnTo>
                  <a:pt x="4645" y="2034"/>
                </a:lnTo>
                <a:lnTo>
                  <a:pt x="4634" y="1961"/>
                </a:lnTo>
                <a:lnTo>
                  <a:pt x="4621" y="1889"/>
                </a:lnTo>
                <a:lnTo>
                  <a:pt x="4606" y="1817"/>
                </a:lnTo>
                <a:lnTo>
                  <a:pt x="4589" y="1747"/>
                </a:lnTo>
                <a:lnTo>
                  <a:pt x="4570" y="1677"/>
                </a:lnTo>
                <a:lnTo>
                  <a:pt x="4549" y="1608"/>
                </a:lnTo>
                <a:lnTo>
                  <a:pt x="4526" y="1541"/>
                </a:lnTo>
                <a:lnTo>
                  <a:pt x="4500" y="1474"/>
                </a:lnTo>
                <a:lnTo>
                  <a:pt x="4473" y="1408"/>
                </a:lnTo>
                <a:lnTo>
                  <a:pt x="4444" y="1343"/>
                </a:lnTo>
                <a:lnTo>
                  <a:pt x="4413" y="1279"/>
                </a:lnTo>
                <a:lnTo>
                  <a:pt x="4380" y="1216"/>
                </a:lnTo>
                <a:lnTo>
                  <a:pt x="4345" y="1155"/>
                </a:lnTo>
                <a:lnTo>
                  <a:pt x="4308" y="1095"/>
                </a:lnTo>
                <a:lnTo>
                  <a:pt x="4270" y="1035"/>
                </a:lnTo>
                <a:lnTo>
                  <a:pt x="4230" y="978"/>
                </a:lnTo>
                <a:lnTo>
                  <a:pt x="4188" y="921"/>
                </a:lnTo>
                <a:lnTo>
                  <a:pt x="4145" y="866"/>
                </a:lnTo>
                <a:lnTo>
                  <a:pt x="4100" y="812"/>
                </a:lnTo>
                <a:lnTo>
                  <a:pt x="4053" y="759"/>
                </a:lnTo>
                <a:lnTo>
                  <a:pt x="4005" y="708"/>
                </a:lnTo>
                <a:lnTo>
                  <a:pt x="3956" y="658"/>
                </a:lnTo>
                <a:lnTo>
                  <a:pt x="3904" y="610"/>
                </a:lnTo>
                <a:lnTo>
                  <a:pt x="3852" y="564"/>
                </a:lnTo>
                <a:lnTo>
                  <a:pt x="3798" y="519"/>
                </a:lnTo>
                <a:lnTo>
                  <a:pt x="3743" y="475"/>
                </a:lnTo>
                <a:lnTo>
                  <a:pt x="3686" y="433"/>
                </a:lnTo>
                <a:lnTo>
                  <a:pt x="3628" y="393"/>
                </a:lnTo>
                <a:lnTo>
                  <a:pt x="3569" y="355"/>
                </a:lnTo>
                <a:lnTo>
                  <a:pt x="3509" y="318"/>
                </a:lnTo>
                <a:lnTo>
                  <a:pt x="3447" y="284"/>
                </a:lnTo>
                <a:lnTo>
                  <a:pt x="3384" y="251"/>
                </a:lnTo>
                <a:lnTo>
                  <a:pt x="3321" y="220"/>
                </a:lnTo>
                <a:lnTo>
                  <a:pt x="3256" y="190"/>
                </a:lnTo>
                <a:lnTo>
                  <a:pt x="3190" y="163"/>
                </a:lnTo>
                <a:lnTo>
                  <a:pt x="3123" y="138"/>
                </a:lnTo>
                <a:lnTo>
                  <a:pt x="3055" y="115"/>
                </a:lnTo>
                <a:lnTo>
                  <a:pt x="2986" y="93"/>
                </a:lnTo>
                <a:lnTo>
                  <a:pt x="2917" y="74"/>
                </a:lnTo>
                <a:lnTo>
                  <a:pt x="2846" y="57"/>
                </a:lnTo>
                <a:lnTo>
                  <a:pt x="2775" y="42"/>
                </a:lnTo>
                <a:lnTo>
                  <a:pt x="2703" y="30"/>
                </a:lnTo>
                <a:lnTo>
                  <a:pt x="2630" y="19"/>
                </a:lnTo>
                <a:lnTo>
                  <a:pt x="2556" y="11"/>
                </a:lnTo>
                <a:lnTo>
                  <a:pt x="2482" y="5"/>
                </a:lnTo>
                <a:lnTo>
                  <a:pt x="2407" y="1"/>
                </a:lnTo>
                <a:lnTo>
                  <a:pt x="2332" y="0"/>
                </a:lnTo>
                <a:close/>
              </a:path>
            </a:pathLst>
          </a:custGeom>
          <a:solidFill>
            <a:srgbClr val="DEEFF9"/>
          </a:solidFill>
          <a:ln>
            <a:noFill/>
          </a:ln>
        </p:spPr>
        <p:txBody>
          <a:bodyPr rot="0" vert="horz" wrap="square" lIns="91440" tIns="45720" rIns="91440" bIns="45720" anchor="t" anchorCtr="0" upright="1">
            <a:noAutofit/>
          </a:bodyPr>
          <a:lstStyle/>
          <a:p>
            <a:endParaRPr lang="nl-NL"/>
          </a:p>
        </p:txBody>
      </p:sp>
      <p:sp>
        <p:nvSpPr>
          <p:cNvPr id="7" name="Tijdelijke aanduiding voor dianummer 6"/>
          <p:cNvSpPr>
            <a:spLocks noGrp="1"/>
          </p:cNvSpPr>
          <p:nvPr>
            <p:ph type="sldNum" sz="quarter" idx="12"/>
          </p:nvPr>
        </p:nvSpPr>
        <p:spPr/>
        <p:txBody>
          <a:bodyPr/>
          <a:lstStyle/>
          <a:p>
            <a:endParaRPr lang="nl-NL" dirty="0"/>
          </a:p>
        </p:txBody>
      </p:sp>
      <p:sp>
        <p:nvSpPr>
          <p:cNvPr id="2" name="Tijdelijke aanduiding voor tekst 1"/>
          <p:cNvSpPr>
            <a:spLocks noGrp="1"/>
          </p:cNvSpPr>
          <p:nvPr>
            <p:ph type="body" sz="quarter" idx="4294967295"/>
          </p:nvPr>
        </p:nvSpPr>
        <p:spPr>
          <a:xfrm>
            <a:off x="802256" y="1189837"/>
            <a:ext cx="10663687" cy="4654303"/>
          </a:xfrm>
        </p:spPr>
        <p:txBody>
          <a:bodyPr numCol="1">
            <a:normAutofit/>
          </a:bodyPr>
          <a:lstStyle/>
          <a:p>
            <a:pPr marL="0" indent="0">
              <a:buNone/>
            </a:pPr>
            <a:r>
              <a:rPr lang="nl-NL" sz="1800" dirty="0">
                <a:solidFill>
                  <a:schemeClr val="tx1"/>
                </a:solidFill>
                <a:latin typeface="RijksoverheidSansText" panose="020B0503040202060203" pitchFamily="34" charset="0"/>
              </a:rPr>
              <a:t>Een </a:t>
            </a:r>
            <a:r>
              <a:rPr lang="nl-NL" sz="1800" dirty="0">
                <a:latin typeface="RijksoverheidSansText" panose="020B0503040202060203" pitchFamily="34" charset="0"/>
              </a:rPr>
              <a:t>c</a:t>
            </a:r>
            <a:r>
              <a:rPr lang="nl-NL" sz="1800" dirty="0">
                <a:solidFill>
                  <a:schemeClr val="tx1"/>
                </a:solidFill>
                <a:latin typeface="RijksoverheidSansText" panose="020B0503040202060203" pitchFamily="34" charset="0"/>
              </a:rPr>
              <a:t>o-creatie Van </a:t>
            </a:r>
            <a:r>
              <a:rPr lang="nl-NL" sz="1800" dirty="0" err="1">
                <a:solidFill>
                  <a:schemeClr val="tx1"/>
                </a:solidFill>
                <a:latin typeface="RijksoverheidSansText" panose="020B0503040202060203" pitchFamily="34" charset="0"/>
              </a:rPr>
              <a:t>MinFin</a:t>
            </a:r>
            <a:r>
              <a:rPr lang="nl-NL" sz="1800" dirty="0">
                <a:solidFill>
                  <a:schemeClr val="tx1"/>
                </a:solidFill>
                <a:latin typeface="RijksoverheidSansText" panose="020B0503040202060203" pitchFamily="34" charset="0"/>
              </a:rPr>
              <a:t>/UHT,  SBN/kredietbanken en VNG in nauwe afstemming met private koepels en partijen</a:t>
            </a:r>
            <a:endParaRPr lang="nl-NL" sz="1700" dirty="0">
              <a:solidFill>
                <a:schemeClr val="tx1"/>
              </a:solidFill>
              <a:latin typeface="RijksoverheidSansText" panose="020B0503040202060203" pitchFamily="34" charset="0"/>
            </a:endParaRPr>
          </a:p>
          <a:p>
            <a:pPr marL="0" indent="0">
              <a:buNone/>
            </a:pPr>
            <a:endParaRPr lang="nl-NL" sz="1700" dirty="0">
              <a:solidFill>
                <a:schemeClr val="tx1"/>
              </a:solidFill>
              <a:latin typeface="RijksoverheidSansText" panose="020B0503040202060203" pitchFamily="34" charset="0"/>
            </a:endParaRPr>
          </a:p>
        </p:txBody>
      </p:sp>
      <p:sp>
        <p:nvSpPr>
          <p:cNvPr id="6" name="object 2">
            <a:extLst>
              <a:ext uri="{FF2B5EF4-FFF2-40B4-BE49-F238E27FC236}">
                <a16:creationId xmlns:a16="http://schemas.microsoft.com/office/drawing/2014/main" id="{FDF544B5-BA5D-1642-8260-BF1D4FC5DB56}"/>
              </a:ext>
            </a:extLst>
          </p:cNvPr>
          <p:cNvSpPr txBox="1">
            <a:spLocks/>
          </p:cNvSpPr>
          <p:nvPr/>
        </p:nvSpPr>
        <p:spPr>
          <a:xfrm>
            <a:off x="762000" y="626619"/>
            <a:ext cx="10744200"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nl-NL" sz="3200" kern="0" dirty="0">
                <a:solidFill>
                  <a:srgbClr val="0070C0"/>
                </a:solidFill>
                <a:latin typeface="RijksoverheidSansHeadingTT" panose="020B0503040202060203" pitchFamily="34" charset="0"/>
                <a:cs typeface="RijksoverheidSansWebText"/>
              </a:rPr>
              <a:t>De private schuldenaanpak</a:t>
            </a:r>
          </a:p>
        </p:txBody>
      </p:sp>
      <p:sp>
        <p:nvSpPr>
          <p:cNvPr id="11" name="Freeform 109"/>
          <p:cNvSpPr>
            <a:spLocks/>
          </p:cNvSpPr>
          <p:nvPr/>
        </p:nvSpPr>
        <p:spPr bwMode="auto">
          <a:xfrm>
            <a:off x="3686243" y="2323054"/>
            <a:ext cx="2961640" cy="2961640"/>
          </a:xfrm>
          <a:custGeom>
            <a:avLst/>
            <a:gdLst>
              <a:gd name="T0" fmla="+- 0 9374 7267"/>
              <a:gd name="T1" fmla="*/ T0 w 4664"/>
              <a:gd name="T2" fmla="+- 0 421 410"/>
              <a:gd name="T3" fmla="*/ 421 h 4664"/>
              <a:gd name="T4" fmla="+- 0 9084 7267"/>
              <a:gd name="T5" fmla="*/ T4 w 4664"/>
              <a:gd name="T6" fmla="+- 0 467 410"/>
              <a:gd name="T7" fmla="*/ 467 h 4664"/>
              <a:gd name="T8" fmla="+- 0 8808 7267"/>
              <a:gd name="T9" fmla="*/ T8 w 4664"/>
              <a:gd name="T10" fmla="+- 0 548 410"/>
              <a:gd name="T11" fmla="*/ 548 h 4664"/>
              <a:gd name="T12" fmla="+- 0 8546 7267"/>
              <a:gd name="T13" fmla="*/ T12 w 4664"/>
              <a:gd name="T14" fmla="+- 0 661 410"/>
              <a:gd name="T15" fmla="*/ 661 h 4664"/>
              <a:gd name="T16" fmla="+- 0 8302 7267"/>
              <a:gd name="T17" fmla="*/ T16 w 4664"/>
              <a:gd name="T18" fmla="+- 0 803 410"/>
              <a:gd name="T19" fmla="*/ 803 h 4664"/>
              <a:gd name="T20" fmla="+- 0 8079 7267"/>
              <a:gd name="T21" fmla="*/ T20 w 4664"/>
              <a:gd name="T22" fmla="+- 0 974 410"/>
              <a:gd name="T23" fmla="*/ 974 h 4664"/>
              <a:gd name="T24" fmla="+- 0 7877 7267"/>
              <a:gd name="T25" fmla="*/ T24 w 4664"/>
              <a:gd name="T26" fmla="+- 0 1169 410"/>
              <a:gd name="T27" fmla="*/ 1169 h 4664"/>
              <a:gd name="T28" fmla="+- 0 7701 7267"/>
              <a:gd name="T29" fmla="*/ T28 w 4664"/>
              <a:gd name="T30" fmla="+- 0 1388 410"/>
              <a:gd name="T31" fmla="*/ 1388 h 4664"/>
              <a:gd name="T32" fmla="+- 0 7551 7267"/>
              <a:gd name="T33" fmla="*/ T32 w 4664"/>
              <a:gd name="T34" fmla="+- 0 1626 410"/>
              <a:gd name="T35" fmla="*/ 1626 h 4664"/>
              <a:gd name="T36" fmla="+- 0 7430 7267"/>
              <a:gd name="T37" fmla="*/ T36 w 4664"/>
              <a:gd name="T38" fmla="+- 0 1884 410"/>
              <a:gd name="T39" fmla="*/ 1884 h 4664"/>
              <a:gd name="T40" fmla="+- 0 7341 7267"/>
              <a:gd name="T41" fmla="*/ T40 w 4664"/>
              <a:gd name="T42" fmla="+- 0 2157 410"/>
              <a:gd name="T43" fmla="*/ 2157 h 4664"/>
              <a:gd name="T44" fmla="+- 0 7286 7267"/>
              <a:gd name="T45" fmla="*/ T44 w 4664"/>
              <a:gd name="T46" fmla="+- 0 2444 410"/>
              <a:gd name="T47" fmla="*/ 2444 h 4664"/>
              <a:gd name="T48" fmla="+- 0 7267 7267"/>
              <a:gd name="T49" fmla="*/ T48 w 4664"/>
              <a:gd name="T50" fmla="+- 0 2742 410"/>
              <a:gd name="T51" fmla="*/ 2742 h 4664"/>
              <a:gd name="T52" fmla="+- 0 7286 7267"/>
              <a:gd name="T53" fmla="*/ T52 w 4664"/>
              <a:gd name="T54" fmla="+- 0 3040 410"/>
              <a:gd name="T55" fmla="*/ 3040 h 4664"/>
              <a:gd name="T56" fmla="+- 0 7341 7267"/>
              <a:gd name="T57" fmla="*/ T56 w 4664"/>
              <a:gd name="T58" fmla="+- 0 3327 410"/>
              <a:gd name="T59" fmla="*/ 3327 h 4664"/>
              <a:gd name="T60" fmla="+- 0 7430 7267"/>
              <a:gd name="T61" fmla="*/ T60 w 4664"/>
              <a:gd name="T62" fmla="+- 0 3600 410"/>
              <a:gd name="T63" fmla="*/ 3600 h 4664"/>
              <a:gd name="T64" fmla="+- 0 7551 7267"/>
              <a:gd name="T65" fmla="*/ T64 w 4664"/>
              <a:gd name="T66" fmla="+- 0 3857 410"/>
              <a:gd name="T67" fmla="*/ 3857 h 4664"/>
              <a:gd name="T68" fmla="+- 0 7701 7267"/>
              <a:gd name="T69" fmla="*/ T68 w 4664"/>
              <a:gd name="T70" fmla="+- 0 4096 410"/>
              <a:gd name="T71" fmla="*/ 4096 h 4664"/>
              <a:gd name="T72" fmla="+- 0 7877 7267"/>
              <a:gd name="T73" fmla="*/ T72 w 4664"/>
              <a:gd name="T74" fmla="+- 0 4314 410"/>
              <a:gd name="T75" fmla="*/ 4314 h 4664"/>
              <a:gd name="T76" fmla="+- 0 8079 7267"/>
              <a:gd name="T77" fmla="*/ T76 w 4664"/>
              <a:gd name="T78" fmla="+- 0 4510 410"/>
              <a:gd name="T79" fmla="*/ 4510 h 4664"/>
              <a:gd name="T80" fmla="+- 0 8302 7267"/>
              <a:gd name="T81" fmla="*/ T80 w 4664"/>
              <a:gd name="T82" fmla="+- 0 4680 410"/>
              <a:gd name="T83" fmla="*/ 4680 h 4664"/>
              <a:gd name="T84" fmla="+- 0 8546 7267"/>
              <a:gd name="T85" fmla="*/ T84 w 4664"/>
              <a:gd name="T86" fmla="+- 0 4823 410"/>
              <a:gd name="T87" fmla="*/ 4823 h 4664"/>
              <a:gd name="T88" fmla="+- 0 8808 7267"/>
              <a:gd name="T89" fmla="*/ T88 w 4664"/>
              <a:gd name="T90" fmla="+- 0 4936 410"/>
              <a:gd name="T91" fmla="*/ 4936 h 4664"/>
              <a:gd name="T92" fmla="+- 0 9084 7267"/>
              <a:gd name="T93" fmla="*/ T92 w 4664"/>
              <a:gd name="T94" fmla="+- 0 5016 410"/>
              <a:gd name="T95" fmla="*/ 5016 h 4664"/>
              <a:gd name="T96" fmla="+- 0 9374 7267"/>
              <a:gd name="T97" fmla="*/ T96 w 4664"/>
              <a:gd name="T98" fmla="+- 0 5063 410"/>
              <a:gd name="T99" fmla="*/ 5063 h 4664"/>
              <a:gd name="T100" fmla="+- 0 9674 7267"/>
              <a:gd name="T101" fmla="*/ T100 w 4664"/>
              <a:gd name="T102" fmla="+- 0 5072 410"/>
              <a:gd name="T103" fmla="*/ 5072 h 4664"/>
              <a:gd name="T104" fmla="+- 0 9970 7267"/>
              <a:gd name="T105" fmla="*/ T104 w 4664"/>
              <a:gd name="T106" fmla="+- 0 5044 410"/>
              <a:gd name="T107" fmla="*/ 5044 h 4664"/>
              <a:gd name="T108" fmla="+- 0 10253 7267"/>
              <a:gd name="T109" fmla="*/ T108 w 4664"/>
              <a:gd name="T110" fmla="+- 0 4980 410"/>
              <a:gd name="T111" fmla="*/ 4980 h 4664"/>
              <a:gd name="T112" fmla="+- 0 10523 7267"/>
              <a:gd name="T113" fmla="*/ T112 w 4664"/>
              <a:gd name="T114" fmla="+- 0 4883 410"/>
              <a:gd name="T115" fmla="*/ 4883 h 4664"/>
              <a:gd name="T116" fmla="+- 0 10776 7267"/>
              <a:gd name="T117" fmla="*/ T116 w 4664"/>
              <a:gd name="T118" fmla="+- 0 4755 410"/>
              <a:gd name="T119" fmla="*/ 4755 h 4664"/>
              <a:gd name="T120" fmla="+- 0 11010 7267"/>
              <a:gd name="T121" fmla="*/ T120 w 4664"/>
              <a:gd name="T122" fmla="+- 0 4598 410"/>
              <a:gd name="T123" fmla="*/ 4598 h 4664"/>
              <a:gd name="T124" fmla="+- 0 11223 7267"/>
              <a:gd name="T125" fmla="*/ T124 w 4664"/>
              <a:gd name="T126" fmla="+- 0 4415 410"/>
              <a:gd name="T127" fmla="*/ 4415 h 4664"/>
              <a:gd name="T128" fmla="+- 0 11412 7267"/>
              <a:gd name="T129" fmla="*/ T128 w 4664"/>
              <a:gd name="T130" fmla="+- 0 4208 410"/>
              <a:gd name="T131" fmla="*/ 4208 h 4664"/>
              <a:gd name="T132" fmla="+- 0 11575 7267"/>
              <a:gd name="T133" fmla="*/ T132 w 4664"/>
              <a:gd name="T134" fmla="+- 0 3979 410"/>
              <a:gd name="T135" fmla="*/ 3979 h 4664"/>
              <a:gd name="T136" fmla="+- 0 11711 7267"/>
              <a:gd name="T137" fmla="*/ T136 w 4664"/>
              <a:gd name="T138" fmla="+- 0 3731 410"/>
              <a:gd name="T139" fmla="*/ 3731 h 4664"/>
              <a:gd name="T140" fmla="+- 0 11816 7267"/>
              <a:gd name="T141" fmla="*/ T140 w 4664"/>
              <a:gd name="T142" fmla="+- 0 3465 410"/>
              <a:gd name="T143" fmla="*/ 3465 h 4664"/>
              <a:gd name="T144" fmla="+- 0 11888 7267"/>
              <a:gd name="T145" fmla="*/ T144 w 4664"/>
              <a:gd name="T146" fmla="+- 0 3185 410"/>
              <a:gd name="T147" fmla="*/ 3185 h 4664"/>
              <a:gd name="T148" fmla="+- 0 11926 7267"/>
              <a:gd name="T149" fmla="*/ T148 w 4664"/>
              <a:gd name="T150" fmla="+- 0 2892 410"/>
              <a:gd name="T151" fmla="*/ 2892 h 4664"/>
              <a:gd name="T152" fmla="+- 0 11926 7267"/>
              <a:gd name="T153" fmla="*/ T152 w 4664"/>
              <a:gd name="T154" fmla="+- 0 2591 410"/>
              <a:gd name="T155" fmla="*/ 2591 h 4664"/>
              <a:gd name="T156" fmla="+- 0 11888 7267"/>
              <a:gd name="T157" fmla="*/ T156 w 4664"/>
              <a:gd name="T158" fmla="+- 0 2299 410"/>
              <a:gd name="T159" fmla="*/ 2299 h 4664"/>
              <a:gd name="T160" fmla="+- 0 11816 7267"/>
              <a:gd name="T161" fmla="*/ T160 w 4664"/>
              <a:gd name="T162" fmla="+- 0 2018 410"/>
              <a:gd name="T163" fmla="*/ 2018 h 4664"/>
              <a:gd name="T164" fmla="+- 0 11711 7267"/>
              <a:gd name="T165" fmla="*/ T164 w 4664"/>
              <a:gd name="T166" fmla="+- 0 1753 410"/>
              <a:gd name="T167" fmla="*/ 1753 h 4664"/>
              <a:gd name="T168" fmla="+- 0 11575 7267"/>
              <a:gd name="T169" fmla="*/ T168 w 4664"/>
              <a:gd name="T170" fmla="+- 0 1505 410"/>
              <a:gd name="T171" fmla="*/ 1505 h 4664"/>
              <a:gd name="T172" fmla="+- 0 11412 7267"/>
              <a:gd name="T173" fmla="*/ T172 w 4664"/>
              <a:gd name="T174" fmla="+- 0 1276 410"/>
              <a:gd name="T175" fmla="*/ 1276 h 4664"/>
              <a:gd name="T176" fmla="+- 0 11223 7267"/>
              <a:gd name="T177" fmla="*/ T176 w 4664"/>
              <a:gd name="T178" fmla="+- 0 1068 410"/>
              <a:gd name="T179" fmla="*/ 1068 h 4664"/>
              <a:gd name="T180" fmla="+- 0 11010 7267"/>
              <a:gd name="T181" fmla="*/ T180 w 4664"/>
              <a:gd name="T182" fmla="+- 0 885 410"/>
              <a:gd name="T183" fmla="*/ 885 h 4664"/>
              <a:gd name="T184" fmla="+- 0 10776 7267"/>
              <a:gd name="T185" fmla="*/ T184 w 4664"/>
              <a:gd name="T186" fmla="+- 0 728 410"/>
              <a:gd name="T187" fmla="*/ 728 h 4664"/>
              <a:gd name="T188" fmla="+- 0 10523 7267"/>
              <a:gd name="T189" fmla="*/ T188 w 4664"/>
              <a:gd name="T190" fmla="+- 0 600 410"/>
              <a:gd name="T191" fmla="*/ 600 h 4664"/>
              <a:gd name="T192" fmla="+- 0 10253 7267"/>
              <a:gd name="T193" fmla="*/ T192 w 4664"/>
              <a:gd name="T194" fmla="+- 0 503 410"/>
              <a:gd name="T195" fmla="*/ 503 h 4664"/>
              <a:gd name="T196" fmla="+- 0 9970 7267"/>
              <a:gd name="T197" fmla="*/ T196 w 4664"/>
              <a:gd name="T198" fmla="+- 0 440 410"/>
              <a:gd name="T199" fmla="*/ 440 h 4664"/>
              <a:gd name="T200" fmla="+- 0 9674 7267"/>
              <a:gd name="T201" fmla="*/ T200 w 4664"/>
              <a:gd name="T202" fmla="+- 0 411 410"/>
              <a:gd name="T203" fmla="*/ 411 h 46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4664" h="4664">
                <a:moveTo>
                  <a:pt x="2332" y="0"/>
                </a:moveTo>
                <a:lnTo>
                  <a:pt x="2256" y="1"/>
                </a:lnTo>
                <a:lnTo>
                  <a:pt x="2181" y="5"/>
                </a:lnTo>
                <a:lnTo>
                  <a:pt x="2107" y="11"/>
                </a:lnTo>
                <a:lnTo>
                  <a:pt x="2034" y="19"/>
                </a:lnTo>
                <a:lnTo>
                  <a:pt x="1961" y="30"/>
                </a:lnTo>
                <a:lnTo>
                  <a:pt x="1889" y="42"/>
                </a:lnTo>
                <a:lnTo>
                  <a:pt x="1817" y="57"/>
                </a:lnTo>
                <a:lnTo>
                  <a:pt x="1747" y="74"/>
                </a:lnTo>
                <a:lnTo>
                  <a:pt x="1677" y="93"/>
                </a:lnTo>
                <a:lnTo>
                  <a:pt x="1608" y="115"/>
                </a:lnTo>
                <a:lnTo>
                  <a:pt x="1541" y="138"/>
                </a:lnTo>
                <a:lnTo>
                  <a:pt x="1474" y="163"/>
                </a:lnTo>
                <a:lnTo>
                  <a:pt x="1408" y="190"/>
                </a:lnTo>
                <a:lnTo>
                  <a:pt x="1343" y="220"/>
                </a:lnTo>
                <a:lnTo>
                  <a:pt x="1279" y="251"/>
                </a:lnTo>
                <a:lnTo>
                  <a:pt x="1216" y="284"/>
                </a:lnTo>
                <a:lnTo>
                  <a:pt x="1155" y="318"/>
                </a:lnTo>
                <a:lnTo>
                  <a:pt x="1095" y="355"/>
                </a:lnTo>
                <a:lnTo>
                  <a:pt x="1035" y="393"/>
                </a:lnTo>
                <a:lnTo>
                  <a:pt x="978" y="433"/>
                </a:lnTo>
                <a:lnTo>
                  <a:pt x="921" y="475"/>
                </a:lnTo>
                <a:lnTo>
                  <a:pt x="866" y="519"/>
                </a:lnTo>
                <a:lnTo>
                  <a:pt x="812" y="564"/>
                </a:lnTo>
                <a:lnTo>
                  <a:pt x="759" y="610"/>
                </a:lnTo>
                <a:lnTo>
                  <a:pt x="708" y="658"/>
                </a:lnTo>
                <a:lnTo>
                  <a:pt x="658" y="708"/>
                </a:lnTo>
                <a:lnTo>
                  <a:pt x="610" y="759"/>
                </a:lnTo>
                <a:lnTo>
                  <a:pt x="564" y="812"/>
                </a:lnTo>
                <a:lnTo>
                  <a:pt x="519" y="866"/>
                </a:lnTo>
                <a:lnTo>
                  <a:pt x="475" y="921"/>
                </a:lnTo>
                <a:lnTo>
                  <a:pt x="434" y="978"/>
                </a:lnTo>
                <a:lnTo>
                  <a:pt x="393" y="1035"/>
                </a:lnTo>
                <a:lnTo>
                  <a:pt x="355" y="1095"/>
                </a:lnTo>
                <a:lnTo>
                  <a:pt x="319" y="1155"/>
                </a:lnTo>
                <a:lnTo>
                  <a:pt x="284" y="1216"/>
                </a:lnTo>
                <a:lnTo>
                  <a:pt x="251" y="1279"/>
                </a:lnTo>
                <a:lnTo>
                  <a:pt x="220" y="1343"/>
                </a:lnTo>
                <a:lnTo>
                  <a:pt x="190" y="1408"/>
                </a:lnTo>
                <a:lnTo>
                  <a:pt x="163" y="1474"/>
                </a:lnTo>
                <a:lnTo>
                  <a:pt x="138" y="1541"/>
                </a:lnTo>
                <a:lnTo>
                  <a:pt x="115" y="1608"/>
                </a:lnTo>
                <a:lnTo>
                  <a:pt x="93" y="1677"/>
                </a:lnTo>
                <a:lnTo>
                  <a:pt x="74" y="1747"/>
                </a:lnTo>
                <a:lnTo>
                  <a:pt x="57" y="1817"/>
                </a:lnTo>
                <a:lnTo>
                  <a:pt x="42" y="1889"/>
                </a:lnTo>
                <a:lnTo>
                  <a:pt x="30" y="1961"/>
                </a:lnTo>
                <a:lnTo>
                  <a:pt x="19" y="2034"/>
                </a:lnTo>
                <a:lnTo>
                  <a:pt x="11" y="2107"/>
                </a:lnTo>
                <a:lnTo>
                  <a:pt x="5" y="2181"/>
                </a:lnTo>
                <a:lnTo>
                  <a:pt x="1" y="2256"/>
                </a:lnTo>
                <a:lnTo>
                  <a:pt x="0" y="2332"/>
                </a:lnTo>
                <a:lnTo>
                  <a:pt x="1" y="2407"/>
                </a:lnTo>
                <a:lnTo>
                  <a:pt x="5" y="2482"/>
                </a:lnTo>
                <a:lnTo>
                  <a:pt x="11" y="2556"/>
                </a:lnTo>
                <a:lnTo>
                  <a:pt x="19" y="2630"/>
                </a:lnTo>
                <a:lnTo>
                  <a:pt x="30" y="2703"/>
                </a:lnTo>
                <a:lnTo>
                  <a:pt x="42" y="2775"/>
                </a:lnTo>
                <a:lnTo>
                  <a:pt x="57" y="2846"/>
                </a:lnTo>
                <a:lnTo>
                  <a:pt x="74" y="2917"/>
                </a:lnTo>
                <a:lnTo>
                  <a:pt x="93" y="2986"/>
                </a:lnTo>
                <a:lnTo>
                  <a:pt x="115" y="3055"/>
                </a:lnTo>
                <a:lnTo>
                  <a:pt x="138" y="3123"/>
                </a:lnTo>
                <a:lnTo>
                  <a:pt x="163" y="3190"/>
                </a:lnTo>
                <a:lnTo>
                  <a:pt x="190" y="3256"/>
                </a:lnTo>
                <a:lnTo>
                  <a:pt x="220" y="3321"/>
                </a:lnTo>
                <a:lnTo>
                  <a:pt x="251" y="3384"/>
                </a:lnTo>
                <a:lnTo>
                  <a:pt x="284" y="3447"/>
                </a:lnTo>
                <a:lnTo>
                  <a:pt x="319" y="3509"/>
                </a:lnTo>
                <a:lnTo>
                  <a:pt x="355" y="3569"/>
                </a:lnTo>
                <a:lnTo>
                  <a:pt x="393" y="3628"/>
                </a:lnTo>
                <a:lnTo>
                  <a:pt x="434" y="3686"/>
                </a:lnTo>
                <a:lnTo>
                  <a:pt x="475" y="3743"/>
                </a:lnTo>
                <a:lnTo>
                  <a:pt x="519" y="3798"/>
                </a:lnTo>
                <a:lnTo>
                  <a:pt x="564" y="3852"/>
                </a:lnTo>
                <a:lnTo>
                  <a:pt x="610" y="3904"/>
                </a:lnTo>
                <a:lnTo>
                  <a:pt x="658" y="3955"/>
                </a:lnTo>
                <a:lnTo>
                  <a:pt x="708" y="4005"/>
                </a:lnTo>
                <a:lnTo>
                  <a:pt x="759" y="4053"/>
                </a:lnTo>
                <a:lnTo>
                  <a:pt x="812" y="4100"/>
                </a:lnTo>
                <a:lnTo>
                  <a:pt x="866" y="4145"/>
                </a:lnTo>
                <a:lnTo>
                  <a:pt x="921" y="4188"/>
                </a:lnTo>
                <a:lnTo>
                  <a:pt x="978" y="4230"/>
                </a:lnTo>
                <a:lnTo>
                  <a:pt x="1035" y="4270"/>
                </a:lnTo>
                <a:lnTo>
                  <a:pt x="1095" y="4308"/>
                </a:lnTo>
                <a:lnTo>
                  <a:pt x="1155" y="4345"/>
                </a:lnTo>
                <a:lnTo>
                  <a:pt x="1216" y="4380"/>
                </a:lnTo>
                <a:lnTo>
                  <a:pt x="1279" y="4413"/>
                </a:lnTo>
                <a:lnTo>
                  <a:pt x="1343" y="4444"/>
                </a:lnTo>
                <a:lnTo>
                  <a:pt x="1408" y="4473"/>
                </a:lnTo>
                <a:lnTo>
                  <a:pt x="1474" y="4500"/>
                </a:lnTo>
                <a:lnTo>
                  <a:pt x="1541" y="4526"/>
                </a:lnTo>
                <a:lnTo>
                  <a:pt x="1608" y="4549"/>
                </a:lnTo>
                <a:lnTo>
                  <a:pt x="1677" y="4570"/>
                </a:lnTo>
                <a:lnTo>
                  <a:pt x="1747" y="4589"/>
                </a:lnTo>
                <a:lnTo>
                  <a:pt x="1817" y="4606"/>
                </a:lnTo>
                <a:lnTo>
                  <a:pt x="1889" y="4621"/>
                </a:lnTo>
                <a:lnTo>
                  <a:pt x="1961" y="4634"/>
                </a:lnTo>
                <a:lnTo>
                  <a:pt x="2034" y="4644"/>
                </a:lnTo>
                <a:lnTo>
                  <a:pt x="2107" y="4653"/>
                </a:lnTo>
                <a:lnTo>
                  <a:pt x="2181" y="4659"/>
                </a:lnTo>
                <a:lnTo>
                  <a:pt x="2256" y="4662"/>
                </a:lnTo>
                <a:lnTo>
                  <a:pt x="2332" y="4663"/>
                </a:lnTo>
                <a:lnTo>
                  <a:pt x="2407" y="4662"/>
                </a:lnTo>
                <a:lnTo>
                  <a:pt x="2482" y="4659"/>
                </a:lnTo>
                <a:lnTo>
                  <a:pt x="2556" y="4653"/>
                </a:lnTo>
                <a:lnTo>
                  <a:pt x="2630" y="4644"/>
                </a:lnTo>
                <a:lnTo>
                  <a:pt x="2703" y="4634"/>
                </a:lnTo>
                <a:lnTo>
                  <a:pt x="2775" y="4621"/>
                </a:lnTo>
                <a:lnTo>
                  <a:pt x="2846" y="4606"/>
                </a:lnTo>
                <a:lnTo>
                  <a:pt x="2917" y="4589"/>
                </a:lnTo>
                <a:lnTo>
                  <a:pt x="2986" y="4570"/>
                </a:lnTo>
                <a:lnTo>
                  <a:pt x="3055" y="4549"/>
                </a:lnTo>
                <a:lnTo>
                  <a:pt x="3123" y="4526"/>
                </a:lnTo>
                <a:lnTo>
                  <a:pt x="3190" y="4500"/>
                </a:lnTo>
                <a:lnTo>
                  <a:pt x="3256" y="4473"/>
                </a:lnTo>
                <a:lnTo>
                  <a:pt x="3321" y="4444"/>
                </a:lnTo>
                <a:lnTo>
                  <a:pt x="3384" y="4413"/>
                </a:lnTo>
                <a:lnTo>
                  <a:pt x="3447" y="4380"/>
                </a:lnTo>
                <a:lnTo>
                  <a:pt x="3509" y="4345"/>
                </a:lnTo>
                <a:lnTo>
                  <a:pt x="3569" y="4308"/>
                </a:lnTo>
                <a:lnTo>
                  <a:pt x="3628" y="4270"/>
                </a:lnTo>
                <a:lnTo>
                  <a:pt x="3686" y="4230"/>
                </a:lnTo>
                <a:lnTo>
                  <a:pt x="3743" y="4188"/>
                </a:lnTo>
                <a:lnTo>
                  <a:pt x="3798" y="4145"/>
                </a:lnTo>
                <a:lnTo>
                  <a:pt x="3852" y="4100"/>
                </a:lnTo>
                <a:lnTo>
                  <a:pt x="3904" y="4053"/>
                </a:lnTo>
                <a:lnTo>
                  <a:pt x="3956" y="4005"/>
                </a:lnTo>
                <a:lnTo>
                  <a:pt x="4005" y="3955"/>
                </a:lnTo>
                <a:lnTo>
                  <a:pt x="4053" y="3904"/>
                </a:lnTo>
                <a:lnTo>
                  <a:pt x="4100" y="3852"/>
                </a:lnTo>
                <a:lnTo>
                  <a:pt x="4145" y="3798"/>
                </a:lnTo>
                <a:lnTo>
                  <a:pt x="4188" y="3743"/>
                </a:lnTo>
                <a:lnTo>
                  <a:pt x="4230" y="3686"/>
                </a:lnTo>
                <a:lnTo>
                  <a:pt x="4270" y="3628"/>
                </a:lnTo>
                <a:lnTo>
                  <a:pt x="4308" y="3569"/>
                </a:lnTo>
                <a:lnTo>
                  <a:pt x="4345" y="3509"/>
                </a:lnTo>
                <a:lnTo>
                  <a:pt x="4380" y="3447"/>
                </a:lnTo>
                <a:lnTo>
                  <a:pt x="4413" y="3384"/>
                </a:lnTo>
                <a:lnTo>
                  <a:pt x="4444" y="3321"/>
                </a:lnTo>
                <a:lnTo>
                  <a:pt x="4473" y="3256"/>
                </a:lnTo>
                <a:lnTo>
                  <a:pt x="4500" y="3190"/>
                </a:lnTo>
                <a:lnTo>
                  <a:pt x="4526" y="3123"/>
                </a:lnTo>
                <a:lnTo>
                  <a:pt x="4549" y="3055"/>
                </a:lnTo>
                <a:lnTo>
                  <a:pt x="4570" y="2986"/>
                </a:lnTo>
                <a:lnTo>
                  <a:pt x="4589" y="2917"/>
                </a:lnTo>
                <a:lnTo>
                  <a:pt x="4606" y="2846"/>
                </a:lnTo>
                <a:lnTo>
                  <a:pt x="4621" y="2775"/>
                </a:lnTo>
                <a:lnTo>
                  <a:pt x="4634" y="2703"/>
                </a:lnTo>
                <a:lnTo>
                  <a:pt x="4645" y="2630"/>
                </a:lnTo>
                <a:lnTo>
                  <a:pt x="4653" y="2556"/>
                </a:lnTo>
                <a:lnTo>
                  <a:pt x="4659" y="2482"/>
                </a:lnTo>
                <a:lnTo>
                  <a:pt x="4662" y="2407"/>
                </a:lnTo>
                <a:lnTo>
                  <a:pt x="4663" y="2332"/>
                </a:lnTo>
                <a:lnTo>
                  <a:pt x="4662" y="2256"/>
                </a:lnTo>
                <a:lnTo>
                  <a:pt x="4659" y="2181"/>
                </a:lnTo>
                <a:lnTo>
                  <a:pt x="4653" y="2107"/>
                </a:lnTo>
                <a:lnTo>
                  <a:pt x="4645" y="2034"/>
                </a:lnTo>
                <a:lnTo>
                  <a:pt x="4634" y="1961"/>
                </a:lnTo>
                <a:lnTo>
                  <a:pt x="4621" y="1889"/>
                </a:lnTo>
                <a:lnTo>
                  <a:pt x="4606" y="1817"/>
                </a:lnTo>
                <a:lnTo>
                  <a:pt x="4589" y="1747"/>
                </a:lnTo>
                <a:lnTo>
                  <a:pt x="4570" y="1677"/>
                </a:lnTo>
                <a:lnTo>
                  <a:pt x="4549" y="1608"/>
                </a:lnTo>
                <a:lnTo>
                  <a:pt x="4526" y="1541"/>
                </a:lnTo>
                <a:lnTo>
                  <a:pt x="4500" y="1474"/>
                </a:lnTo>
                <a:lnTo>
                  <a:pt x="4473" y="1408"/>
                </a:lnTo>
                <a:lnTo>
                  <a:pt x="4444" y="1343"/>
                </a:lnTo>
                <a:lnTo>
                  <a:pt x="4413" y="1279"/>
                </a:lnTo>
                <a:lnTo>
                  <a:pt x="4380" y="1216"/>
                </a:lnTo>
                <a:lnTo>
                  <a:pt x="4345" y="1155"/>
                </a:lnTo>
                <a:lnTo>
                  <a:pt x="4308" y="1095"/>
                </a:lnTo>
                <a:lnTo>
                  <a:pt x="4270" y="1035"/>
                </a:lnTo>
                <a:lnTo>
                  <a:pt x="4230" y="978"/>
                </a:lnTo>
                <a:lnTo>
                  <a:pt x="4188" y="921"/>
                </a:lnTo>
                <a:lnTo>
                  <a:pt x="4145" y="866"/>
                </a:lnTo>
                <a:lnTo>
                  <a:pt x="4100" y="812"/>
                </a:lnTo>
                <a:lnTo>
                  <a:pt x="4053" y="759"/>
                </a:lnTo>
                <a:lnTo>
                  <a:pt x="4005" y="708"/>
                </a:lnTo>
                <a:lnTo>
                  <a:pt x="3956" y="658"/>
                </a:lnTo>
                <a:lnTo>
                  <a:pt x="3904" y="610"/>
                </a:lnTo>
                <a:lnTo>
                  <a:pt x="3852" y="564"/>
                </a:lnTo>
                <a:lnTo>
                  <a:pt x="3798" y="519"/>
                </a:lnTo>
                <a:lnTo>
                  <a:pt x="3743" y="475"/>
                </a:lnTo>
                <a:lnTo>
                  <a:pt x="3686" y="433"/>
                </a:lnTo>
                <a:lnTo>
                  <a:pt x="3628" y="393"/>
                </a:lnTo>
                <a:lnTo>
                  <a:pt x="3569" y="355"/>
                </a:lnTo>
                <a:lnTo>
                  <a:pt x="3509" y="318"/>
                </a:lnTo>
                <a:lnTo>
                  <a:pt x="3447" y="284"/>
                </a:lnTo>
                <a:lnTo>
                  <a:pt x="3384" y="251"/>
                </a:lnTo>
                <a:lnTo>
                  <a:pt x="3321" y="220"/>
                </a:lnTo>
                <a:lnTo>
                  <a:pt x="3256" y="190"/>
                </a:lnTo>
                <a:lnTo>
                  <a:pt x="3190" y="163"/>
                </a:lnTo>
                <a:lnTo>
                  <a:pt x="3123" y="138"/>
                </a:lnTo>
                <a:lnTo>
                  <a:pt x="3055" y="115"/>
                </a:lnTo>
                <a:lnTo>
                  <a:pt x="2986" y="93"/>
                </a:lnTo>
                <a:lnTo>
                  <a:pt x="2917" y="74"/>
                </a:lnTo>
                <a:lnTo>
                  <a:pt x="2846" y="57"/>
                </a:lnTo>
                <a:lnTo>
                  <a:pt x="2775" y="42"/>
                </a:lnTo>
                <a:lnTo>
                  <a:pt x="2703" y="30"/>
                </a:lnTo>
                <a:lnTo>
                  <a:pt x="2630" y="19"/>
                </a:lnTo>
                <a:lnTo>
                  <a:pt x="2556" y="11"/>
                </a:lnTo>
                <a:lnTo>
                  <a:pt x="2482" y="5"/>
                </a:lnTo>
                <a:lnTo>
                  <a:pt x="2407" y="1"/>
                </a:lnTo>
                <a:lnTo>
                  <a:pt x="2332"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nl-NL"/>
          </a:p>
        </p:txBody>
      </p:sp>
      <p:pic>
        <p:nvPicPr>
          <p:cNvPr id="12" name="Picture 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604" y="3087093"/>
            <a:ext cx="919480" cy="85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203" y="3063402"/>
            <a:ext cx="897890" cy="85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0276" y="3099158"/>
            <a:ext cx="59753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6272" y="3870233"/>
            <a:ext cx="897890" cy="86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3775" y="3972468"/>
            <a:ext cx="401320" cy="76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p:cNvSpPr/>
          <p:nvPr/>
        </p:nvSpPr>
        <p:spPr>
          <a:xfrm>
            <a:off x="1013702" y="5061838"/>
            <a:ext cx="6096000" cy="1107996"/>
          </a:xfrm>
          <a:prstGeom prst="rect">
            <a:avLst/>
          </a:prstGeom>
        </p:spPr>
        <p:txBody>
          <a:bodyPr>
            <a:spAutoFit/>
          </a:bodyPr>
          <a:lstStyle/>
          <a:p>
            <a:r>
              <a:rPr lang="nl-NL" b="1" dirty="0">
                <a:solidFill>
                  <a:srgbClr val="FF0000"/>
                </a:solidFill>
                <a:latin typeface="RijksoverheidSansText" panose="020B0503040202060203"/>
              </a:rPr>
              <a:t>Gemeenten (via VNG)</a:t>
            </a:r>
            <a:br>
              <a:rPr lang="nl-NL" dirty="0">
                <a:latin typeface="RijksoverheidSansText" panose="020B0503040202060203"/>
              </a:rPr>
            </a:br>
            <a:r>
              <a:rPr lang="nl-NL" sz="1600" dirty="0">
                <a:latin typeface="RijksoverheidSansText" panose="020B0503040202060203"/>
              </a:rPr>
              <a:t>Verantwoordelijk voor begeleiding gedupeerde ouders</a:t>
            </a:r>
          </a:p>
          <a:p>
            <a:pPr marL="285750" indent="-285750" fontAlgn="base">
              <a:buFont typeface="Verdana" panose="020B0604030504040204" pitchFamily="34" charset="0"/>
              <a:buChar char="-"/>
            </a:pPr>
            <a:r>
              <a:rPr lang="nl-NL" sz="1600" dirty="0">
                <a:latin typeface="RijksoverheidSansText" panose="020B0503040202060203"/>
              </a:rPr>
              <a:t>Hulp en ondersteuning bij invullen schuldenlijst private schulden en bij beantwoording algemene vragen</a:t>
            </a:r>
            <a:r>
              <a:rPr lang="en-US" sz="1600" dirty="0">
                <a:latin typeface="RijksoverheidSansText" panose="020B0503040202060203"/>
              </a:rPr>
              <a:t>​</a:t>
            </a:r>
          </a:p>
        </p:txBody>
      </p:sp>
      <p:sp>
        <p:nvSpPr>
          <p:cNvPr id="17" name="Rechthoek 16"/>
          <p:cNvSpPr/>
          <p:nvPr/>
        </p:nvSpPr>
        <p:spPr>
          <a:xfrm>
            <a:off x="829144" y="1624264"/>
            <a:ext cx="6096000" cy="1107996"/>
          </a:xfrm>
          <a:prstGeom prst="rect">
            <a:avLst/>
          </a:prstGeom>
        </p:spPr>
        <p:txBody>
          <a:bodyPr>
            <a:spAutoFit/>
          </a:bodyPr>
          <a:lstStyle/>
          <a:p>
            <a:r>
              <a:rPr lang="nl-NL" b="1" dirty="0">
                <a:solidFill>
                  <a:srgbClr val="FF0000"/>
                </a:solidFill>
                <a:latin typeface="RijksoverheidSansText" panose="020B0503040202060203"/>
              </a:rPr>
              <a:t>UHT/MinFin</a:t>
            </a:r>
            <a:br>
              <a:rPr lang="nl-NL" dirty="0">
                <a:latin typeface="RijksoverheidSansText" panose="020B0503040202060203"/>
              </a:rPr>
            </a:br>
            <a:r>
              <a:rPr lang="nl-NL" sz="1600" dirty="0">
                <a:latin typeface="RijksoverheidSansText" panose="020B0503040202060203"/>
              </a:rPr>
              <a:t>Verantwoordelijk voor beleid en besluitvorming</a:t>
            </a:r>
          </a:p>
          <a:p>
            <a:pPr marL="285750" indent="-285750">
              <a:buFontTx/>
              <a:buChar char="-"/>
            </a:pPr>
            <a:r>
              <a:rPr lang="nl-NL" sz="1600" dirty="0">
                <a:latin typeface="RijksoverheidSansText" panose="020B0503040202060203"/>
              </a:rPr>
              <a:t>Besluit betalen private schulden</a:t>
            </a:r>
          </a:p>
          <a:p>
            <a:pPr marL="285750" indent="-285750">
              <a:buFontTx/>
              <a:buChar char="-"/>
            </a:pPr>
            <a:r>
              <a:rPr lang="nl-NL" sz="1600" dirty="0">
                <a:latin typeface="RijksoverheidSansText" panose="020B0503040202060203"/>
              </a:rPr>
              <a:t>Beroep en bezwaar (nog besluiten)</a:t>
            </a:r>
          </a:p>
        </p:txBody>
      </p:sp>
      <p:sp>
        <p:nvSpPr>
          <p:cNvPr id="18" name="Rechthoek 17"/>
          <p:cNvSpPr/>
          <p:nvPr/>
        </p:nvSpPr>
        <p:spPr>
          <a:xfrm>
            <a:off x="6925144" y="1710167"/>
            <a:ext cx="4697094" cy="2369880"/>
          </a:xfrm>
          <a:prstGeom prst="rect">
            <a:avLst/>
          </a:prstGeom>
        </p:spPr>
        <p:txBody>
          <a:bodyPr wrap="square">
            <a:spAutoFit/>
          </a:bodyPr>
          <a:lstStyle/>
          <a:p>
            <a:r>
              <a:rPr lang="nl-NL" b="1" dirty="0">
                <a:solidFill>
                  <a:srgbClr val="FF0000"/>
                </a:solidFill>
                <a:latin typeface="RijksoverheidSansText" panose="020B0503040202060203"/>
              </a:rPr>
              <a:t>SBN/kredietbanken</a:t>
            </a:r>
            <a:br>
              <a:rPr lang="nl-NL" dirty="0">
                <a:latin typeface="RijksoverheidSansText" panose="020B0503040202060203"/>
              </a:rPr>
            </a:br>
            <a:r>
              <a:rPr lang="nl-NL" sz="1600" dirty="0">
                <a:latin typeface="RijksoverheidSansText" panose="020B0503040202060203"/>
              </a:rPr>
              <a:t>Verantwoordelijk uitvoering en afhandeling private schulden</a:t>
            </a:r>
          </a:p>
          <a:p>
            <a:pPr marL="285750" indent="-285750">
              <a:buFontTx/>
              <a:buChar char="-"/>
            </a:pPr>
            <a:r>
              <a:rPr lang="nl-NL" sz="1600" dirty="0">
                <a:latin typeface="RijksoverheidSansText" panose="020B0503040202060203"/>
              </a:rPr>
              <a:t>Proces en procedure</a:t>
            </a:r>
          </a:p>
          <a:p>
            <a:pPr marL="285750" indent="-285750">
              <a:buFontTx/>
              <a:buChar char="-"/>
            </a:pPr>
            <a:r>
              <a:rPr lang="nl-NL" sz="1600" dirty="0">
                <a:latin typeface="RijksoverheidSansText" panose="020B0503040202060203"/>
              </a:rPr>
              <a:t>Ondersteuning gedupeerde ouder bij invullen en afhandeling ouderportaal</a:t>
            </a:r>
          </a:p>
          <a:p>
            <a:pPr marL="285750" indent="-285750">
              <a:buFontTx/>
              <a:buChar char="-"/>
            </a:pPr>
            <a:r>
              <a:rPr lang="nl-NL" sz="1600" dirty="0">
                <a:latin typeface="RijksoverheidSansText" panose="020B0503040202060203"/>
              </a:rPr>
              <a:t>Afstemming, betaling en afronding proces met private schuldeisers</a:t>
            </a:r>
          </a:p>
          <a:p>
            <a:endParaRPr lang="nl-NL" dirty="0">
              <a:latin typeface="RijksoverheidSansText" panose="020B0503040202060203"/>
            </a:endParaRPr>
          </a:p>
        </p:txBody>
      </p:sp>
      <p:sp>
        <p:nvSpPr>
          <p:cNvPr id="19" name="Rechthoek 18"/>
          <p:cNvSpPr/>
          <p:nvPr/>
        </p:nvSpPr>
        <p:spPr>
          <a:xfrm>
            <a:off x="8782413" y="4701761"/>
            <a:ext cx="2723788" cy="646331"/>
          </a:xfrm>
          <a:prstGeom prst="rect">
            <a:avLst/>
          </a:prstGeom>
        </p:spPr>
        <p:txBody>
          <a:bodyPr wrap="square">
            <a:spAutoFit/>
          </a:bodyPr>
          <a:lstStyle/>
          <a:p>
            <a:r>
              <a:rPr lang="nl-NL" b="1" dirty="0">
                <a:latin typeface="RijksoverheidSansText" panose="020B0503040202060203"/>
              </a:rPr>
              <a:t>Private schuldeisers</a:t>
            </a:r>
            <a:br>
              <a:rPr lang="nl-NL" dirty="0">
                <a:latin typeface="RijksoverheidSansText" panose="020B0503040202060203"/>
              </a:rPr>
            </a:br>
            <a:r>
              <a:rPr lang="nl-NL" dirty="0">
                <a:latin typeface="RijksoverheidSansText" panose="020B0503040202060203"/>
              </a:rPr>
              <a:t>S</a:t>
            </a:r>
            <a:r>
              <a:rPr lang="nl-NL" sz="1400" dirty="0">
                <a:latin typeface="RijksoverheidSansText" panose="020B0503040202060203"/>
              </a:rPr>
              <a:t>chulden gedupeerde ouders</a:t>
            </a:r>
          </a:p>
        </p:txBody>
      </p:sp>
      <p:sp>
        <p:nvSpPr>
          <p:cNvPr id="21" name="Pijl-omhoog en -omlaag 20"/>
          <p:cNvSpPr/>
          <p:nvPr/>
        </p:nvSpPr>
        <p:spPr>
          <a:xfrm>
            <a:off x="9941096" y="3529917"/>
            <a:ext cx="439209" cy="1150582"/>
          </a:xfrm>
          <a:prstGeom prst="upDownArrow">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8742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68589B-DC94-4B3B-9082-A57627E35F3D}"/>
              </a:ext>
            </a:extLst>
          </p:cNvPr>
          <p:cNvSpPr>
            <a:spLocks noGrp="1"/>
          </p:cNvSpPr>
          <p:nvPr>
            <p:ph type="title"/>
          </p:nvPr>
        </p:nvSpPr>
        <p:spPr/>
        <p:txBody>
          <a:bodyPr/>
          <a:lstStyle/>
          <a:p>
            <a:r>
              <a:rPr lang="nl-NL" dirty="0"/>
              <a:t>Wie is wie</a:t>
            </a:r>
          </a:p>
        </p:txBody>
      </p:sp>
      <p:sp>
        <p:nvSpPr>
          <p:cNvPr id="4" name="Tijdelijke aanduiding voor tekst 3">
            <a:extLst>
              <a:ext uri="{FF2B5EF4-FFF2-40B4-BE49-F238E27FC236}">
                <a16:creationId xmlns:a16="http://schemas.microsoft.com/office/drawing/2014/main" id="{6E2A4445-D189-4EBC-ADEC-BF6B70AC0D14}"/>
              </a:ext>
            </a:extLst>
          </p:cNvPr>
          <p:cNvSpPr>
            <a:spLocks noGrp="1"/>
          </p:cNvSpPr>
          <p:nvPr>
            <p:ph type="body" sz="quarter" idx="10"/>
          </p:nvPr>
        </p:nvSpPr>
        <p:spPr>
          <a:xfrm>
            <a:off x="629025" y="1392512"/>
            <a:ext cx="10933950" cy="4072976"/>
          </a:xfrm>
        </p:spPr>
        <p:txBody>
          <a:bodyPr/>
          <a:lstStyle/>
          <a:p>
            <a:r>
              <a:rPr lang="nl-NL" sz="1600" b="1" dirty="0"/>
              <a:t>Ministerie van Financiën</a:t>
            </a:r>
          </a:p>
          <a:p>
            <a:r>
              <a:rPr lang="nl-NL" sz="1600" dirty="0"/>
              <a:t>Het ministerie van Financiën heeft het besluit betalen private schulden opgesteld. Staatsecretaris van </a:t>
            </a:r>
            <a:r>
              <a:rPr lang="nl-NL" sz="1600" dirty="0" err="1"/>
              <a:t>Huffelen</a:t>
            </a:r>
            <a:r>
              <a:rPr lang="nl-NL" sz="1600" dirty="0"/>
              <a:t> is hiervoor politiek verantwoordelijk. Op 28 oktober 2021 is dit besluit gepubliceerd in de Staatscourant </a:t>
            </a:r>
            <a:r>
              <a:rPr lang="nl-NL" sz="1600" u="sng" dirty="0" err="1">
                <a:hlinkClick r:id="rId2"/>
              </a:rPr>
              <a:t>Staatscourant</a:t>
            </a:r>
            <a:r>
              <a:rPr lang="nl-NL" sz="1600" u="sng" dirty="0">
                <a:hlinkClick r:id="rId2"/>
              </a:rPr>
              <a:t> 2021, 44723 | Overheid.nl &gt; Officiële bekendmakingen (officielebekendmakingen.nl)</a:t>
            </a:r>
            <a:endParaRPr lang="nl-NL" sz="1600" dirty="0"/>
          </a:p>
          <a:p>
            <a:r>
              <a:rPr lang="nl-NL" sz="1600" dirty="0"/>
              <a:t> </a:t>
            </a:r>
          </a:p>
          <a:p>
            <a:r>
              <a:rPr lang="nl-NL" sz="1600" b="1" dirty="0"/>
              <a:t>Sociale Banken Nederland (SBN)</a:t>
            </a:r>
          </a:p>
          <a:p>
            <a:r>
              <a:rPr lang="nl-NL" sz="1600" dirty="0"/>
              <a:t>Sociale Banken Nederland (SBN) is door de Belastingdienst gemandateerd om het Besluit betalen private schulden uit te voeren. Hiermee wil de Belastingdienst gedupeerde ouders van de kinderopvangtoeslagaffaire en oplossing bieden voor hun private schulden.</a:t>
            </a:r>
          </a:p>
          <a:p>
            <a:r>
              <a:rPr lang="nl-NL" sz="1600" dirty="0"/>
              <a:t>Sociale Banken Nederland (SBN) is de uitvoeringsorganisatie waarbij 23 kredietbanken zijn aangesloten. SBN gaat samen met 9 kredietbanken gedupeerde ouders helpen bij het afbetalen en oplossen van hun (private) schulden. Dat doet SBN in opdracht van de overheid.</a:t>
            </a:r>
          </a:p>
          <a:p>
            <a:r>
              <a:rPr lang="nl-NL" sz="1600" dirty="0"/>
              <a:t> </a:t>
            </a:r>
          </a:p>
          <a:p>
            <a:r>
              <a:rPr lang="nl-NL" sz="1600" b="1" dirty="0"/>
              <a:t>Gemeenten/VNG</a:t>
            </a:r>
          </a:p>
          <a:p>
            <a:r>
              <a:rPr lang="nl-NL" sz="1600" dirty="0"/>
              <a:t>Een gedupeerde ouder kan bij de gemeente terecht voor hulp. De gemeente is beschikbaar om de ouder te helpen en eventueel zelfs het indienen van de schulden samen met de ouder uit te voeren. De VNG zorgt voor de communicatie en tools om de gemeente hiertoe te equiperen.   </a:t>
            </a:r>
          </a:p>
          <a:p>
            <a:endParaRPr lang="nl-NL" sz="1600" dirty="0"/>
          </a:p>
        </p:txBody>
      </p:sp>
    </p:spTree>
    <p:extLst>
      <p:ext uri="{BB962C8B-B14F-4D97-AF65-F5344CB8AC3E}">
        <p14:creationId xmlns:p14="http://schemas.microsoft.com/office/powerpoint/2010/main" val="1613019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7563E9F-1D04-4A34-ACF9-27822DAF29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70"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07563E9F-1D04-4A34-ACF9-27822DAF29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4DCE041-10C8-4F00-84F5-2160425DE5D2}"/>
              </a:ext>
            </a:extLst>
          </p:cNvPr>
          <p:cNvSpPr>
            <a:spLocks noGrp="1"/>
          </p:cNvSpPr>
          <p:nvPr>
            <p:ph type="title"/>
          </p:nvPr>
        </p:nvSpPr>
        <p:spPr>
          <a:xfrm>
            <a:off x="630000" y="686301"/>
            <a:ext cx="10933350" cy="276999"/>
          </a:xfrm>
        </p:spPr>
        <p:txBody>
          <a:bodyPr vert="horz"/>
          <a:lstStyle/>
          <a:p>
            <a:r>
              <a:rPr lang="nl-NL" b="0" dirty="0">
                <a:solidFill>
                  <a:srgbClr val="0070C0"/>
                </a:solidFill>
                <a:latin typeface="RijksoverheidSansText" panose="020B0503040202060203"/>
              </a:rPr>
              <a:t>Beleidsbesluit op hoofdlijnen</a:t>
            </a:r>
          </a:p>
        </p:txBody>
      </p:sp>
      <p:sp>
        <p:nvSpPr>
          <p:cNvPr id="4" name="TextBox 3">
            <a:extLst>
              <a:ext uri="{FF2B5EF4-FFF2-40B4-BE49-F238E27FC236}">
                <a16:creationId xmlns:a16="http://schemas.microsoft.com/office/drawing/2014/main" id="{9C28A243-EDDD-494F-8DBA-74DD7E7EDD8F}"/>
              </a:ext>
            </a:extLst>
          </p:cNvPr>
          <p:cNvSpPr txBox="1"/>
          <p:nvPr/>
        </p:nvSpPr>
        <p:spPr>
          <a:xfrm>
            <a:off x="628651" y="2804312"/>
            <a:ext cx="3488422"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defRPr sz="1600">
                <a:solidFill>
                  <a:schemeClr val="tx2"/>
                </a:solidFill>
              </a:defRPr>
            </a:lvl1pPr>
          </a:lstStyle>
          <a:p>
            <a:r>
              <a:rPr lang="nl-NL" dirty="0"/>
              <a:t>Welke schulden gaan wel mee?</a:t>
            </a:r>
            <a:endParaRPr lang="nl-NL" sz="1200" dirty="0">
              <a:solidFill>
                <a:srgbClr val="231F20"/>
              </a:solidFill>
              <a:effectLst/>
              <a:latin typeface="Henderson BCG Serif" panose="02030502050406020204" pitchFamily="18" charset="0"/>
              <a:ea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0F37E900-EAB3-4B8D-9DA3-698DAD6A53C4}"/>
              </a:ext>
            </a:extLst>
          </p:cNvPr>
          <p:cNvSpPr txBox="1"/>
          <p:nvPr/>
        </p:nvSpPr>
        <p:spPr>
          <a:xfrm>
            <a:off x="613902" y="3142866"/>
            <a:ext cx="3488422" cy="36625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a:defRPr sz="1600">
                <a:solidFill>
                  <a:schemeClr val="tx2"/>
                </a:solidFill>
              </a:defRPr>
            </a:lvl1pPr>
          </a:lstStyle>
          <a:p>
            <a:pPr marL="342900" lvl="1" indent="-228600">
              <a:buClr>
                <a:srgbClr val="EE2A24"/>
              </a:buClr>
              <a:buFont typeface="Trebuchet MS" panose="020B0603020202020204" pitchFamily="34" charset="0"/>
              <a:buChar char="−"/>
            </a:pPr>
            <a:r>
              <a:rPr lang="nl-NL" sz="1400" dirty="0">
                <a:solidFill>
                  <a:srgbClr val="231F20"/>
                </a:solidFill>
                <a:latin typeface="RijksoverheidSansText" panose="020B0503040202060203"/>
              </a:rPr>
              <a:t>Schulden en bijkomende kosten die zijn ontstaan </a:t>
            </a:r>
            <a:r>
              <a:rPr lang="nl-NL" sz="1400" b="1" dirty="0">
                <a:solidFill>
                  <a:srgbClr val="231F20"/>
                </a:solidFill>
                <a:latin typeface="RijksoverheidSansText" panose="020B0503040202060203"/>
              </a:rPr>
              <a:t>tussen 1 januari 2006 </a:t>
            </a:r>
            <a:r>
              <a:rPr lang="nl-NL" sz="1400" dirty="0">
                <a:solidFill>
                  <a:srgbClr val="231F20"/>
                </a:solidFill>
                <a:latin typeface="RijksoverheidSansText" panose="020B0503040202060203"/>
              </a:rPr>
              <a:t>en opeisbaar zijn geworden </a:t>
            </a:r>
            <a:r>
              <a:rPr lang="nl-NL" sz="1400" b="1" dirty="0">
                <a:solidFill>
                  <a:srgbClr val="231F20"/>
                </a:solidFill>
                <a:latin typeface="RijksoverheidSansText" panose="020B0503040202060203"/>
              </a:rPr>
              <a:t>vóór 1 juni 2021.</a:t>
            </a:r>
          </a:p>
          <a:p>
            <a:pPr marL="133350" lvl="1">
              <a:buClr>
                <a:srgbClr val="EE2A24"/>
              </a:buClr>
            </a:pPr>
            <a:endParaRPr lang="nl-NL" sz="1400" dirty="0">
              <a:solidFill>
                <a:srgbClr val="231F20"/>
              </a:solidFill>
              <a:latin typeface="RijksoverheidSansText" panose="020B0503040202060203"/>
            </a:endParaRPr>
          </a:p>
          <a:p>
            <a:pPr marL="342900" lvl="1" indent="-228600">
              <a:buClr>
                <a:srgbClr val="EE2A24"/>
              </a:buClr>
              <a:buFont typeface="Trebuchet MS" panose="020B0603020202020204" pitchFamily="34" charset="0"/>
              <a:buChar char="−"/>
            </a:pPr>
            <a:r>
              <a:rPr lang="nl-NL" sz="1400" b="1" dirty="0">
                <a:solidFill>
                  <a:srgbClr val="231F20"/>
                </a:solidFill>
                <a:latin typeface="RijksoverheidSansText" panose="020B0503040202060203"/>
              </a:rPr>
              <a:t>Zakelijke schulden </a:t>
            </a:r>
            <a:r>
              <a:rPr lang="nl-NL" sz="1400" dirty="0">
                <a:solidFill>
                  <a:srgbClr val="231F20"/>
                </a:solidFill>
                <a:latin typeface="RijksoverheidSansText" panose="020B0503040202060203"/>
              </a:rPr>
              <a:t>tellen hierin ook mee, mits deze niet tot illegale staatsteun kan leiden aan de onderneming van de ouder</a:t>
            </a:r>
          </a:p>
          <a:p>
            <a:pPr marL="342900" lvl="1" indent="-228600">
              <a:buClr>
                <a:srgbClr val="EE2A24"/>
              </a:buClr>
              <a:buFont typeface="Trebuchet MS" panose="020B0603020202020204" pitchFamily="34" charset="0"/>
              <a:buChar char="−"/>
            </a:pPr>
            <a:endParaRPr lang="nl-NL" sz="1400" dirty="0">
              <a:solidFill>
                <a:srgbClr val="231F20"/>
              </a:solidFill>
              <a:latin typeface="RijksoverheidSansText" panose="020B0503040202060203"/>
            </a:endParaRPr>
          </a:p>
          <a:p>
            <a:pPr marL="342900" lvl="1" indent="-228600">
              <a:buClr>
                <a:srgbClr val="EE2A24"/>
              </a:buClr>
              <a:buFont typeface="Trebuchet MS" panose="020B0603020202020204" pitchFamily="34" charset="0"/>
              <a:buChar char="−"/>
            </a:pPr>
            <a:r>
              <a:rPr lang="nl-NL" sz="1400" dirty="0">
                <a:solidFill>
                  <a:srgbClr val="231F20"/>
                </a:solidFill>
                <a:effectLst/>
                <a:latin typeface="RijksoverheidSansText" panose="020B0503040202060203"/>
                <a:ea typeface="Times New Roman" panose="02020603050405020304" pitchFamily="18" charset="0"/>
                <a:cs typeface="Times New Roman" panose="02020603050405020304" pitchFamily="18" charset="0"/>
              </a:rPr>
              <a:t>Het is dus van belang dat </a:t>
            </a:r>
            <a:r>
              <a:rPr lang="nl-NL" sz="1400" b="1" dirty="0">
                <a:solidFill>
                  <a:srgbClr val="231F20"/>
                </a:solidFill>
                <a:effectLst/>
                <a:latin typeface="RijksoverheidSansText" panose="020B0503040202060203"/>
                <a:ea typeface="Times New Roman" panose="02020603050405020304" pitchFamily="18" charset="0"/>
                <a:cs typeface="Times New Roman" panose="02020603050405020304" pitchFamily="18" charset="0"/>
              </a:rPr>
              <a:t>(maandelijkse) betalingsverplichtingen na 1 juni 2021 </a:t>
            </a:r>
            <a:r>
              <a:rPr lang="nl-NL" sz="1400" dirty="0">
                <a:solidFill>
                  <a:srgbClr val="231F20"/>
                </a:solidFill>
                <a:effectLst/>
                <a:latin typeface="RijksoverheidSansText" panose="020B0503040202060203"/>
                <a:ea typeface="Times New Roman" panose="02020603050405020304" pitchFamily="18" charset="0"/>
                <a:cs typeface="Times New Roman" panose="02020603050405020304" pitchFamily="18" charset="0"/>
              </a:rPr>
              <a:t>door de gedupeerde ouder zelf worden betaald, bijvoorbeeld een energierekening voor de maand juni 2021.</a:t>
            </a:r>
          </a:p>
        </p:txBody>
      </p:sp>
      <p:sp>
        <p:nvSpPr>
          <p:cNvPr id="6" name="TextBox 5">
            <a:extLst>
              <a:ext uri="{FF2B5EF4-FFF2-40B4-BE49-F238E27FC236}">
                <a16:creationId xmlns:a16="http://schemas.microsoft.com/office/drawing/2014/main" id="{5B36754A-CE94-41F4-83CE-16DBDA72DF50}"/>
              </a:ext>
            </a:extLst>
          </p:cNvPr>
          <p:cNvSpPr txBox="1"/>
          <p:nvPr/>
        </p:nvSpPr>
        <p:spPr>
          <a:xfrm>
            <a:off x="8074928" y="2835609"/>
            <a:ext cx="3488422"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l-NL" sz="1600" dirty="0">
                <a:solidFill>
                  <a:schemeClr val="tx2"/>
                </a:solidFill>
              </a:rPr>
              <a:t>De ouder staat centraal</a:t>
            </a:r>
          </a:p>
        </p:txBody>
      </p:sp>
      <p:sp>
        <p:nvSpPr>
          <p:cNvPr id="53" name="TextBox 52">
            <a:extLst>
              <a:ext uri="{FF2B5EF4-FFF2-40B4-BE49-F238E27FC236}">
                <a16:creationId xmlns:a16="http://schemas.microsoft.com/office/drawing/2014/main" id="{B54D8424-C907-4C82-BB2C-AB973AE2A53B}"/>
              </a:ext>
            </a:extLst>
          </p:cNvPr>
          <p:cNvSpPr txBox="1"/>
          <p:nvPr/>
        </p:nvSpPr>
        <p:spPr>
          <a:xfrm>
            <a:off x="8060179" y="3112088"/>
            <a:ext cx="3488422" cy="270843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lvl="1" indent="-228600">
              <a:buClr>
                <a:srgbClr val="EE2A24"/>
              </a:buClr>
              <a:buFont typeface="Trebuchet MS" panose="020B0603020202020204" pitchFamily="34" charset="0"/>
              <a:buChar char="−"/>
            </a:pPr>
            <a:r>
              <a:rPr lang="nl-NL" sz="1600" dirty="0">
                <a:solidFill>
                  <a:srgbClr val="231F20"/>
                </a:solidFill>
                <a:effectLst/>
                <a:latin typeface="RijksoverheidSansText" panose="020B0503040202060203"/>
                <a:ea typeface="Times New Roman" panose="02020603050405020304" pitchFamily="18" charset="0"/>
                <a:cs typeface="Times New Roman" panose="02020603050405020304" pitchFamily="18" charset="0"/>
              </a:rPr>
              <a:t>Het doel van deze regeling is om gedupeerde ouder ouders zoveel mogelijk </a:t>
            </a:r>
            <a:r>
              <a:rPr lang="nl-NL" sz="1600" b="1" dirty="0">
                <a:solidFill>
                  <a:srgbClr val="231F20"/>
                </a:solidFill>
                <a:effectLst/>
                <a:latin typeface="RijksoverheidSansText" panose="020B0503040202060203"/>
                <a:ea typeface="Times New Roman" panose="02020603050405020304" pitchFamily="18" charset="0"/>
                <a:cs typeface="Times New Roman" panose="02020603050405020304" pitchFamily="18" charset="0"/>
              </a:rPr>
              <a:t>een nieuwe start </a:t>
            </a:r>
            <a:r>
              <a:rPr lang="nl-NL" sz="1600" dirty="0">
                <a:solidFill>
                  <a:srgbClr val="231F20"/>
                </a:solidFill>
                <a:effectLst/>
                <a:latin typeface="RijksoverheidSansText" panose="020B0503040202060203"/>
                <a:ea typeface="Times New Roman" panose="02020603050405020304" pitchFamily="18" charset="0"/>
                <a:cs typeface="Times New Roman" panose="02020603050405020304" pitchFamily="18" charset="0"/>
              </a:rPr>
              <a:t>te geven.</a:t>
            </a:r>
          </a:p>
          <a:p>
            <a:pPr marL="342900" lvl="1" indent="-228600">
              <a:buClr>
                <a:srgbClr val="EE2A24"/>
              </a:buClr>
              <a:buFont typeface="Trebuchet MS" panose="020B0603020202020204" pitchFamily="34" charset="0"/>
              <a:buChar char="−"/>
            </a:pPr>
            <a:endParaRPr lang="nl-NL" sz="1600" dirty="0">
              <a:solidFill>
                <a:srgbClr val="231F20"/>
              </a:solidFill>
              <a:effectLst/>
              <a:latin typeface="RijksoverheidSansText" panose="020B0503040202060203"/>
              <a:ea typeface="Times New Roman" panose="02020603050405020304" pitchFamily="18" charset="0"/>
              <a:cs typeface="Times New Roman" panose="02020603050405020304" pitchFamily="18" charset="0"/>
            </a:endParaRPr>
          </a:p>
          <a:p>
            <a:pPr marL="342900" lvl="1" indent="-228600">
              <a:buClr>
                <a:srgbClr val="EE2A24"/>
              </a:buClr>
              <a:buFont typeface="Trebuchet MS" panose="020B0603020202020204" pitchFamily="34" charset="0"/>
              <a:buChar char="−"/>
            </a:pPr>
            <a:r>
              <a:rPr lang="nl-NL" sz="1600" dirty="0">
                <a:solidFill>
                  <a:srgbClr val="231F20"/>
                </a:solidFill>
                <a:effectLst/>
                <a:latin typeface="RijksoverheidSansText" panose="020B0503040202060203"/>
                <a:ea typeface="Times New Roman" panose="02020603050405020304" pitchFamily="18" charset="0"/>
                <a:cs typeface="Times New Roman" panose="02020603050405020304" pitchFamily="18" charset="0"/>
              </a:rPr>
              <a:t>In de private schuldenaanpak worden private schulden afgewikkeld nadat </a:t>
            </a:r>
            <a:r>
              <a:rPr lang="nl-NL" sz="1600" b="1" dirty="0">
                <a:solidFill>
                  <a:srgbClr val="231F20"/>
                </a:solidFill>
                <a:effectLst/>
                <a:latin typeface="RijksoverheidSansText" panose="020B0503040202060203"/>
                <a:ea typeface="Times New Roman" panose="02020603050405020304" pitchFamily="18" charset="0"/>
                <a:cs typeface="Times New Roman" panose="02020603050405020304" pitchFamily="18" charset="0"/>
              </a:rPr>
              <a:t>gedupeerde ouders en/of toeslagpartners zich hebben aangemeld bij het loket </a:t>
            </a:r>
            <a:r>
              <a:rPr lang="nl-NL" sz="1600" dirty="0">
                <a:solidFill>
                  <a:srgbClr val="231F20"/>
                </a:solidFill>
                <a:effectLst/>
                <a:latin typeface="RijksoverheidSansText" panose="020B0503040202060203"/>
                <a:ea typeface="Times New Roman" panose="02020603050405020304" pitchFamily="18" charset="0"/>
                <a:cs typeface="Times New Roman" panose="02020603050405020304" pitchFamily="18" charset="0"/>
              </a:rPr>
              <a:t>wat hiervoor wordt opgericht.</a:t>
            </a:r>
          </a:p>
          <a:p>
            <a:pPr marL="342900" lvl="1" indent="-228600">
              <a:buClr>
                <a:srgbClr val="EE2A24"/>
              </a:buClr>
              <a:buFont typeface="Trebuchet MS" panose="020B0603020202020204" pitchFamily="34" charset="0"/>
              <a:buChar char="−"/>
            </a:pPr>
            <a:endParaRPr lang="nl-NL" sz="1600" dirty="0">
              <a:solidFill>
                <a:srgbClr val="231F20"/>
              </a:solidFill>
              <a:latin typeface="RijksoverheidSansText" panose="020B0503040202060203"/>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7B5FECE-7516-43F0-8145-B6843FC990FF}"/>
              </a:ext>
            </a:extLst>
          </p:cNvPr>
          <p:cNvSpPr txBox="1"/>
          <p:nvPr/>
        </p:nvSpPr>
        <p:spPr>
          <a:xfrm>
            <a:off x="4433053" y="2835609"/>
            <a:ext cx="3488422"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sz="1600">
                <a:solidFill>
                  <a:schemeClr val="tx2"/>
                </a:solidFill>
              </a:defRPr>
            </a:lvl1pPr>
          </a:lstStyle>
          <a:p>
            <a:r>
              <a:rPr lang="nl-NL" dirty="0"/>
              <a:t>Welke schulden gaan niet mee?</a:t>
            </a:r>
          </a:p>
        </p:txBody>
      </p:sp>
      <p:pic>
        <p:nvPicPr>
          <p:cNvPr id="35" name="Picture 34">
            <a:extLst>
              <a:ext uri="{FF2B5EF4-FFF2-40B4-BE49-F238E27FC236}">
                <a16:creationId xmlns:a16="http://schemas.microsoft.com/office/drawing/2014/main" id="{C32969C8-CB45-4DAC-8814-F3B6AEBA5591}"/>
              </a:ext>
            </a:extLst>
          </p:cNvPr>
          <p:cNvPicPr>
            <a:picLocks noChangeAspect="1"/>
          </p:cNvPicPr>
          <p:nvPr/>
        </p:nvPicPr>
        <p:blipFill rotWithShape="1">
          <a:blip r:embed="rId7"/>
          <a:srcRect/>
          <a:stretch/>
        </p:blipFill>
        <p:spPr>
          <a:xfrm>
            <a:off x="1540149" y="1122262"/>
            <a:ext cx="1523088" cy="1523088"/>
          </a:xfrm>
          <a:prstGeom prst="ellipse">
            <a:avLst/>
          </a:prstGeom>
          <a:solidFill>
            <a:sysClr val="window" lastClr="FFFFFF"/>
          </a:solidFill>
          <a:ln w="38100" cap="flat" cmpd="sng" algn="ctr">
            <a:gradFill flip="none" rotWithShape="1">
              <a:gsLst>
                <a:gs pos="0">
                  <a:srgbClr val="EE2A24">
                    <a:lumMod val="50000"/>
                  </a:srgbClr>
                </a:gs>
                <a:gs pos="100000">
                  <a:srgbClr val="EE2A24"/>
                </a:gs>
              </a:gsLst>
              <a:lin ang="2700000" scaled="1"/>
              <a:tileRect/>
            </a:gradFill>
            <a:prstDash val="solid"/>
          </a:ln>
          <a:effectLst/>
        </p:spPr>
      </p:pic>
      <p:pic>
        <p:nvPicPr>
          <p:cNvPr id="46" name="Picture 45">
            <a:extLst>
              <a:ext uri="{FF2B5EF4-FFF2-40B4-BE49-F238E27FC236}">
                <a16:creationId xmlns:a16="http://schemas.microsoft.com/office/drawing/2014/main" id="{412EF0AD-0972-471D-980F-B41F86964B41}"/>
              </a:ext>
            </a:extLst>
          </p:cNvPr>
          <p:cNvPicPr>
            <a:picLocks noChangeAspect="1"/>
          </p:cNvPicPr>
          <p:nvPr/>
        </p:nvPicPr>
        <p:blipFill rotWithShape="1">
          <a:blip r:embed="rId8"/>
          <a:srcRect/>
          <a:stretch/>
        </p:blipFill>
        <p:spPr>
          <a:xfrm>
            <a:off x="5283393" y="1057684"/>
            <a:ext cx="1523088" cy="1523088"/>
          </a:xfrm>
          <a:prstGeom prst="ellipse">
            <a:avLst/>
          </a:prstGeom>
          <a:solidFill>
            <a:sysClr val="window" lastClr="FFFFFF"/>
          </a:solidFill>
          <a:ln w="38100" cap="flat" cmpd="sng" algn="ctr">
            <a:gradFill flip="none" rotWithShape="1">
              <a:gsLst>
                <a:gs pos="0">
                  <a:srgbClr val="EE2A24">
                    <a:lumMod val="50000"/>
                  </a:srgbClr>
                </a:gs>
                <a:gs pos="100000">
                  <a:srgbClr val="EE2A24"/>
                </a:gs>
              </a:gsLst>
              <a:lin ang="2700000" scaled="1"/>
              <a:tileRect/>
            </a:gradFill>
            <a:prstDash val="solid"/>
          </a:ln>
          <a:effectLst/>
        </p:spPr>
      </p:pic>
      <p:pic>
        <p:nvPicPr>
          <p:cNvPr id="51" name="Picture 50">
            <a:extLst>
              <a:ext uri="{FF2B5EF4-FFF2-40B4-BE49-F238E27FC236}">
                <a16:creationId xmlns:a16="http://schemas.microsoft.com/office/drawing/2014/main" id="{EEE76DC8-A3DF-4572-8737-C657E981DA6D}"/>
              </a:ext>
            </a:extLst>
          </p:cNvPr>
          <p:cNvPicPr>
            <a:picLocks noChangeAspect="1"/>
          </p:cNvPicPr>
          <p:nvPr/>
        </p:nvPicPr>
        <p:blipFill rotWithShape="1">
          <a:blip r:embed="rId9"/>
          <a:srcRect/>
          <a:stretch/>
        </p:blipFill>
        <p:spPr>
          <a:xfrm>
            <a:off x="9029095" y="1033588"/>
            <a:ext cx="1523088" cy="1547184"/>
          </a:xfrm>
          <a:prstGeom prst="ellipse">
            <a:avLst/>
          </a:prstGeom>
          <a:solidFill>
            <a:sysClr val="window" lastClr="FFFFFF"/>
          </a:solidFill>
          <a:ln w="38100" cap="flat" cmpd="sng" algn="ctr">
            <a:gradFill flip="none" rotWithShape="1">
              <a:gsLst>
                <a:gs pos="0">
                  <a:srgbClr val="EE2A24">
                    <a:lumMod val="50000"/>
                  </a:srgbClr>
                </a:gs>
                <a:gs pos="100000">
                  <a:srgbClr val="EE2A24"/>
                </a:gs>
              </a:gsLst>
              <a:lin ang="2700000" scaled="1"/>
              <a:tileRect/>
            </a:gradFill>
            <a:prstDash val="solid"/>
          </a:ln>
          <a:effectLst/>
        </p:spPr>
      </p:pic>
      <p:sp>
        <p:nvSpPr>
          <p:cNvPr id="54" name="TextBox 53">
            <a:extLst>
              <a:ext uri="{FF2B5EF4-FFF2-40B4-BE49-F238E27FC236}">
                <a16:creationId xmlns:a16="http://schemas.microsoft.com/office/drawing/2014/main" id="{49A57B47-D62B-40CD-924A-C46F47D77B40}"/>
              </a:ext>
            </a:extLst>
          </p:cNvPr>
          <p:cNvSpPr txBox="1"/>
          <p:nvPr/>
        </p:nvSpPr>
        <p:spPr>
          <a:xfrm>
            <a:off x="4447802" y="3140408"/>
            <a:ext cx="3488422" cy="320087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lvl="1" indent="-228600">
              <a:buClr>
                <a:srgbClr val="EE2A24"/>
              </a:buClr>
              <a:buFont typeface="Trebuchet MS" panose="020B0603020202020204" pitchFamily="34" charset="0"/>
              <a:buChar char="−"/>
            </a:pPr>
            <a:r>
              <a:rPr lang="nl-NL" sz="1600" b="1" dirty="0">
                <a:solidFill>
                  <a:srgbClr val="231F20"/>
                </a:solidFill>
                <a:effectLst/>
                <a:latin typeface="RijksoverheidSansText" panose="020B0503040202060203"/>
                <a:ea typeface="Times New Roman" panose="02020603050405020304" pitchFamily="18" charset="0"/>
                <a:cs typeface="Times New Roman" panose="02020603050405020304" pitchFamily="18" charset="0"/>
              </a:rPr>
              <a:t>Hoofdsommen</a:t>
            </a:r>
            <a:r>
              <a:rPr lang="nl-NL" sz="1600" dirty="0">
                <a:solidFill>
                  <a:srgbClr val="231F20"/>
                </a:solidFill>
                <a:effectLst/>
                <a:latin typeface="RijksoverheidSansText" panose="020B0503040202060203"/>
                <a:ea typeface="Times New Roman" panose="02020603050405020304" pitchFamily="18" charset="0"/>
                <a:cs typeface="Times New Roman" panose="02020603050405020304" pitchFamily="18" charset="0"/>
              </a:rPr>
              <a:t> gaan in de regel niet mee, tenzij deze opeisbaar is geworden. Bij hypothecaire kredieten telt alleen een eventuele restschuld mee.</a:t>
            </a:r>
          </a:p>
          <a:p>
            <a:pPr marL="342900" lvl="1" indent="-228600">
              <a:buClr>
                <a:srgbClr val="EE2A24"/>
              </a:buClr>
              <a:buFont typeface="Trebuchet MS" panose="020B0603020202020204" pitchFamily="34" charset="0"/>
              <a:buChar char="−"/>
            </a:pPr>
            <a:endParaRPr lang="nl-NL" sz="1600" dirty="0">
              <a:solidFill>
                <a:srgbClr val="231F20"/>
              </a:solidFill>
              <a:latin typeface="RijksoverheidSansText" panose="020B0503040202060203"/>
              <a:ea typeface="Times New Roman" panose="02020603050405020304" pitchFamily="18" charset="0"/>
              <a:cs typeface="Times New Roman" panose="02020603050405020304" pitchFamily="18" charset="0"/>
            </a:endParaRPr>
          </a:p>
          <a:p>
            <a:pPr marL="342900" lvl="1" indent="-228600">
              <a:buClr>
                <a:srgbClr val="EE2A24"/>
              </a:buClr>
              <a:buFont typeface="Trebuchet MS" panose="020B0603020202020204" pitchFamily="34" charset="0"/>
              <a:buChar char="−"/>
            </a:pPr>
            <a:r>
              <a:rPr lang="nl-NL" sz="1600" dirty="0">
                <a:solidFill>
                  <a:srgbClr val="231F20"/>
                </a:solidFill>
                <a:latin typeface="RijksoverheidSansText" panose="020B0503040202060203"/>
                <a:cs typeface="Times New Roman" panose="02020603050405020304" pitchFamily="18" charset="0"/>
              </a:rPr>
              <a:t>Schulden die voortkomen uit </a:t>
            </a:r>
            <a:r>
              <a:rPr lang="nl-NL" sz="1600" b="1" dirty="0">
                <a:solidFill>
                  <a:srgbClr val="231F20"/>
                </a:solidFill>
                <a:latin typeface="RijksoverheidSansText" panose="020B0503040202060203"/>
                <a:cs typeface="Times New Roman" panose="02020603050405020304" pitchFamily="18" charset="0"/>
              </a:rPr>
              <a:t>onrechtmatige daad </a:t>
            </a:r>
            <a:r>
              <a:rPr lang="nl-NL" sz="1600" dirty="0">
                <a:solidFill>
                  <a:srgbClr val="231F20"/>
                </a:solidFill>
                <a:latin typeface="RijksoverheidSansText" panose="020B0503040202060203"/>
                <a:cs typeface="Times New Roman" panose="02020603050405020304" pitchFamily="18" charset="0"/>
              </a:rPr>
              <a:t>worden niet afgewikkeld.</a:t>
            </a:r>
          </a:p>
          <a:p>
            <a:pPr marL="342900" lvl="1" indent="-228600">
              <a:buClr>
                <a:srgbClr val="EE2A24"/>
              </a:buClr>
              <a:buFont typeface="Trebuchet MS" panose="020B0603020202020204" pitchFamily="34" charset="0"/>
              <a:buChar char="−"/>
            </a:pPr>
            <a:endParaRPr lang="nl-NL" sz="1600" dirty="0">
              <a:solidFill>
                <a:srgbClr val="231F20"/>
              </a:solidFill>
              <a:latin typeface="RijksoverheidSansText" panose="020B0503040202060203"/>
              <a:cs typeface="Times New Roman" panose="02020603050405020304" pitchFamily="18" charset="0"/>
            </a:endParaRPr>
          </a:p>
          <a:p>
            <a:pPr marL="342900" lvl="1" indent="-228600">
              <a:buClr>
                <a:srgbClr val="EE2A24"/>
              </a:buClr>
              <a:buFont typeface="Trebuchet MS" panose="020B0603020202020204" pitchFamily="34" charset="0"/>
              <a:buChar char="−"/>
            </a:pPr>
            <a:r>
              <a:rPr lang="nl-NL" sz="1600" dirty="0">
                <a:solidFill>
                  <a:srgbClr val="231F20"/>
                </a:solidFill>
                <a:latin typeface="RijksoverheidSansText" panose="020B0503040202060203"/>
                <a:cs typeface="Times New Roman" panose="02020603050405020304" pitchFamily="18" charset="0"/>
              </a:rPr>
              <a:t>Schulden bij een </a:t>
            </a:r>
            <a:r>
              <a:rPr lang="nl-NL" sz="1600" b="1" dirty="0">
                <a:solidFill>
                  <a:srgbClr val="231F20"/>
                </a:solidFill>
                <a:latin typeface="RijksoverheidSansText" panose="020B0503040202060203"/>
                <a:cs typeface="Times New Roman" panose="02020603050405020304" pitchFamily="18" charset="0"/>
              </a:rPr>
              <a:t>onderneming waarvan de gedupeerde ouder een belang </a:t>
            </a:r>
            <a:r>
              <a:rPr lang="nl-NL" sz="1600" dirty="0">
                <a:solidFill>
                  <a:srgbClr val="231F20"/>
                </a:solidFill>
                <a:latin typeface="RijksoverheidSansText" panose="020B0503040202060203"/>
                <a:cs typeface="Times New Roman" panose="02020603050405020304" pitchFamily="18" charset="0"/>
              </a:rPr>
              <a:t>heeft telt beperkt mee.</a:t>
            </a:r>
          </a:p>
        </p:txBody>
      </p:sp>
    </p:spTree>
    <p:extLst>
      <p:ext uri="{BB962C8B-B14F-4D97-AF65-F5344CB8AC3E}">
        <p14:creationId xmlns:p14="http://schemas.microsoft.com/office/powerpoint/2010/main" val="1546052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2833A-74EB-4225-9DDC-A7B109050A76}"/>
              </a:ext>
            </a:extLst>
          </p:cNvPr>
          <p:cNvSpPr>
            <a:spLocks noGrp="1"/>
          </p:cNvSpPr>
          <p:nvPr>
            <p:ph type="title"/>
          </p:nvPr>
        </p:nvSpPr>
        <p:spPr>
          <a:xfrm>
            <a:off x="629325" y="1114139"/>
            <a:ext cx="10933350" cy="332399"/>
          </a:xfrm>
        </p:spPr>
        <p:txBody>
          <a:bodyPr/>
          <a:lstStyle/>
          <a:p>
            <a:r>
              <a:rPr lang="nl-NL" dirty="0"/>
              <a:t>SBN</a:t>
            </a:r>
          </a:p>
        </p:txBody>
      </p:sp>
      <p:sp>
        <p:nvSpPr>
          <p:cNvPr id="3" name="Tijdelijke aanduiding voor tekst 2">
            <a:extLst>
              <a:ext uri="{FF2B5EF4-FFF2-40B4-BE49-F238E27FC236}">
                <a16:creationId xmlns:a16="http://schemas.microsoft.com/office/drawing/2014/main" id="{ED1CFC5B-A0A6-460D-BD76-06FF81911484}"/>
              </a:ext>
            </a:extLst>
          </p:cNvPr>
          <p:cNvSpPr>
            <a:spLocks noGrp="1"/>
          </p:cNvSpPr>
          <p:nvPr>
            <p:ph type="body" sz="quarter" idx="10"/>
          </p:nvPr>
        </p:nvSpPr>
        <p:spPr/>
        <p:txBody>
          <a:bodyPr/>
          <a:lstStyle/>
          <a:p>
            <a:r>
              <a:rPr lang="nl-NL" sz="1600" dirty="0"/>
              <a:t>Zie aparte </a:t>
            </a:r>
            <a:r>
              <a:rPr lang="nl-NL" sz="1600" dirty="0" err="1"/>
              <a:t>factsheet</a:t>
            </a:r>
            <a:r>
              <a:rPr lang="nl-NL" sz="1600" dirty="0"/>
              <a:t> + logo</a:t>
            </a:r>
          </a:p>
        </p:txBody>
      </p:sp>
    </p:spTree>
    <p:extLst>
      <p:ext uri="{BB962C8B-B14F-4D97-AF65-F5344CB8AC3E}">
        <p14:creationId xmlns:p14="http://schemas.microsoft.com/office/powerpoint/2010/main" val="2368222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E47CC28-DC0F-4277-996B-705A1002C80A}"/>
              </a:ext>
            </a:extLst>
          </p:cNvPr>
          <p:cNvSpPr txBox="1"/>
          <p:nvPr/>
        </p:nvSpPr>
        <p:spPr>
          <a:xfrm>
            <a:off x="424001" y="696685"/>
            <a:ext cx="3962400" cy="300445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Tx/>
              <a:buChar char="-"/>
            </a:pPr>
            <a:endParaRPr lang="nl-NL" dirty="0">
              <a:solidFill>
                <a:schemeClr val="tx1"/>
              </a:solidFill>
            </a:endParaRPr>
          </a:p>
          <a:p>
            <a:pPr marL="285750" indent="-285750" algn="ctr">
              <a:buFontTx/>
              <a:buChar char="-"/>
            </a:pPr>
            <a:endParaRPr lang="nl-NL" dirty="0" err="1">
              <a:solidFill>
                <a:schemeClr val="tx1"/>
              </a:solidFill>
            </a:endParaRPr>
          </a:p>
        </p:txBody>
      </p:sp>
      <p:sp>
        <p:nvSpPr>
          <p:cNvPr id="5" name="Titel 1">
            <a:extLst>
              <a:ext uri="{FF2B5EF4-FFF2-40B4-BE49-F238E27FC236}">
                <a16:creationId xmlns:a16="http://schemas.microsoft.com/office/drawing/2014/main" id="{AECE78AA-EF42-924E-BAB5-D2929E3681DF}"/>
              </a:ext>
            </a:extLst>
          </p:cNvPr>
          <p:cNvSpPr txBox="1">
            <a:spLocks/>
          </p:cNvSpPr>
          <p:nvPr/>
        </p:nvSpPr>
        <p:spPr>
          <a:xfrm>
            <a:off x="630000" y="849300"/>
            <a:ext cx="10933200" cy="39857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400" kern="1200">
                <a:solidFill>
                  <a:schemeClr val="tx2"/>
                </a:solidFill>
                <a:latin typeface="+mj-lt"/>
                <a:ea typeface="+mj-ea"/>
                <a:cs typeface="+mj-cs"/>
                <a:sym typeface="+mj-lt"/>
              </a:defRPr>
            </a:lvl1pPr>
          </a:lstStyle>
          <a:p>
            <a:r>
              <a:rPr lang="nl-NL" sz="2800" b="1" dirty="0">
                <a:solidFill>
                  <a:srgbClr val="01689B"/>
                </a:solidFill>
                <a:latin typeface="RijksoverheidSansHeading" panose="020B0503040202060203" pitchFamily="34" charset="77"/>
              </a:rPr>
              <a:t>Proces in loket private schulden – vanuit ouder perspectief </a:t>
            </a:r>
          </a:p>
        </p:txBody>
      </p:sp>
      <p:sp>
        <p:nvSpPr>
          <p:cNvPr id="4" name="Tekstvak 3">
            <a:extLst>
              <a:ext uri="{FF2B5EF4-FFF2-40B4-BE49-F238E27FC236}">
                <a16:creationId xmlns:a16="http://schemas.microsoft.com/office/drawing/2014/main" id="{357D755C-A42B-4D09-BF08-28FFBB1ED066}"/>
              </a:ext>
            </a:extLst>
          </p:cNvPr>
          <p:cNvSpPr txBox="1"/>
          <p:nvPr/>
        </p:nvSpPr>
        <p:spPr>
          <a:xfrm>
            <a:off x="8823974" y="1450768"/>
            <a:ext cx="2148826" cy="748146"/>
          </a:xfrm>
          <a:prstGeom prst="rect">
            <a:avLst/>
          </a:prstGeom>
          <a:noFill/>
          <a:ln w="57150" cap="rnd">
            <a:solidFill>
              <a:schemeClr val="tx2"/>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solidFill>
                  <a:schemeClr val="tx1"/>
                </a:solidFill>
              </a:rPr>
              <a:t>Doorlooptijd</a:t>
            </a:r>
          </a:p>
          <a:p>
            <a:pPr algn="ctr"/>
            <a:r>
              <a:rPr lang="nl-NL" dirty="0">
                <a:solidFill>
                  <a:schemeClr val="tx1"/>
                </a:solidFill>
              </a:rPr>
              <a:t>Circa 12 weken</a:t>
            </a:r>
          </a:p>
        </p:txBody>
      </p:sp>
      <p:pic>
        <p:nvPicPr>
          <p:cNvPr id="6" name="Afbeelding 5">
            <a:extLst>
              <a:ext uri="{FF2B5EF4-FFF2-40B4-BE49-F238E27FC236}">
                <a16:creationId xmlns:a16="http://schemas.microsoft.com/office/drawing/2014/main" id="{5AD3D4B1-CED5-4DAA-BFC7-34D86021AB1F}"/>
              </a:ext>
            </a:extLst>
          </p:cNvPr>
          <p:cNvPicPr>
            <a:picLocks noChangeAspect="1"/>
          </p:cNvPicPr>
          <p:nvPr/>
        </p:nvPicPr>
        <p:blipFill>
          <a:blip r:embed="rId2"/>
          <a:stretch>
            <a:fillRect/>
          </a:stretch>
        </p:blipFill>
        <p:spPr>
          <a:xfrm>
            <a:off x="1145626" y="1400486"/>
            <a:ext cx="6162961" cy="5057776"/>
          </a:xfrm>
          <a:prstGeom prst="rect">
            <a:avLst/>
          </a:prstGeom>
        </p:spPr>
      </p:pic>
    </p:spTree>
    <p:extLst>
      <p:ext uri="{BB962C8B-B14F-4D97-AF65-F5344CB8AC3E}">
        <p14:creationId xmlns:p14="http://schemas.microsoft.com/office/powerpoint/2010/main" val="1018593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40E16-92A4-4909-9113-0DA82786251C}"/>
              </a:ext>
            </a:extLst>
          </p:cNvPr>
          <p:cNvSpPr>
            <a:spLocks noGrp="1"/>
          </p:cNvSpPr>
          <p:nvPr>
            <p:ph type="title"/>
          </p:nvPr>
        </p:nvSpPr>
        <p:spPr>
          <a:xfrm>
            <a:off x="546110" y="1021860"/>
            <a:ext cx="10933350" cy="332399"/>
          </a:xfrm>
        </p:spPr>
        <p:txBody>
          <a:bodyPr/>
          <a:lstStyle/>
          <a:p>
            <a:r>
              <a:rPr lang="nl-NL" u="sng" dirty="0"/>
              <a:t>Het proces op hoofdlijnen</a:t>
            </a:r>
            <a:endParaRPr lang="nl-NL" dirty="0"/>
          </a:p>
        </p:txBody>
      </p:sp>
      <p:sp>
        <p:nvSpPr>
          <p:cNvPr id="3" name="Tijdelijke aanduiding voor tekst 2">
            <a:extLst>
              <a:ext uri="{FF2B5EF4-FFF2-40B4-BE49-F238E27FC236}">
                <a16:creationId xmlns:a16="http://schemas.microsoft.com/office/drawing/2014/main" id="{48EA60D9-AC67-4848-9FAB-EE2892982985}"/>
              </a:ext>
            </a:extLst>
          </p:cNvPr>
          <p:cNvSpPr>
            <a:spLocks noGrp="1"/>
          </p:cNvSpPr>
          <p:nvPr>
            <p:ph type="body" sz="quarter" idx="10"/>
          </p:nvPr>
        </p:nvSpPr>
        <p:spPr>
          <a:xfrm>
            <a:off x="629400" y="1535185"/>
            <a:ext cx="10933950" cy="4623419"/>
          </a:xfrm>
        </p:spPr>
        <p:txBody>
          <a:bodyPr/>
          <a:lstStyle/>
          <a:p>
            <a:pPr>
              <a:buNone/>
            </a:pPr>
            <a:r>
              <a:rPr lang="nl-NL" sz="1800" dirty="0"/>
              <a:t>Wat gebeurt er als er een schuldenlijst is verstuurd aan SBN (digitaal of op papier)? </a:t>
            </a:r>
          </a:p>
          <a:p>
            <a:pPr marL="342900" lvl="0" indent="-342900">
              <a:buFont typeface="Arial" panose="020B0604020202020204" pitchFamily="34" charset="0"/>
              <a:buChar char="•"/>
            </a:pPr>
            <a:r>
              <a:rPr lang="nl-NL" sz="1800" dirty="0"/>
              <a:t>Een medewerker van SBN bekijkt de schuldenlijst. Is er iets niet duidelijk? Dan wordt contact opgenomen met de gedupeerde en of de persoon waarvan de gedupeerde in de aanvraag heeft aangegeven daar contact mee op te nemen. </a:t>
            </a:r>
          </a:p>
          <a:p>
            <a:pPr marL="342900" lvl="0" indent="-342900">
              <a:buFont typeface="Arial" panose="020B0604020202020204" pitchFamily="34" charset="0"/>
              <a:buChar char="•"/>
            </a:pPr>
            <a:r>
              <a:rPr lang="nl-NL" sz="1800" dirty="0"/>
              <a:t>SBN controleert bij de schuldeisers of het bedrag dat is doorgegeven nog betaald moet worden. Zij kijken ook meteen of er nog meer bedragen open staan bij de door de gedupeerde ouder opgegeven schuldeisers. Is dat zo? En is de schuld ontstaan na 1 januari 2006 en was deze voor 1 juni 2021 opeisbaar? Dan voegen zij deze ambtshalve aan de lijst toe.</a:t>
            </a:r>
          </a:p>
          <a:p>
            <a:pPr marL="342900" lvl="0" indent="-342900">
              <a:buFont typeface="Arial" panose="020B0604020202020204" pitchFamily="34" charset="0"/>
              <a:buChar char="•"/>
            </a:pPr>
            <a:r>
              <a:rPr lang="nl-NL" sz="1800" dirty="0"/>
              <a:t>De gedupeerde ouder krijgt van SBN </a:t>
            </a:r>
            <a:r>
              <a:rPr lang="nl-NL" sz="1800" u="sng" dirty="0"/>
              <a:t>een beschikking/de schuldenlijst binnen drie maanden terug</a:t>
            </a:r>
            <a:r>
              <a:rPr lang="nl-NL" sz="1800" dirty="0"/>
              <a:t> . Op deze lijst staat welke schulden SBN gaat afbetalen. Oneens met deze schuldenlijst? Dan kan binnen twee weken na ontvangst contact worden opgenomen met SBN. Zij kijken dan of ze nog kunnen helpen. Als deze hulp niet naar wens is, kan in bezwaar gegaan worden via de reguliere procedure</a:t>
            </a:r>
          </a:p>
          <a:p>
            <a:pPr lvl="0"/>
            <a:endParaRPr lang="nl-NL" sz="1800" u="sng" dirty="0"/>
          </a:p>
          <a:p>
            <a:pPr lvl="0"/>
            <a:r>
              <a:rPr lang="nl-NL" sz="1800" u="sng" dirty="0"/>
              <a:t>SBN betaalt de schulden binnen twee weken na vaststelling van de beschikking uit aan de schuldeisers. De gedupeerde ouder hoeft daar niets meer voor te doen.</a:t>
            </a:r>
            <a:endParaRPr lang="nl-NL" sz="1800" dirty="0"/>
          </a:p>
          <a:p>
            <a:br>
              <a:rPr lang="nl-NL" dirty="0"/>
            </a:br>
            <a:r>
              <a:rPr lang="nl-NL" dirty="0"/>
              <a:t> </a:t>
            </a:r>
          </a:p>
        </p:txBody>
      </p:sp>
    </p:spTree>
    <p:extLst>
      <p:ext uri="{BB962C8B-B14F-4D97-AF65-F5344CB8AC3E}">
        <p14:creationId xmlns:p14="http://schemas.microsoft.com/office/powerpoint/2010/main" val="2671448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MASTERWIZARD_DRAFT" val="0"/>
  <p:tag name="EE4P_MASTERWIZARD_MARGINS" val="0"/>
  <p:tag name="EE4P_STYLE_NAME" val="Belastingdienst Toeslagen grid 16:9"/>
  <p:tag name="EE4P_STYLE_ID" val="Dl0x8uY7"/>
  <p:tag name="EE4P_LANGUAGE_ID" val="1043"/>
  <p:tag name="EE4P_AGENDAWIZARD" val="&lt;ee4p&gt;&lt;layouts&gt;&lt;layout name=&quot;Two-Thirds&quot; id=&quot;227_1-4&quot;&gt;&lt;standard&gt;&lt;textframe horizontalAnchor=&quot;1&quot; marginBottom=&quot;0&quot; marginLeft=&quot;0&quot; marginRight=&quot;0&quot; marginTop=&quot;0&quot; orientation=&quot;1&quot; verticalAnchor=&quot;1&quot; /&gt;&lt;font name=&quot;Verdana&quot; bold=&quot;0&quot; italic=&quot;0&quot; color=&quot;13&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quot; title=&quot;&quot; subtitle=&quot;&quot; sizingModeId=&quot;1&quot; fontSize=&quot;24&quot; fontSizeAuto=&quot;1&quot; startTime=&quot;540&quot; timeFormatId=&quot;1&quot; startItemNo=&quot;1&quot; createSingleAgendaSlide=&quot;1&quot; createSeparatingSlides=&quot;1&quot; createBackupSlide=&quot;1&quot; /&gt;&lt;columns&gt;&lt;column field=&quot;itemno&quot; label=&quot;No.&quot; checked=&quot;0&quot; leftSpacing=&quot;0&quot; rightSpacing=&quot;0&quot; dock=&quot;1&quot; fixedWidth=&quot;51.87527&quot; /&gt;&lt;column field=&quot;topic&quot; label=&quot;Topic&quot; leftSpacing=&quot;0&quot; rightDistribute=&quot;1&quot; dock=&quot;1&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position left=&quot;406.8057&quot; top=&quot;54.87496&quot; width=&quot;503.6943&quot; height=&quot;430.2501&quot; /&gt;&lt;!--&#10;      &lt;subtitle&gt;&#10;      &#10;        &lt;position left=&quot;197.597&quot; top=&quot;369.3848&quot; width=&quot;123.634&quot; height=&quot;115.6044&quot; autoshape=&quot;1&quot; rotation=&quot;0&quot; /&gt;&#10;        &lt;line visible=&quot;1&quot; weight=&quot;0.75&quot; style=&quot;1&quot; dashStyle=&quot;1&quot; foreColor=&quot;14&quot; /&gt;&#10;        &lt;fill visible=&quot;0&quot; /&gt;&#10;        &lt;textframe horizontalAnchor=&quot;1&quot; verticalAnchor=&quot;1&quot; orientation=&quot;1&quot; wordWrap=&quot;1&quot; autoSize=&quot;0&quot; marginLeft=&quot;8.503937&quot; marginRight=&quot;0&quot; marginTop=&quot;14.17323&quot; marginBottom=&quot;0&quot; /&gt;&#10;        &lt;paragraphformat alignment=&quot;1&quot; lineRuleBefore=&quot;0&quot; lineRuleWithin=&quot;1&quot; lineRuleAfter=&quot;0&quot; spaceBefore=&quot;0&quot; spaceWithin=&quot;0.95&quot; spaceAfter=&quot;0&quot; /&gt;&#10;        &lt;font name=&quot;Trebuchet MS&quot; size=&quot;10&quot; bold=&quot;0&quot; italic=&quot;0&quot; underlineStyle=&quot;0&quot; color=&quot;#ffffff&quot; spacing=&quot;0&quot; kerning=&quot;12&quot; /&gt;&#10;      &#10;      &lt;/subtitle&gt;&#10;      --&gt;&lt;settings allowedSizingModeIds=&quot;1|2&quot; allowedFontSizes=&quot;8|9|10.5|11|12|14|16|18|20|22|24&quot; allowedTimeFormatIds=&quot;1|2|3&quot; slideLayout=&quot;11&quot; customLayoutName=&quot;Green one third|Presentation¦Green one third&quot; customLayoutIndex=&quot;&quot; showBreak=&quot;0&quot; singleAgendaSlideSelected=&quot;1&quot; backupSlideTitle=&quot;Unused Slides&quot; topMargin=&quot;0.5&quot; leftMargin=&quot;0&quot; allowedLevels=&quot;2&quot; itemNoFormats=&quot;{1}¦{1}.{2}¦{3:alphaLC}¦{3:alphaLC}.{4:alphaLC}&quot; customLayoutNameBackup=&quot;Special gray|Presentation¦Special gray&quot; titlePrompt=&quot;Insert Title&quot; /&gt;&lt;cases&gt;&lt;!-- Single --&gt;&lt;case level=&quot;1&quot; single=&quot;1&quot; break=&quot;0&quot; topMinSpacing=&quot;5&quot; topMaxSpacing=&quot;15&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element&gt;&lt;element field=&quot;responsible&quot; type=&quot;autoshape&quot; autoShapeType=&quot;1&quot;&gt;&lt;paragraphformat alignment=&quot;1&quot; lineRuleBefore=&quot;0&quot; lineRuleWithin=&quot;1&quot; lineRuleAfter=&quot;0&quot; spaceBefore=&quot;6&quot; spaceWithin=&quot;1.1&quot; spaceAfter=&quot;3&quot; /&gt;&lt;/element&gt;&lt;element field=&quot;freecolumn&quot; type=&quot;autoshape&quot; autoShapeType=&quot;1&quot;&gt;&lt;paragraphformat alignment=&quot;1&quot; lineRuleBefore=&quot;0&quot; lineRuleWithin=&quot;1&quot; lineRuleAfter=&quot;0&quot; spaceBefore=&quot;6&quot; spaceWithin=&quot;1.1&quot; spaceAfter=&quot;3&quot; /&gt;&lt;/element&gt;&lt;element field=&quot;timeslot&quot; type=&quot;autoshape&quot; autoShapeType=&quot;1&quot;&gt;&lt;paragraphformat alignment=&quot;1&quot; lineRuleBefore=&quot;0&quot; lineRuleWithin=&quot;1&quot; lineRuleAfter=&quot;0&quot; spaceBefore=&quot;6&quot; spaceWithin=&quot;1.1&quot; spaceAfter=&quot;3&quot; /&gt;&lt;/element&gt;&lt;element field=&quot;pageno&quot; type=&quot;autoshape&quot; autoShapeType=&quot;1&quot;&gt;&lt;paragraphformat alignment=&quot;3&quot; /&gt;&lt;/element&gt;&lt;/case&gt;&lt;case level=&quot;2&quot; single=&quot;1&quot; break=&quot;0&quot; topMinSpacing=&quot;4&quot; topMaxSpacing=&quot;4&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relativeSize=&quot;0.75&quot; /&gt;&lt;/element&gt;&lt;element field=&quot;responsible&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freecolumn&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timeslot&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pageno&quot; type=&quot;autoshape&quot; autoShapeType=&quot;1&quot;&gt;&lt;paragraphformat alignment=&quot;3&quot; /&gt;&lt;font relativeSize=&quot;0.75&quot; /&gt;&lt;/element&gt;&lt;/case&gt;&lt;!-- Selected --&gt;&lt;case level=&quot;1&quot; selected=&quot;0&quot; break=&quot;0&quot; topMinSpacing=&quot;5&quot; topMaxSpacing=&quot;15&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color=&quot;13:0.4&quot; /&gt;&lt;/element&gt;&lt;element field=&quot;responsible&quot; type=&quot;autoshape&quot; autoShapeType=&quot;1&quot;&gt;&lt;paragraphformat alignment=&quot;1&quot; lineRuleBefore=&quot;0&quot; lineRuleWithin=&quot;1&quot; lineRuleAfter=&quot;0&quot; spaceBefore=&quot;6&quot; spaceWithin=&quot;1.1&quot; spaceAfter=&quot;3&quot; /&gt;&lt;font color=&quot;13:0.4&quot; /&gt;&lt;/element&gt;&lt;element field=&quot;freecolumn&quot; type=&quot;autoshape&quot; autoShapeType=&quot;1&quot;&gt;&lt;paragraphformat alignment=&quot;1&quot; lineRuleBefore=&quot;0&quot; lineRuleWithin=&quot;1&quot; lineRuleAfter=&quot;0&quot; spaceBefore=&quot;6&quot; spaceWithin=&quot;1.1&quot; spaceAfter=&quot;3&quot; /&gt;&lt;font color=&quot;13:0.4&quot; /&gt;&lt;/element&gt;&lt;element field=&quot;timeslot&quot; type=&quot;autoshape&quot; autoShapeType=&quot;1&quot;&gt;&lt;paragraphformat alignment=&quot;1&quot; lineRuleBefore=&quot;0&quot; lineRuleWithin=&quot;1&quot; lineRuleAfter=&quot;0&quot; spaceBefore=&quot;6&quot; spaceWithin=&quot;1.1&quot; spaceAfter=&quot;3&quot; /&gt;&lt;font color=&quot;13:0.4&quot; /&gt;&lt;/element&gt;&lt;element field=&quot;pageno&quot; type=&quot;autoshape&quot; autoShapeType=&quot;1&quot;&gt;&lt;paragraphformat alignment=&quot;3&quot; /&gt;&lt;font color=&quot;13:0.4&quot; /&gt;&lt;/element&gt;&lt;/case&gt;&lt;case level=&quot;1&quot; selected=&quot;1&quot; break=&quot;0&quot; topMinSpacing=&quot;5&quot; topMaxSpacing=&quot;15&quot; bottomMinSpacing=&quot;0&quot; bottomMaxSpacing=&quot;0&quot;&gt;&lt;element type=&quot;picture&quot; picture=&quot;rightbutton.emf&quot; value=&quot;&quot; slideType=&quot;20693&quot;&gt;&lt;position left=&quot;-35.62*scale*fontScale&quot; top=&quot;(itemHeight-23.04*scale*fontScale)/2&quot; width=&quot;23.08244*scale*fontScale&quot; height=&quot;23.04*scale*fontScale&quot; /&gt;&lt;/element&gt;&lt;element type=&quot;autoshape&quot; autoShapeType=&quot;9&quot;&gt;&lt;position left=&quot;-35.62*scale*fontScale&quot; top=&quot;(itemHeight-23.04*scale*fontScale)/2&quot; width=&quot;23.08244*scale*fontScale&quot; height=&quot;23.04*scale*fontScale&quot; /&gt;&lt;fill foreColor=&quot;15&quot; visible=&quot;1&quot; /&gt;&lt;/elemen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element&gt;&lt;element field=&quot;responsible&quot; type=&quot;autoshape&quot; autoShapeType=&quot;1&quot;&gt;&lt;paragraphformat alignment=&quot;1&quot; lineRuleBefore=&quot;0&quot; lineRuleWithin=&quot;1&quot; lineRuleAfter=&quot;0&quot; spaceBefore=&quot;6&quot; spaceWithin=&quot;1.1&quot; spaceAfter=&quot;3&quot; /&gt;&lt;/element&gt;&lt;element field=&quot;freecolumn&quot; type=&quot;autoshape&quot; autoShapeType=&quot;1&quot;&gt;&lt;paragraphformat alignment=&quot;1&quot; lineRuleBefore=&quot;0&quot; lineRuleWithin=&quot;1&quot; lineRuleAfter=&quot;0&quot; spaceBefore=&quot;6&quot; spaceWithin=&quot;1.1&quot; spaceAfter=&quot;3&quot; /&gt;&lt;/element&gt;&lt;element field=&quot;timeslot&quot; type=&quot;autoshape&quot; autoShapeType=&quot;1&quot;&gt;&lt;paragraphformat alignment=&quot;1&quot; lineRuleBefore=&quot;0&quot; lineRuleWithin=&quot;1&quot; lineRuleAfter=&quot;0&quot; spaceBefore=&quot;6&quot; spaceWithin=&quot;1.1&quot; spaceAfter=&quot;3&quot; /&gt;&lt;/element&gt;&lt;element field=&quot;pageno&quot; type=&quot;autoshape&quot; autoShapeType=&quot;1&quot;&gt;&lt;paragraphformat alignment=&quot;3&quot; /&gt;&lt;/element&gt;&lt;/case&gt;&lt;case level=&quot;2&quot; selected=&quot;0&quot; break=&quot;0&quot; topMinSpacing=&quot;4&quot; topMaxSpacing=&quot;4&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color=&quot;13:0.4&quot; relativeSize=&quot;0.75&quot; /&gt;&lt;/element&gt;&lt;element field=&quot;responsible&quot; type=&quot;autoshape&quot; autoShapeType=&quot;1&quot;&gt;&lt;paragraphformat alignment=&quot;1&quot; lineRuleBefore=&quot;0&quot; lineRuleWithin=&quot;1&quot; lineRuleAfter=&quot;0&quot; spaceBefore=&quot;6&quot; spaceWithin=&quot;1.1&quot; spaceAfter=&quot;3&quot; /&gt;&lt;font color=&quot;13:0.4&quot; relativeSize=&quot;0.75&quot; /&gt;&lt;/element&gt;&lt;element field=&quot;freecolumn&quot; type=&quot;autoshape&quot; autoShapeType=&quot;1&quot;&gt;&lt;paragraphformat alignment=&quot;1&quot; lineRuleBefore=&quot;0&quot; lineRuleWithin=&quot;1&quot; lineRuleAfter=&quot;0&quot; spaceBefore=&quot;6&quot; spaceWithin=&quot;1.1&quot; spaceAfter=&quot;3&quot; /&gt;&lt;font color=&quot;13:0.4&quot; relativeSize=&quot;0.75&quot; /&gt;&lt;/element&gt;&lt;element field=&quot;timeslot&quot; type=&quot;autoshape&quot; autoShapeType=&quot;1&quot;&gt;&lt;paragraphformat alignment=&quot;1&quot; lineRuleBefore=&quot;0&quot; lineRuleWithin=&quot;1&quot; lineRuleAfter=&quot;0&quot; spaceBefore=&quot;6&quot; spaceWithin=&quot;1.1&quot; spaceAfter=&quot;3&quot; /&gt;&lt;font color=&quot;13:0.4&quot; relativeSize=&quot;0.75&quot; /&gt;&lt;/element&gt;&lt;element field=&quot;pageno&quot; type=&quot;autoshape&quot; autoShapeType=&quot;1&quot;&gt;&lt;paragraphformat alignment=&quot;3&quot; /&gt;&lt;font color=&quot;13:0.4&quot; relativeSize=&quot;0.75&quot; /&gt;&lt;/element&gt;&lt;/case&gt;&lt;case level=&quot;2&quot; selected=&quot;1&quot; break=&quot;0&quot; topMinSpacing=&quot;4&quot; topMaxSpacing=&quot;4&quot; bottomMinSpacing=&quot;0&quot; bottomMaxSpacing=&quot;0&quot;&gt;&lt;element type=&quot;picture&quot; picture=&quot;rightbutton.emf&quot; value=&quot;&quot; slideType=&quot;20693&quot;&gt;&lt;position left=&quot;-35.62*scale*fontScale&quot; top=&quot;(itemHeight-23.04*scale*fontScale)/2&quot; width=&quot;23.08244*scale*fontScale&quot; height=&quot;23.04*scale*fontScale&quot; /&gt;&lt;/element&gt;&lt;element type=&quot;autoshape&quot; autoShapeType=&quot;9&quot;&gt;&lt;position left=&quot;-35.62*scale*fontScale&quot; top=&quot;(itemHeight-23.04*scale*fontScale)/2&quot; width=&quot;23.08244*scale*fontScale&quot; height=&quot;23.04*scale*fontScale&quot; /&gt;&lt;fill foreColor=&quot;15&quot; visible=&quot;1&quot; /&gt;&lt;/elemen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relativeSize=&quot;0.75&quot; /&gt;&lt;/element&gt;&lt;element field=&quot;responsible&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freecolumn&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timeslot&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pageno&quot; type=&quot;autoshape&quot; autoShapeType=&quot;1&quot;&gt;&lt;paragraphformat alignment=&quot;3&quot; /&gt;&lt;font relativeSize=&quot;0.75&quot; /&gt;&lt;/element&gt;&lt;/case&gt;&lt;/cases&gt;&lt;elements /&gt;&lt;/layout&gt;&lt;/layouts&gt;&lt;contents&gt;&lt;agenda name=&quot;&quot; title=&quot;Agenda&quot; subtitle=&quot;&quot; sizingModeId=&quot;1&quot; fontSize=&quot;24&quot; fontSizeAuto=&quot;1&quot; startTime=&quot;960&quot; timeFormatId=&quot;1&quot; startItemNo=&quot;1&quot; createSingleAgendaSlide=&quot;1&quot; createSeparatingSlides=&quot;1&quot; createBackupSlide=&quot;0&quot; layoutId=&quot;227_1-4&quot; hideSeparatingSlides=&quot;0&quot; createSections=&quot;0&quot; singleSlideId=&quot;65ff5ca0-1861-42c0-9544-395880e7c788&quot;&gt;&lt;columns leftSpacing=&quot;0&quot; rightSpacing=&quot;0&quot;&gt;&lt;column field=&quot;itemno&quot; label=&quot;No.&quot; checked=&quot;0&quot; leftSpacing=&quot;0&quot; rightSpacing=&quot;0&quot; dock=&quot;1&quot; fixedWidth=&quot;51.87527&quot; /&gt;&lt;column field=&quot;topic&quot; label=&quot;Topic&quot; leftSpacing=&quot;0&quot; rightDistribute=&quot;1&quot; dock=&quot;1&quot; rightSpacing=&quot;0&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1&quot; leftSpacing=&quot;34&quot; rightSpacing=&quot;0&quot; dock=&quot;2&quot; /&gt;&lt;column field=&quot;pageno&quot; label=&quot;Page No.&quot; visible=&quot;0&quot; checked=&quot;0&quot; leftSpacing=&quot;34&quot; rightSpacing=&quot;0&quot; dock=&quot;2&quot; /&gt;&lt;/columns&gt;&lt;items&gt;&lt;item duration=&quot;30&quot; id=&quot;03759688-20a2-4c39-84dc-135175da4542&quot; parentId=&quot;&quot; level=&quot;1&quot; generateAgendaSlide=&quot;1&quot; showAgendaItem=&quot;1&quot; isBreak=&quot;0&quot; topic=&quot;Herijking van de aanpak&quot; agendaSlideId=&quot;e9019a9e-9815-4098-969e-a8e5ab9631c9&quot; /&gt;&lt;item duration=&quot;30&quot; id=&quot;66209357-0cb8-4133-b30b-b6c44cb9c1ae&quot; parentId=&quot;&quot; level=&quot;1&quot; generateAgendaSlide=&quot;1&quot; showAgendaItem=&quot;1&quot; isBreak=&quot;0&quot; topic=&quot;Brede ondersteuning aan ouders&quot; agendaSlideId=&quot;388c530e-ce32-48b5-bd55-052aadc1d28f&quot; /&gt;&lt;item duration=&quot;30&quot; id=&quot;b84e7c28-52c7-47d7-98b8-47ebd8773628&quot; parentId=&quot;&quot; level=&quot;1&quot; generateAgendaSlide=&quot;1&quot; showAgendaItem=&quot;1&quot; isBreak=&quot;0&quot; topic=&quot;Private schuldenaanpak&quot; agendaSlideId=&quot;2e1b69d6-a7e7-485d-b1e4-abb0bf46a73a&quot; /&gt;&lt;/items&gt;&lt;/agenda&gt;&lt;/contents&gt;&lt;/ee4p&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dlOKSB9.MwIBRYHhpbCr7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xkyMAUNEfhbzJ9aaYyBn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xbh18HNDQl3DYpdhA6rk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Bxbh18HNDQl3DYpdhA6rk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QOCwIRZijZz6kctIhspxr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O40dGNGFYUFcUz1k7PUi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wRLmPOVHAy53y6TCxW0i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WGenlfGt.rqJZO3_gcfi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Mhg3FG52FOJ_dNXzl12cy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0MibdcYNvcYMqQXp8azD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GO00WtDloylM2hnhPw52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9etXKzMhZYeoDqDaQ3qlG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n59TUB0w1d7ezYUh_4hv1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r_ZOKnw.zfkkzPc6DuGj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r4XVdSbnBXiMdlt9RH2R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Yi1U74vzqEjBOpxneFAO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l63HLYdd4PHLAhSBTKIH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1b75O7PCx2N7A1Uz8qs.3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rvu_a5t04oFBoETdS0tIk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THE7kmessp3c0MWMNLTy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6PCQWM2OzcKJ.75iHuG58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DFmwE8UAYorlE6Gb0d5B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C.t._Of721MMf41Rd6o7H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nbiz.Dc5doo9heKG0cP4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WQbjVzaNXYe4XRt05Lost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5Zn5_xo8oViIm8WRn0rQ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CIN8yk33eJaw50H3hLGgc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ZMbuSWbkS2DTTbQQFFa83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PLE1IUJlGo4ysA_u78cle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mthYRK_7Lry9dVd.JsIFP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AiwGb8EQ_CR14vTLzAmHp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uJdpjPP2iGZHnZOPk5WL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DUxFN.zMs0oQ3GElG6ZnM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8OFS4FLGyuerZNRQXclUg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NP_IIFAA8yEEJWi4T4iZM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LASs0jXOf.wGusPLX4OTi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FOwazHZu2UuaqS43sjS8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M4jxqFe0bEoHwNAyscR5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yeBpf8jVjkWa_M0s2tRpO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M.Yg0yGz_3VXVPFekTbPI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O5u8bc8EGU9Gu59MyIdD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YhszFTRHH4Ajxj7q_.SK0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eEDAyvTARZo9R1Y7zZp3j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Yo3UKpU3PD63HWtU9JgW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code6hwmgCVWkxD1QUCxN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DRMJRSe8Mq.e3jXBlP9zM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jPYtSTCAQRjzslsapHkqz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NG8WgJZUtD1X9_w1Ddw4b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BCG Grid 16:9">
  <a:themeElements>
    <a:clrScheme name="Custom 13">
      <a:dk1>
        <a:srgbClr val="231F20"/>
      </a:dk1>
      <a:lt1>
        <a:sysClr val="window" lastClr="FFFFFF"/>
      </a:lt1>
      <a:dk2>
        <a:srgbClr val="EE2A24"/>
      </a:dk2>
      <a:lt2>
        <a:srgbClr val="F2F2F2"/>
      </a:lt2>
      <a:accent1>
        <a:srgbClr val="A7110D"/>
      </a:accent1>
      <a:accent2>
        <a:srgbClr val="CE1510"/>
      </a:accent2>
      <a:accent3>
        <a:srgbClr val="FFF32B"/>
      </a:accent3>
      <a:accent4>
        <a:srgbClr val="F0423E"/>
      </a:accent4>
      <a:accent5>
        <a:srgbClr val="818285"/>
      </a:accent5>
      <a:accent6>
        <a:srgbClr val="295E7E"/>
      </a:accent6>
      <a:hlink>
        <a:srgbClr val="2E3558"/>
      </a:hlink>
      <a:folHlink>
        <a:srgbClr val="2E3558"/>
      </a:folHlink>
    </a:clrScheme>
    <a:fontScheme name="Custom 2">
      <a:majorFont>
        <a:latin typeface="Verdana"/>
        <a:ea typeface=""/>
        <a:cs typeface=""/>
      </a:majorFont>
      <a:minorFont>
        <a:latin typeface="Verdan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3.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1433</Words>
  <Application>Microsoft Office PowerPoint</Application>
  <PresentationFormat>Breedbeeld</PresentationFormat>
  <Paragraphs>200</Paragraphs>
  <Slides>19</Slides>
  <Notes>3</Notes>
  <HiddenSlides>0</HiddenSlides>
  <MMClips>0</MMClips>
  <ScaleCrop>false</ScaleCrop>
  <HeadingPairs>
    <vt:vector size="10" baseType="variant">
      <vt:variant>
        <vt:lpstr>Gebruikte lettertypen</vt:lpstr>
      </vt:variant>
      <vt:variant>
        <vt:i4>8</vt:i4>
      </vt:variant>
      <vt:variant>
        <vt:lpstr>Thema</vt:lpstr>
      </vt:variant>
      <vt:variant>
        <vt:i4>2</vt:i4>
      </vt:variant>
      <vt:variant>
        <vt:lpstr>Ingesloten OLE-bronprogramma's</vt:lpstr>
      </vt:variant>
      <vt:variant>
        <vt:i4>1</vt:i4>
      </vt:variant>
      <vt:variant>
        <vt:lpstr>Diatitels</vt:lpstr>
      </vt:variant>
      <vt:variant>
        <vt:i4>19</vt:i4>
      </vt:variant>
      <vt:variant>
        <vt:lpstr>Aangepaste voorstellingen</vt:lpstr>
      </vt:variant>
      <vt:variant>
        <vt:i4>1</vt:i4>
      </vt:variant>
    </vt:vector>
  </HeadingPairs>
  <TitlesOfParts>
    <vt:vector size="31" baseType="lpstr">
      <vt:lpstr>Arial</vt:lpstr>
      <vt:lpstr>Henderson BCG Serif</vt:lpstr>
      <vt:lpstr>RijksoverheidSansHeading</vt:lpstr>
      <vt:lpstr>RijksoverheidSansHeadingTT</vt:lpstr>
      <vt:lpstr>RijksoverheidSansText</vt:lpstr>
      <vt:lpstr>RijksoverheidSansWebText Bold</vt:lpstr>
      <vt:lpstr>Trebuchet MS</vt:lpstr>
      <vt:lpstr>Verdana</vt:lpstr>
      <vt:lpstr>2_BCG Grid 16:9</vt:lpstr>
      <vt:lpstr>VNG_Basis - kopie</vt:lpstr>
      <vt:lpstr>think-cell Slide</vt:lpstr>
      <vt:lpstr>Factsheet private schulden</vt:lpstr>
      <vt:lpstr>PowerPoint-presentatie</vt:lpstr>
      <vt:lpstr>Factsheet private schulden</vt:lpstr>
      <vt:lpstr>PowerPoint-presentatie</vt:lpstr>
      <vt:lpstr>Wie is wie</vt:lpstr>
      <vt:lpstr>Beleidsbesluit op hoofdlijnen</vt:lpstr>
      <vt:lpstr>SBN</vt:lpstr>
      <vt:lpstr>PowerPoint-presentatie</vt:lpstr>
      <vt:lpstr>Het proces op hoofdlijnen</vt:lpstr>
      <vt:lpstr>Stappenplan voor schuldeisers</vt:lpstr>
      <vt:lpstr>Voorbeeld brief SBN</vt:lpstr>
      <vt:lpstr>PowerPoint-presentatie</vt:lpstr>
      <vt:lpstr>Aankondiging loket</vt:lpstr>
      <vt:lpstr>Verzenden brieven loket en afloop moratorium</vt:lpstr>
      <vt:lpstr>PowerPoint-presentatie</vt:lpstr>
      <vt:lpstr>Verwijskaart</vt:lpstr>
      <vt:lpstr>Screenshots  loket private schulden</vt:lpstr>
      <vt:lpstr>PowerPoint-presentatie</vt:lpstr>
      <vt:lpstr>PowerPoint-presentatie</vt:lpstr>
      <vt:lpstr>Format Guide Workshop</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Boston Consulting Group</dc:creator>
  <cp:lastModifiedBy>Denneboom, M.J. (Mascha)</cp:lastModifiedBy>
  <cp:revision>595</cp:revision>
  <cp:lastPrinted>1999-12-31T22:00:00Z</cp:lastPrinted>
  <dcterms:created xsi:type="dcterms:W3CDTF">2021-09-27T09:14:55Z</dcterms:created>
  <dcterms:modified xsi:type="dcterms:W3CDTF">2021-12-17T11:09:23Z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MSIP_Label_b0d5c4f4-7a29-4385-b7a5-afbe2154ae6f_Enabled">
    <vt:lpwstr>true</vt:lpwstr>
  </property>
  <property fmtid="{D5CDD505-2E9C-101B-9397-08002B2CF9AE}" pid="8" name="MSIP_Label_b0d5c4f4-7a29-4385-b7a5-afbe2154ae6f_SetDate">
    <vt:lpwstr>2021-09-30T21:05:30Z</vt:lpwstr>
  </property>
  <property fmtid="{D5CDD505-2E9C-101B-9397-08002B2CF9AE}" pid="9" name="MSIP_Label_b0d5c4f4-7a29-4385-b7a5-afbe2154ae6f_Method">
    <vt:lpwstr>Standard</vt:lpwstr>
  </property>
  <property fmtid="{D5CDD505-2E9C-101B-9397-08002B2CF9AE}" pid="10" name="MSIP_Label_b0d5c4f4-7a29-4385-b7a5-afbe2154ae6f_Name">
    <vt:lpwstr>Confidential</vt:lpwstr>
  </property>
  <property fmtid="{D5CDD505-2E9C-101B-9397-08002B2CF9AE}" pid="11" name="MSIP_Label_b0d5c4f4-7a29-4385-b7a5-afbe2154ae6f_SiteId">
    <vt:lpwstr>2dfb2f0b-4d21-4268-9559-72926144c918</vt:lpwstr>
  </property>
  <property fmtid="{D5CDD505-2E9C-101B-9397-08002B2CF9AE}" pid="12" name="MSIP_Label_b0d5c4f4-7a29-4385-b7a5-afbe2154ae6f_ActionId">
    <vt:lpwstr>b764d264-2815-410f-a5c7-b1884b60aba6</vt:lpwstr>
  </property>
  <property fmtid="{D5CDD505-2E9C-101B-9397-08002B2CF9AE}" pid="13" name="MSIP_Label_b0d5c4f4-7a29-4385-b7a5-afbe2154ae6f_ContentBits">
    <vt:lpwstr>0</vt:lpwstr>
  </property>
  <property fmtid="{D5CDD505-2E9C-101B-9397-08002B2CF9AE}" pid="14" name="bcgClassification">
    <vt:lpwstr>bcgConfidential</vt:lpwstr>
  </property>
</Properties>
</file>