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5_2AEF274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8_3BB22C8F.xml" ContentType="application/vnd.ms-powerpoint.comment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89" r:id="rId5"/>
    <p:sldId id="268" r:id="rId6"/>
    <p:sldId id="295" r:id="rId7"/>
    <p:sldId id="291" r:id="rId8"/>
    <p:sldId id="293" r:id="rId9"/>
    <p:sldId id="290" r:id="rId10"/>
    <p:sldId id="294" r:id="rId11"/>
    <p:sldId id="296" r:id="rId12"/>
    <p:sldId id="297" r:id="rId13"/>
    <p:sldId id="265" r:id="rId14"/>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3FDB3954-97CC-1903-7416-0EFB4473B2B9}" name="Simone van Halen" initials="Sv" userId="S::s.vanhalen@aedes.nl::4b8a38a3-1867-4e06-b89c-4f90d98987f3" providerId="AD"/>
  <p188:author id="{0CFA135B-66EF-2B1C-5965-C67C923953CC}" name="Peter Breyer" initials="PB" userId="S::p.breyer@aedes.nl::b4980aa3-e359-478a-8bf6-20f1af49cccb" providerId="AD"/>
  <p188:author id="{98838362-2904-B27B-B647-3338F2A778AD}" name="Natasja Verheij" initials="NV" userId="S::n.verheij@aedes.nl::fbd3b8b0-6666-4f27-83d4-17f2fc6abdb3" providerId="AD"/>
  <p188:author id="{0292B97A-1469-B962-EDB5-950266E3FCA9}" name="Tim Wolters" initials="TW" userId="S::t.wolters@aedes.nl::8036d171-e9d1-45ec-bc10-84169c6fafb9" providerId="AD"/>
  <p188:author id="{4CADEA81-CA10-078D-8605-6FCB15D1711B}" name="Caroline Haveman" initials="CH" userId="S::c.haveman@aedes.nl::d9aec3af-75d4-4a99-b54b-21c0b0a8fc76" providerId="AD"/>
  <p188:author id="{B1432D96-5424-C7C5-9FE1-40CD5CC410A1}" name="Richard Bos" initials="RB" userId="S::r.bos@aedes.nl::5a966f94-8eb4-487f-ad67-a720a19e33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1DAAD-B2E2-4AF3-9A75-1CAA4E70E69E}" v="32" dt="2026-03-30T11:50:28.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21" autoAdjust="0"/>
  </p:normalViewPr>
  <p:slideViewPr>
    <p:cSldViewPr snapToGrid="0">
      <p:cViewPr varScale="1">
        <p:scale>
          <a:sx n="47" d="100"/>
          <a:sy n="47" d="100"/>
        </p:scale>
        <p:origin x="139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25_2AEF274C.xml><?xml version="1.0" encoding="utf-8"?>
<p188:cmLst xmlns:a="http://schemas.openxmlformats.org/drawingml/2006/main" xmlns:r="http://schemas.openxmlformats.org/officeDocument/2006/relationships" xmlns:p188="http://schemas.microsoft.com/office/powerpoint/2018/8/main">
  <p188:cm id="{D06710BB-DDB6-4CC0-A7AD-25E024849328}" authorId="{0292B97A-1469-B962-EDB5-950266E3FCA9}" created="2026-03-18T08:54:06.831">
    <ac:txMkLst xmlns:ac="http://schemas.microsoft.com/office/drawing/2013/main/command">
      <pc:docMk xmlns:pc="http://schemas.microsoft.com/office/powerpoint/2013/main/command"/>
      <pc:sldMk xmlns:pc="http://schemas.microsoft.com/office/powerpoint/2013/main/command" cId="720316236" sldId="293"/>
      <ac:spMk id="9" creationId="{9638B328-4045-D72B-37E6-3051302999A0}"/>
      <ac:txMk cp="249">
        <ac:context len="355" hash="2078537820"/>
      </ac:txMk>
    </ac:txMkLst>
    <p188:pos x="1942563" y="1921098"/>
    <p188:replyLst>
      <p188:reply id="{D5C5DD0F-9694-4FA7-8E32-AC0F353D2BA8}" authorId="{98838362-2904-B27B-B647-3338F2A778AD}" created="2026-03-19T09:42:05.588">
        <p188:txBody>
          <a:bodyPr/>
          <a:lstStyle/>
          <a:p>
            <a:r>
              <a:rPr lang="nl-NL"/>
              <a:t>DAEB weggehaald. Ik zou die WSW-punten niet noemen, veel detail voor presentatie. Dan moet je ook uitleggen hoe dat systeem werkt. </a:t>
            </a:r>
          </a:p>
        </p188:txBody>
      </p188:reply>
    </p188:replyLst>
    <p188:txBody>
      <a:bodyPr/>
      <a:lstStyle/>
      <a:p>
        <a:r>
          <a:rPr lang="en-US"/>
          <a:t>Misschien DAEB-niet-DAEB eruit halen. Middenhuur wordt mogelijk daeb maar daar wordt nog aan gewerkt dus zou het laten bij de huurgrenzen. WWS punten kan je er ook nog bij zetten</a:t>
        </a:r>
      </a:p>
    </p188:txBody>
  </p188:cm>
</p188:cmLst>
</file>

<file path=ppt/comments/modernComment_128_3BB22C8F.xml><?xml version="1.0" encoding="utf-8"?>
<p188:cmLst xmlns:a="http://schemas.openxmlformats.org/drawingml/2006/main" xmlns:r="http://schemas.openxmlformats.org/officeDocument/2006/relationships" xmlns:p188="http://schemas.microsoft.com/office/powerpoint/2018/8/main">
  <p188:cm id="{A4EF4763-7027-4983-A324-56BCD825847B}" authorId="{0292B97A-1469-B962-EDB5-950266E3FCA9}" status="resolved" created="2026-03-18T08:55:03.175" complete="100000">
    <ac:txMkLst xmlns:ac="http://schemas.microsoft.com/office/drawing/2013/main/command">
      <pc:docMk xmlns:pc="http://schemas.microsoft.com/office/powerpoint/2013/main/command"/>
      <pc:sldMk xmlns:pc="http://schemas.microsoft.com/office/powerpoint/2013/main/command" cId="1001532559" sldId="296"/>
      <ac:spMk id="9" creationId="{5FD3CB36-E84A-0011-D41E-DA488207A63B}"/>
      <ac:txMk cp="145" len="12">
        <ac:context len="379" hash="1887397449"/>
      </ac:txMk>
    </ac:txMkLst>
    <p188:pos x="1856704" y="2897746"/>
    <p188:txBody>
      <a:bodyPr/>
      <a:lstStyle/>
      <a:p>
        <a:r>
          <a:rPr lang="en-US"/>
          <a:t>Misschien uitfaseren EFG labels hierbij doen?</a:t>
        </a:r>
      </a:p>
    </p188:txBody>
  </p188:cm>
  <p188:cm id="{43DB438D-7B20-4DAE-BB71-B8EFF218CFCC}" authorId="{0292B97A-1469-B962-EDB5-950266E3FCA9}" created="2026-03-18T08:55:53.224">
    <ac:txMkLst xmlns:ac="http://schemas.microsoft.com/office/drawing/2013/main/command">
      <pc:docMk xmlns:pc="http://schemas.microsoft.com/office/powerpoint/2013/main/command"/>
      <pc:sldMk xmlns:pc="http://schemas.microsoft.com/office/powerpoint/2013/main/command" cId="1001532559" sldId="296"/>
      <ac:spMk id="8" creationId="{A92B545E-B95B-76AD-1E59-8B2F58892A0A}"/>
      <ac:txMk cp="0" len="14">
        <ac:context len="376" hash="2730117400"/>
      </ac:txMk>
    </ac:txMkLst>
    <p188:pos x="1921098" y="343436"/>
    <p188:replyLst>
      <p188:reply id="{70666996-5D65-4A29-BDFC-CCE36C71522B}" authorId="{98838362-2904-B27B-B647-3338F2A778AD}" created="2026-03-19T09:48:08.069">
        <p188:txBody>
          <a:bodyPr/>
          <a:lstStyle/>
          <a:p>
            <a:r>
              <a:rPr lang="nl-NL"/>
              <a:t>Zo voldoende? </a:t>
            </a:r>
          </a:p>
        </p188:txBody>
      </p188:reply>
    </p188:replyLst>
    <p188:txBody>
      <a:bodyPr/>
      <a:lstStyle/>
      <a:p>
        <a:r>
          <a:rPr lang="en-US"/>
          <a:t>Verhouding huurprijzen en investeringscapaciteit? </a:t>
        </a:r>
      </a:p>
    </p188:txBody>
  </p188:cm>
  <p188:cm id="{B177BB70-6C42-4E7E-857F-54B2F5724DCF}" authorId="{B1432D96-5424-C7C5-9FE1-40CD5CC410A1}" created="2026-03-27T12:21:40.326">
    <ac:txMkLst xmlns:ac="http://schemas.microsoft.com/office/drawing/2013/main/command">
      <pc:docMk xmlns:pc="http://schemas.microsoft.com/office/powerpoint/2013/main/command"/>
      <pc:sldMk xmlns:pc="http://schemas.microsoft.com/office/powerpoint/2013/main/command" cId="1001532559" sldId="296"/>
      <ac:spMk id="9" creationId="{5FD3CB36-E84A-0011-D41E-DA488207A63B}"/>
      <ac:txMk cp="17" len="10">
        <ac:context len="379" hash="1887397449"/>
      </ac:txMk>
    </ac:txMkLst>
    <p188:pos x="2673927" y="955963"/>
    <p188:replyLst>
      <p188:reply id="{1E043DBB-1756-49E2-8ACB-7025BB9A958A}" authorId="{98838362-2904-B27B-B647-3338F2A778AD}" created="2026-03-30T11:50:28.794">
        <p188:txBody>
          <a:bodyPr/>
          <a:lstStyle/>
          <a:p>
            <a:r>
              <a:rPr lang="nl-NL"/>
              <a:t>Volgens ABF: 400.000 in 2025. </a:t>
            </a:r>
          </a:p>
        </p188:txBody>
      </p188:reply>
    </p188:replyLst>
    <p188:txBody>
      <a:bodyPr/>
      <a:lstStyle/>
      <a:p>
        <a:r>
          <a:rPr lang="en-US"/>
          <a:t>klopt dit? En zo ja, dan periode erbij noemen, denk ik. In debatten wordt steeds gezegd dat het woningtekort boven de 400.000 ligt...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DC694-C6AA-4AD2-8932-82CACDC6B61F}" type="datetimeFigureOut">
              <a:rPr lang="LID4096" smtClean="0"/>
              <a:t>03/30/2026</a:t>
            </a:fld>
            <a:endParaRPr lang="LID4096"/>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E2F71-0E75-4FAD-AFAF-B4E7971DDB4B}" type="slidenum">
              <a:rPr lang="LID4096" smtClean="0"/>
              <a:t>‹nr.›</a:t>
            </a:fld>
            <a:endParaRPr lang="LID4096"/>
          </a:p>
        </p:txBody>
      </p:sp>
    </p:spTree>
    <p:extLst>
      <p:ext uri="{BB962C8B-B14F-4D97-AF65-F5344CB8AC3E}">
        <p14:creationId xmlns:p14="http://schemas.microsoft.com/office/powerpoint/2010/main" val="265481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2DFD-B0AE-D227-5495-1D75F1E549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9F0FAE-60F2-95E7-B62C-B387D06FCE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90C19A-F33F-8B8A-083C-AE5D6F50C1C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3CB64BD-C12B-117C-6EF0-833C6A3C97B9}"/>
              </a:ext>
            </a:extLst>
          </p:cNvPr>
          <p:cNvSpPr>
            <a:spLocks noGrp="1"/>
          </p:cNvSpPr>
          <p:nvPr>
            <p:ph type="sldNum" sz="quarter" idx="5"/>
          </p:nvPr>
        </p:nvSpPr>
        <p:spPr/>
        <p:txBody>
          <a:bodyPr/>
          <a:lstStyle/>
          <a:p>
            <a:fld id="{6EEE2F71-0E75-4FAD-AFAF-B4E7971DDB4B}" type="slidenum">
              <a:rPr lang="LID4096" smtClean="0"/>
              <a:t>1</a:t>
            </a:fld>
            <a:endParaRPr lang="LID4096"/>
          </a:p>
        </p:txBody>
      </p:sp>
    </p:spTree>
    <p:extLst>
      <p:ext uri="{BB962C8B-B14F-4D97-AF65-F5344CB8AC3E}">
        <p14:creationId xmlns:p14="http://schemas.microsoft.com/office/powerpoint/2010/main" val="338492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In deze presentatie zullen we in gaan op wat een woningcorporatie anders maakt dan andere verhuurders. We zullen kijken hoe woningcorporaties ontstaan zijn, hoe ze gefinancierd worden en aan welke regels zij zich moeten houden. We eindigen de presentatie met een vooruitblik op de uitdagingen en opgaves waar woningcorporaties zich vandaag de dag mee bezig houden.</a:t>
            </a:r>
          </a:p>
          <a:p>
            <a:endParaRPr lang="nl-NL"/>
          </a:p>
        </p:txBody>
      </p:sp>
      <p:sp>
        <p:nvSpPr>
          <p:cNvPr id="4" name="Tijdelijke aanduiding voor dianummer 3"/>
          <p:cNvSpPr>
            <a:spLocks noGrp="1"/>
          </p:cNvSpPr>
          <p:nvPr>
            <p:ph type="sldNum" sz="quarter" idx="5"/>
          </p:nvPr>
        </p:nvSpPr>
        <p:spPr/>
        <p:txBody>
          <a:bodyPr/>
          <a:lstStyle/>
          <a:p>
            <a:fld id="{6EEE2F71-0E75-4FAD-AFAF-B4E7971DDB4B}" type="slidenum">
              <a:rPr lang="LID4096" smtClean="0"/>
              <a:t>2</a:t>
            </a:fld>
            <a:endParaRPr lang="LID4096"/>
          </a:p>
        </p:txBody>
      </p:sp>
    </p:spTree>
    <p:extLst>
      <p:ext uri="{BB962C8B-B14F-4D97-AF65-F5344CB8AC3E}">
        <p14:creationId xmlns:p14="http://schemas.microsoft.com/office/powerpoint/2010/main" val="351508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623B5-D10B-212A-AC4D-553E3A8317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F2C24C-90C0-943A-485F-990C9C9843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2C8178-DC7E-B445-DFCE-78FD5C56AB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Woningcorporaties zijn private organisaties zonder winstoogmerk. Hun taak is het bouwen, beheren en verhuren van (sociale) huurwoningen. Ze werken aan de leefbaarheid in wijken en buurten.</a:t>
            </a:r>
            <a:r>
              <a:rPr lang="nl-NL">
                <a:highlight>
                  <a:srgbClr val="FFFF00"/>
                </a:highlight>
              </a:rPr>
              <a:t> Deze taak vatten we samen met het woord: volkshuisvesting. Wat wel en niet hiertoe behoort, wordt gereguleerd in de Woningwet. Samen bezitten woningcorporaties ruim een derde van alle woningen in Nederland. Door hun positie tussen markt, overheid en samenleving in, fungeren corporaties vaak als spin in het web op het gebied van wonen en leefbaarheid. </a:t>
            </a:r>
            <a:endParaRPr lang="nl-NL"/>
          </a:p>
          <a:p>
            <a:endParaRPr lang="nl-NL"/>
          </a:p>
        </p:txBody>
      </p:sp>
      <p:sp>
        <p:nvSpPr>
          <p:cNvPr id="4" name="Tijdelijke aanduiding voor dianummer 3">
            <a:extLst>
              <a:ext uri="{FF2B5EF4-FFF2-40B4-BE49-F238E27FC236}">
                <a16:creationId xmlns:a16="http://schemas.microsoft.com/office/drawing/2014/main" id="{0AD3A658-8E23-E38A-5C95-7D13BB3B8F9D}"/>
              </a:ext>
            </a:extLst>
          </p:cNvPr>
          <p:cNvSpPr>
            <a:spLocks noGrp="1"/>
          </p:cNvSpPr>
          <p:nvPr>
            <p:ph type="sldNum" sz="quarter" idx="5"/>
          </p:nvPr>
        </p:nvSpPr>
        <p:spPr/>
        <p:txBody>
          <a:bodyPr/>
          <a:lstStyle/>
          <a:p>
            <a:fld id="{6EEE2F71-0E75-4FAD-AFAF-B4E7971DDB4B}" type="slidenum">
              <a:rPr lang="LID4096" smtClean="0"/>
              <a:t>4</a:t>
            </a:fld>
            <a:endParaRPr lang="LID4096"/>
          </a:p>
        </p:txBody>
      </p:sp>
    </p:spTree>
    <p:extLst>
      <p:ext uri="{BB962C8B-B14F-4D97-AF65-F5344CB8AC3E}">
        <p14:creationId xmlns:p14="http://schemas.microsoft.com/office/powerpoint/2010/main" val="95772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EECC6-E8F3-5DA5-9C10-4EF249AB54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C247556-C688-5D14-4AEB-1AB7B3A3CB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1FC942E-752C-3151-A93D-EE99B7655D38}"/>
              </a:ext>
            </a:extLst>
          </p:cNvPr>
          <p:cNvSpPr>
            <a:spLocks noGrp="1"/>
          </p:cNvSpPr>
          <p:nvPr>
            <p:ph type="body" idx="1"/>
          </p:nvPr>
        </p:nvSpPr>
        <p:spPr/>
        <p:txBody>
          <a:bodyPr/>
          <a:lstStyle/>
          <a:p>
            <a:r>
              <a:rPr lang="nl-NL"/>
              <a:t>Woningcorporaties werken op allerlei niveaus met partners en zijn gereguleerd in welke activiteiten ze wel en niet mogen doen. Het belangrijkste niveau waar woningcorporaties op werken is het lokale niveau. Jaarlijks maken woningcorporaties, gemeenten en huurdersorganisaties afspraken over de inzet van woningcorporaties. De basis hiervoor is de gemeentelijke woonzorgvisie. Daarin legt de gemeente (uiteraard i.o.m. partners als corporaties, huurdersverenigingen en zorg- en welzinsinstellingen) de uitgangspunten voor deze afspraken vast.  Wat voor woningen gaan ze bouwen? En waar? En voor wie? En wordt er zorg en begeleiding bij geleverd? Welke wijk gaat van het aardgas af? Hierin kunnen ook afspraken gemaakt worden over wat woningcorporaties van de gemeente kunnen verwachten. Wordt er bijvoorbeeld gemeentegrond beschikbaar gesteld voor een bouwproject? Wordt er een doorstroomproject gefaciliteerd?</a:t>
            </a:r>
          </a:p>
          <a:p>
            <a:r>
              <a:rPr lang="nl-NL"/>
              <a:t>Naast de gemeenten werken woningcorporaties samen met zorgpartijen, welzijnsorganisaties, aannemers, politie, brandweer en nog veel meer. Doordat woningcorporaties voor de lange termijn betrokken zijn bij wijken en buurten waar ze bezit hebben, zijn ze vaak spin in het web.</a:t>
            </a:r>
          </a:p>
          <a:p>
            <a:r>
              <a:rPr lang="nl-NL"/>
              <a:t>Wat voor woningen woningcorporaties mogen bouwen en beheren is gereguleerd. De primaire taak van woningcorporaties is het aanbieden van DAEB-woningen (Diensten van Algemeen Economisch Belang). Woningcorporaties beheren en bouwen soms ook woningen met een hogere huur als hier lokaal vraag naar is.  </a:t>
            </a:r>
          </a:p>
          <a:p>
            <a:r>
              <a:rPr lang="nl-NL"/>
              <a:t>Wie vervolgens kans maakt op zo’n DAEB-woning is ook vastgelegd. Op basis van inkomen en huishoudgrootte wordt landelijk bepaald welke huur daarbij passend is. Woningcorporaties moeten bij de toewijzing van woningen hiermee rekening houden. Ook bieden woningcorporaties een thuis voor specifieke doelgroepen, zoals statushouders, spoedzoekers en mensen met een zorgindicatie. Deze mensen worden vaak met een urgentiestatus gehuisvest. </a:t>
            </a:r>
          </a:p>
          <a:p>
            <a:r>
              <a:rPr lang="nl-NL"/>
              <a:t>Om ervoor te zorgen dat de huren betaalbaar blijven, maken woningcorporaties ook afspraken over de hoogte van de jaarlijkse huurstijging. Hierbij is het streven dat mensen een huur krijgen die passend is bij het inkomen. Mensen met een iets grotere portemonnee kunnen bijvoorbeeld iets meer gaan betalen, terwijl de huur van mensen met weinig inkomen juist omlaag gaat. </a:t>
            </a:r>
          </a:p>
          <a:p>
            <a:r>
              <a:rPr lang="nl-NL"/>
              <a:t>Over al deze zaken maken woningcorporaties ook afspraken met de gemeente. </a:t>
            </a:r>
          </a:p>
          <a:p>
            <a:endParaRPr lang="nl-NL"/>
          </a:p>
        </p:txBody>
      </p:sp>
      <p:sp>
        <p:nvSpPr>
          <p:cNvPr id="4" name="Tijdelijke aanduiding voor dianummer 3">
            <a:extLst>
              <a:ext uri="{FF2B5EF4-FFF2-40B4-BE49-F238E27FC236}">
                <a16:creationId xmlns:a16="http://schemas.microsoft.com/office/drawing/2014/main" id="{B74BFB7E-3443-7333-13E9-365D0DAC36FE}"/>
              </a:ext>
            </a:extLst>
          </p:cNvPr>
          <p:cNvSpPr>
            <a:spLocks noGrp="1"/>
          </p:cNvSpPr>
          <p:nvPr>
            <p:ph type="sldNum" sz="quarter" idx="5"/>
          </p:nvPr>
        </p:nvSpPr>
        <p:spPr/>
        <p:txBody>
          <a:bodyPr/>
          <a:lstStyle/>
          <a:p>
            <a:fld id="{6EEE2F71-0E75-4FAD-AFAF-B4E7971DDB4B}" type="slidenum">
              <a:rPr lang="LID4096" smtClean="0"/>
              <a:t>5</a:t>
            </a:fld>
            <a:endParaRPr lang="LID4096"/>
          </a:p>
        </p:txBody>
      </p:sp>
    </p:spTree>
    <p:extLst>
      <p:ext uri="{BB962C8B-B14F-4D97-AF65-F5344CB8AC3E}">
        <p14:creationId xmlns:p14="http://schemas.microsoft.com/office/powerpoint/2010/main" val="29192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0C3A8-5968-D681-9500-3D1116FC9D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590E2F-6CD0-D15B-D35B-BFC4BC3F9E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EC6543-2205-3B01-00B0-4D29DF55EA8B}"/>
              </a:ext>
            </a:extLst>
          </p:cNvPr>
          <p:cNvSpPr>
            <a:spLocks noGrp="1"/>
          </p:cNvSpPr>
          <p:nvPr>
            <p:ph type="body" idx="1"/>
          </p:nvPr>
        </p:nvSpPr>
        <p:spPr/>
        <p:txBody>
          <a:bodyPr/>
          <a:lstStyle/>
          <a:p>
            <a:r>
              <a:rPr lang="nl-NL"/>
              <a:t>Woningcorporaties maken geen winst. Hoe besteden zij de huurinkomsten? </a:t>
            </a:r>
          </a:p>
          <a:p>
            <a:r>
              <a:rPr lang="nl-NL"/>
              <a:t>Deze video laat zien dat de huuropbrengsten volledig worden ingezet om de kosten te dekken. Inmiddels zijn de uitgaven voor woningcorporaties zo hoog, dat de huuropbrengsten die niet meer kunnen dekken. </a:t>
            </a:r>
          </a:p>
        </p:txBody>
      </p:sp>
      <p:sp>
        <p:nvSpPr>
          <p:cNvPr id="4" name="Tijdelijke aanduiding voor dianummer 3">
            <a:extLst>
              <a:ext uri="{FF2B5EF4-FFF2-40B4-BE49-F238E27FC236}">
                <a16:creationId xmlns:a16="http://schemas.microsoft.com/office/drawing/2014/main" id="{D9A803BB-402C-D403-02C9-B18A179391EE}"/>
              </a:ext>
            </a:extLst>
          </p:cNvPr>
          <p:cNvSpPr>
            <a:spLocks noGrp="1"/>
          </p:cNvSpPr>
          <p:nvPr>
            <p:ph type="sldNum" sz="quarter" idx="5"/>
          </p:nvPr>
        </p:nvSpPr>
        <p:spPr/>
        <p:txBody>
          <a:bodyPr/>
          <a:lstStyle/>
          <a:p>
            <a:fld id="{6EEE2F71-0E75-4FAD-AFAF-B4E7971DDB4B}" type="slidenum">
              <a:rPr lang="LID4096" smtClean="0"/>
              <a:t>6</a:t>
            </a:fld>
            <a:endParaRPr lang="LID4096"/>
          </a:p>
        </p:txBody>
      </p:sp>
    </p:spTree>
    <p:extLst>
      <p:ext uri="{BB962C8B-B14F-4D97-AF65-F5344CB8AC3E}">
        <p14:creationId xmlns:p14="http://schemas.microsoft.com/office/powerpoint/2010/main" val="356070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3DE2B-32F2-8C07-7EBF-B5D2DB2135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56EE5A-C5D7-6E7E-5C43-46F0228BA6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9821A9-348F-AEAE-9908-595FFBDE4C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Woningcorporaties zijn een belangrijke spil in tal van opgaven omtrent goede huisvesting: beschikbaarheid (voldoende woningen), betaalbaarheid (betaalbare woningen), duurzaamheid (kwalitatief goede woningen) en leefbaarheid (woningen in fijne wijken). De opgaven op al deze gebieden zijn erg groot. Als woningcorporaties zetten we onze schouders eronder, maar we kunnen het niet alleen. Voor bijna alle uitdagingen is de gemeente onze belangrijkste partner. </a:t>
            </a:r>
          </a:p>
          <a:p>
            <a:endParaRPr lang="nl-NL"/>
          </a:p>
        </p:txBody>
      </p:sp>
      <p:sp>
        <p:nvSpPr>
          <p:cNvPr id="4" name="Tijdelijke aanduiding voor dianummer 3">
            <a:extLst>
              <a:ext uri="{FF2B5EF4-FFF2-40B4-BE49-F238E27FC236}">
                <a16:creationId xmlns:a16="http://schemas.microsoft.com/office/drawing/2014/main" id="{85B4BC53-67B8-12DF-0C2C-B8D0659C5F00}"/>
              </a:ext>
            </a:extLst>
          </p:cNvPr>
          <p:cNvSpPr>
            <a:spLocks noGrp="1"/>
          </p:cNvSpPr>
          <p:nvPr>
            <p:ph type="sldNum" sz="quarter" idx="5"/>
          </p:nvPr>
        </p:nvSpPr>
        <p:spPr/>
        <p:txBody>
          <a:bodyPr/>
          <a:lstStyle/>
          <a:p>
            <a:fld id="{6EEE2F71-0E75-4FAD-AFAF-B4E7971DDB4B}" type="slidenum">
              <a:rPr lang="LID4096" smtClean="0"/>
              <a:t>7</a:t>
            </a:fld>
            <a:endParaRPr lang="LID4096"/>
          </a:p>
        </p:txBody>
      </p:sp>
    </p:spTree>
    <p:extLst>
      <p:ext uri="{BB962C8B-B14F-4D97-AF65-F5344CB8AC3E}">
        <p14:creationId xmlns:p14="http://schemas.microsoft.com/office/powerpoint/2010/main" val="121717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BA51A-C7F9-DDE2-21B4-D73FA60175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D7876E-58D3-AC7D-4B4B-CEE778770D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F4801D3-F331-E54A-2343-B3EBEC691ECB}"/>
              </a:ext>
            </a:extLst>
          </p:cNvPr>
          <p:cNvSpPr>
            <a:spLocks noGrp="1"/>
          </p:cNvSpPr>
          <p:nvPr>
            <p:ph type="body" idx="1"/>
          </p:nvPr>
        </p:nvSpPr>
        <p:spPr/>
        <p:txBody>
          <a:bodyPr/>
          <a:lstStyle/>
          <a:p>
            <a:r>
              <a:rPr lang="nl-NL"/>
              <a:t>Er is een groot tekort aan sociale huurwoningen, wat leidt tot lange wachtrijen. Voor het realiseren van nieuwbouw is de grondprijs of de beschikbaarheid van grond vaak een hindernis. Woningcorporaties kunnen de marktprijs vaak niet betalen en mogen zelf beperkt grond bezitten. Gemeenten kunnen dan sociale grondprijzen hanteren voor woningcorporaties of een aandeel sociale huur in het bestemmingsplan opnemen. In de Nationale Prestatieafspraken en tijdens de </a:t>
            </a:r>
            <a:r>
              <a:rPr lang="nl-NL" err="1"/>
              <a:t>Woontop</a:t>
            </a:r>
            <a:r>
              <a:rPr lang="nl-NL"/>
              <a:t> is vastgelegd hoeveel woningen corporaties gaan bouwen. Ook zijn er afspraken gemaakt over het percentage sociale huur voor iedere gemeente. </a:t>
            </a:r>
          </a:p>
          <a:p>
            <a:endParaRPr lang="nl-NL"/>
          </a:p>
          <a:p>
            <a:r>
              <a:rPr lang="nl-NL"/>
              <a:t>Betaalbaar wonen is voor veel huishoudens steeds lastiger. Huizenprijzen en particuliere huren zijn fors gestegen en vaak niet meer te betalen/financieren. Bijna de helft van de Nederlandse gezinnen komt in aanmerking voor sociale huur. </a:t>
            </a:r>
            <a:endParaRPr lang="nl-NL">
              <a:cs typeface="Calibri"/>
            </a:endParaRPr>
          </a:p>
          <a:p>
            <a:endParaRPr lang="nl-NL"/>
          </a:p>
          <a:p>
            <a:r>
              <a:rPr lang="nl-NL"/>
              <a:t>Doordat woningcorporaties veel ouder bezit hebben is de opgave groot, maar liggen er ook veel kansen. Om de betaalbaarheid niet onder druk te zetten kan maar een heel beperkt deel van de investeringen op dit gebied terug verdiend worden. Met de huidige hoge energieprijzen hebben veel huurders – als ze een nieuw energiecontract (moeten) afsluiten – risico op energie-armoede: ze hebben een laag inkomen, een matig geïsoleerde woning en hoge energiekosten.</a:t>
            </a:r>
            <a:endParaRPr lang="nl-NL">
              <a:cs typeface="Calibri"/>
            </a:endParaRPr>
          </a:p>
          <a:p>
            <a:endParaRPr lang="nl-NL"/>
          </a:p>
          <a:p>
            <a:r>
              <a:rPr lang="nl-NL"/>
              <a:t>Woningcorporaties zijn een constante factor in wijken en spelen daarmee een rol in het verbeteren van de leefbaarheid. We zijn een partner voor de gemeente die bouwt aan prettig wonen en daarmee ook een belangrijke spil is in sociaal werk, armoedebestrijding en zorgverlening. Onze medewerkers zijn de ogen en oren in de buurt, zien daardoor in vroeg stadium waar dingen niet goed gaan en kunnen dan snel schakelen met de benodigde professionals. Dit geldt in toenemende mate ook voor ondermijnende/criminele activiteiten in de wijk. Door het passend toewijzen zien we dat er een concentratie van kwetsbare personen in bepaalde complexen en bepaalde wijken ontstaat waar corporaties veel bezit hebben. Dit kan de leefbaarheid negatief beïnvloeden. Samen met gemeenten, wijkteams en sociaal werk werken we aan het verbeteren van de leefbaarheid. Veel corporaties helpen bijvoorbeeld door huurachterstanden vroegtijdig te signaleren en schuldhulpverlening in te schakelen.</a:t>
            </a:r>
            <a:endParaRPr lang="nl-NL">
              <a:cs typeface="Calibri"/>
            </a:endParaRPr>
          </a:p>
          <a:p>
            <a:endParaRPr lang="nl-NL"/>
          </a:p>
        </p:txBody>
      </p:sp>
      <p:sp>
        <p:nvSpPr>
          <p:cNvPr id="4" name="Tijdelijke aanduiding voor dianummer 3">
            <a:extLst>
              <a:ext uri="{FF2B5EF4-FFF2-40B4-BE49-F238E27FC236}">
                <a16:creationId xmlns:a16="http://schemas.microsoft.com/office/drawing/2014/main" id="{A831C7E3-E291-33AA-62DF-5637885DDE27}"/>
              </a:ext>
            </a:extLst>
          </p:cNvPr>
          <p:cNvSpPr>
            <a:spLocks noGrp="1"/>
          </p:cNvSpPr>
          <p:nvPr>
            <p:ph type="sldNum" sz="quarter" idx="5"/>
          </p:nvPr>
        </p:nvSpPr>
        <p:spPr/>
        <p:txBody>
          <a:bodyPr/>
          <a:lstStyle/>
          <a:p>
            <a:fld id="{6EEE2F71-0E75-4FAD-AFAF-B4E7971DDB4B}" type="slidenum">
              <a:rPr lang="LID4096" smtClean="0"/>
              <a:t>8</a:t>
            </a:fld>
            <a:endParaRPr lang="LID4096"/>
          </a:p>
        </p:txBody>
      </p:sp>
    </p:spTree>
    <p:extLst>
      <p:ext uri="{BB962C8B-B14F-4D97-AF65-F5344CB8AC3E}">
        <p14:creationId xmlns:p14="http://schemas.microsoft.com/office/powerpoint/2010/main" val="168693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C317-F4FA-65DA-C5E6-B68C667643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4EBD91-3A8B-701C-609B-874AFD1EEE8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64F3D36-05C8-9DFD-8E05-36AADE3EE44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FF9A2E5-561C-AB21-73D0-93133C22C981}"/>
              </a:ext>
            </a:extLst>
          </p:cNvPr>
          <p:cNvSpPr>
            <a:spLocks noGrp="1"/>
          </p:cNvSpPr>
          <p:nvPr>
            <p:ph type="sldNum" sz="quarter" idx="5"/>
          </p:nvPr>
        </p:nvSpPr>
        <p:spPr/>
        <p:txBody>
          <a:bodyPr/>
          <a:lstStyle/>
          <a:p>
            <a:fld id="{6EEE2F71-0E75-4FAD-AFAF-B4E7971DDB4B}" type="slidenum">
              <a:rPr lang="LID4096" smtClean="0"/>
              <a:t>9</a:t>
            </a:fld>
            <a:endParaRPr lang="LID4096"/>
          </a:p>
        </p:txBody>
      </p:sp>
    </p:spTree>
    <p:extLst>
      <p:ext uri="{BB962C8B-B14F-4D97-AF65-F5344CB8AC3E}">
        <p14:creationId xmlns:p14="http://schemas.microsoft.com/office/powerpoint/2010/main" val="3241246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F1BEF402-085E-C483-2216-B2B9841BBD1B}"/>
              </a:ext>
            </a:extLst>
          </p:cNvPr>
          <p:cNvSpPr/>
          <p:nvPr userDrawn="1"/>
        </p:nvSpPr>
        <p:spPr>
          <a:xfrm>
            <a:off x="0" y="1"/>
            <a:ext cx="12191555" cy="6002340"/>
          </a:xfrm>
          <a:custGeom>
            <a:avLst/>
            <a:gdLst>
              <a:gd name="connsiteX0" fmla="*/ 0 w 12191555"/>
              <a:gd name="connsiteY0" fmla="*/ 3649722 h 5989013"/>
              <a:gd name="connsiteX1" fmla="*/ 0 w 12191555"/>
              <a:gd name="connsiteY1" fmla="*/ 0 h 5989013"/>
              <a:gd name="connsiteX2" fmla="*/ 47523 w 12191555"/>
              <a:gd name="connsiteY2" fmla="*/ 1144 h 5989013"/>
              <a:gd name="connsiteX3" fmla="*/ 12143080 w 12191555"/>
              <a:gd name="connsiteY3" fmla="*/ 1144 h 5989013"/>
              <a:gd name="connsiteX4" fmla="*/ 12190856 w 12191555"/>
              <a:gd name="connsiteY4" fmla="*/ 1144 h 5989013"/>
              <a:gd name="connsiteX5" fmla="*/ 12190856 w 12191555"/>
              <a:gd name="connsiteY5" fmla="*/ 40534 h 5989013"/>
              <a:gd name="connsiteX6" fmla="*/ 12191556 w 12191555"/>
              <a:gd name="connsiteY6" fmla="*/ 3445590 h 5989013"/>
              <a:gd name="connsiteX7" fmla="*/ 12162775 w 12191555"/>
              <a:gd name="connsiteY7" fmla="*/ 3503088 h 5989013"/>
              <a:gd name="connsiteX8" fmla="*/ 9898011 w 12191555"/>
              <a:gd name="connsiteY8" fmla="*/ 5309969 h 5989013"/>
              <a:gd name="connsiteX9" fmla="*/ 9260837 w 12191555"/>
              <a:gd name="connsiteY9" fmla="*/ 5818933 h 5989013"/>
              <a:gd name="connsiteX10" fmla="*/ 8781163 w 12191555"/>
              <a:gd name="connsiteY10" fmla="*/ 5988693 h 5989013"/>
              <a:gd name="connsiteX11" fmla="*/ 8328044 w 12191555"/>
              <a:gd name="connsiteY11" fmla="*/ 5917409 h 5989013"/>
              <a:gd name="connsiteX12" fmla="*/ 7092389 w 12191555"/>
              <a:gd name="connsiteY12" fmla="*/ 5584432 h 5989013"/>
              <a:gd name="connsiteX13" fmla="*/ 3841465 w 12191555"/>
              <a:gd name="connsiteY13" fmla="*/ 4697891 h 5989013"/>
              <a:gd name="connsiteX14" fmla="*/ 803567 w 12191555"/>
              <a:gd name="connsiteY14" fmla="*/ 3869928 h 5989013"/>
              <a:gd name="connsiteX15" fmla="*/ 0 w 12191555"/>
              <a:gd name="connsiteY15" fmla="*/ 3649722 h 598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555" h="5989013">
                <a:moveTo>
                  <a:pt x="0" y="3649722"/>
                </a:moveTo>
                <a:cubicBezTo>
                  <a:pt x="0" y="2433127"/>
                  <a:pt x="0" y="1216532"/>
                  <a:pt x="0" y="0"/>
                </a:cubicBezTo>
                <a:cubicBezTo>
                  <a:pt x="15820" y="381"/>
                  <a:pt x="31639" y="1144"/>
                  <a:pt x="47523" y="1144"/>
                </a:cubicBezTo>
                <a:cubicBezTo>
                  <a:pt x="4079396" y="1144"/>
                  <a:pt x="8111206" y="1144"/>
                  <a:pt x="12143080" y="1144"/>
                </a:cubicBezTo>
                <a:cubicBezTo>
                  <a:pt x="12158454" y="1144"/>
                  <a:pt x="12173830" y="1144"/>
                  <a:pt x="12190856" y="1144"/>
                </a:cubicBezTo>
                <a:cubicBezTo>
                  <a:pt x="12190856" y="17472"/>
                  <a:pt x="12190856" y="29035"/>
                  <a:pt x="12190856" y="40534"/>
                </a:cubicBezTo>
                <a:cubicBezTo>
                  <a:pt x="12190856" y="1175553"/>
                  <a:pt x="12190730" y="2310572"/>
                  <a:pt x="12191556" y="3445590"/>
                </a:cubicBezTo>
                <a:cubicBezTo>
                  <a:pt x="12191556" y="3472020"/>
                  <a:pt x="12182534" y="3487332"/>
                  <a:pt x="12162775" y="3503088"/>
                </a:cubicBezTo>
                <a:cubicBezTo>
                  <a:pt x="11407621" y="4105064"/>
                  <a:pt x="10652847" y="4707485"/>
                  <a:pt x="9898011" y="5309969"/>
                </a:cubicBezTo>
                <a:cubicBezTo>
                  <a:pt x="9685556" y="5479539"/>
                  <a:pt x="9473102" y="5649172"/>
                  <a:pt x="9260837" y="5818933"/>
                </a:cubicBezTo>
                <a:cubicBezTo>
                  <a:pt x="9120557" y="5931132"/>
                  <a:pt x="8962296" y="5994093"/>
                  <a:pt x="8781163" y="5988693"/>
                </a:cubicBezTo>
                <a:cubicBezTo>
                  <a:pt x="8627349" y="5984119"/>
                  <a:pt x="8476331" y="5956800"/>
                  <a:pt x="8328044" y="5917409"/>
                </a:cubicBezTo>
                <a:cubicBezTo>
                  <a:pt x="7915779" y="5807814"/>
                  <a:pt x="7503957" y="5696504"/>
                  <a:pt x="7092389" y="5584432"/>
                </a:cubicBezTo>
                <a:cubicBezTo>
                  <a:pt x="6008642" y="5289321"/>
                  <a:pt x="4925149" y="4993320"/>
                  <a:pt x="3841465" y="4697891"/>
                </a:cubicBezTo>
                <a:cubicBezTo>
                  <a:pt x="2828875" y="4421776"/>
                  <a:pt x="1816157" y="4145979"/>
                  <a:pt x="803567" y="3869928"/>
                </a:cubicBezTo>
                <a:cubicBezTo>
                  <a:pt x="535584" y="3796801"/>
                  <a:pt x="267856" y="3723167"/>
                  <a:pt x="0" y="3649722"/>
                </a:cubicBezTo>
                <a:close/>
              </a:path>
            </a:pathLst>
          </a:custGeom>
          <a:solidFill>
            <a:srgbClr val="00A7E5">
              <a:lumMod val="20000"/>
              <a:lumOff val="80000"/>
            </a:srgbClr>
          </a:solidFill>
          <a:ln w="635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black"/>
              </a:solidFill>
              <a:effectLst/>
              <a:uLnTx/>
              <a:uFillTx/>
              <a:latin typeface="Aptos" panose="02110004020202020204"/>
            </a:endParaRPr>
          </a:p>
        </p:txBody>
      </p:sp>
      <p:sp>
        <p:nvSpPr>
          <p:cNvPr id="2" name="Titel 1">
            <a:extLst>
              <a:ext uri="{FF2B5EF4-FFF2-40B4-BE49-F238E27FC236}">
                <a16:creationId xmlns:a16="http://schemas.microsoft.com/office/drawing/2014/main" id="{7CA7F6EB-B920-5548-55A3-D462698C77AD}"/>
              </a:ext>
            </a:extLst>
          </p:cNvPr>
          <p:cNvSpPr>
            <a:spLocks noGrp="1"/>
          </p:cNvSpPr>
          <p:nvPr>
            <p:ph type="ctrTitle"/>
          </p:nvPr>
        </p:nvSpPr>
        <p:spPr>
          <a:xfrm>
            <a:off x="1524000" y="-189603"/>
            <a:ext cx="9144000" cy="2387600"/>
          </a:xfrm>
        </p:spPr>
        <p:txBody>
          <a:bodyPr anchor="b">
            <a:normAutofit/>
          </a:bodyPr>
          <a:lstStyle>
            <a:lvl1pPr algn="l">
              <a:defRPr sz="3200">
                <a:solidFill>
                  <a:schemeClr val="tx2"/>
                </a:solidFill>
              </a:defRPr>
            </a:lvl1pPr>
          </a:lstStyle>
          <a:p>
            <a:r>
              <a:rPr lang="en-US"/>
              <a:t>Click to edit Master title style</a:t>
            </a:r>
            <a:endParaRPr lang="LID4096"/>
          </a:p>
        </p:txBody>
      </p:sp>
      <p:sp>
        <p:nvSpPr>
          <p:cNvPr id="3" name="Ondertitel 2">
            <a:extLst>
              <a:ext uri="{FF2B5EF4-FFF2-40B4-BE49-F238E27FC236}">
                <a16:creationId xmlns:a16="http://schemas.microsoft.com/office/drawing/2014/main" id="{9051B4FE-720C-FAA1-7D52-D0AB79BC37B2}"/>
              </a:ext>
            </a:extLst>
          </p:cNvPr>
          <p:cNvSpPr>
            <a:spLocks noGrp="1"/>
          </p:cNvSpPr>
          <p:nvPr>
            <p:ph type="subTitle" idx="1"/>
          </p:nvPr>
        </p:nvSpPr>
        <p:spPr>
          <a:xfrm>
            <a:off x="1524000" y="2290072"/>
            <a:ext cx="9144000" cy="1655762"/>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Tijdelijke aanduiding voor datum 3">
            <a:extLst>
              <a:ext uri="{FF2B5EF4-FFF2-40B4-BE49-F238E27FC236}">
                <a16:creationId xmlns:a16="http://schemas.microsoft.com/office/drawing/2014/main" id="{BBB5F06C-9B81-1AD9-584C-406004421E9A}"/>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5" name="Tijdelijke aanduiding voor voettekst 4">
            <a:extLst>
              <a:ext uri="{FF2B5EF4-FFF2-40B4-BE49-F238E27FC236}">
                <a16:creationId xmlns:a16="http://schemas.microsoft.com/office/drawing/2014/main" id="{F6194723-320E-1549-816F-A3291E46F785}"/>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23FB717B-2138-E19F-5DEF-8B4229D152FB}"/>
              </a:ext>
            </a:extLst>
          </p:cNvPr>
          <p:cNvSpPr>
            <a:spLocks noGrp="1"/>
          </p:cNvSpPr>
          <p:nvPr>
            <p:ph type="sldNum" sz="quarter" idx="12"/>
          </p:nvPr>
        </p:nvSpPr>
        <p:spPr/>
        <p:txBody>
          <a:bodyPr/>
          <a:lstStyle/>
          <a:p>
            <a:fld id="{E52943C2-9F09-4FA2-95CA-A42C107662E9}" type="slidenum">
              <a:rPr lang="LID4096" smtClean="0"/>
              <a:t>‹nr.›</a:t>
            </a:fld>
            <a:endParaRPr lang="LID4096"/>
          </a:p>
        </p:txBody>
      </p:sp>
      <p:sp>
        <p:nvSpPr>
          <p:cNvPr id="8" name="Rechthoek 7">
            <a:extLst>
              <a:ext uri="{FF2B5EF4-FFF2-40B4-BE49-F238E27FC236}">
                <a16:creationId xmlns:a16="http://schemas.microsoft.com/office/drawing/2014/main" id="{9463DBE3-223A-FACB-6D47-2D70359F5EDF}"/>
              </a:ext>
            </a:extLst>
          </p:cNvPr>
          <p:cNvSpPr/>
          <p:nvPr userDrawn="1"/>
        </p:nvSpPr>
        <p:spPr>
          <a:xfrm>
            <a:off x="0" y="6002341"/>
            <a:ext cx="12192000" cy="8556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3" name="Afbeelding 12" descr="Afbeelding met tekst, schermopname, Lettertype, logo&#10;&#10;Automatisch gegenereerde beschrijving">
            <a:extLst>
              <a:ext uri="{FF2B5EF4-FFF2-40B4-BE49-F238E27FC236}">
                <a16:creationId xmlns:a16="http://schemas.microsoft.com/office/drawing/2014/main" id="{D7DBE457-81DD-84BF-CD2B-5E577B8E8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0443" y="5266165"/>
            <a:ext cx="1603911" cy="1238511"/>
          </a:xfrm>
          <a:prstGeom prst="rect">
            <a:avLst/>
          </a:prstGeom>
        </p:spPr>
      </p:pic>
    </p:spTree>
    <p:extLst>
      <p:ext uri="{BB962C8B-B14F-4D97-AF65-F5344CB8AC3E}">
        <p14:creationId xmlns:p14="http://schemas.microsoft.com/office/powerpoint/2010/main" val="17205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910EF-4B68-9CAE-9EC9-9EB652B85458}"/>
              </a:ext>
            </a:extLst>
          </p:cNvPr>
          <p:cNvSpPr>
            <a:spLocks noGrp="1"/>
          </p:cNvSpPr>
          <p:nvPr>
            <p:ph type="title"/>
          </p:nvPr>
        </p:nvSpPr>
        <p:spPr/>
        <p:txBody>
          <a:bodyPr/>
          <a:lstStyle/>
          <a:p>
            <a:r>
              <a:rPr lang="en-US"/>
              <a:t>Click to edit Master title style</a:t>
            </a:r>
            <a:endParaRPr lang="LID4096"/>
          </a:p>
        </p:txBody>
      </p:sp>
      <p:sp>
        <p:nvSpPr>
          <p:cNvPr id="3" name="Tijdelijke aanduiding voor verticale tekst 2">
            <a:extLst>
              <a:ext uri="{FF2B5EF4-FFF2-40B4-BE49-F238E27FC236}">
                <a16:creationId xmlns:a16="http://schemas.microsoft.com/office/drawing/2014/main" id="{C3850647-AEFA-53B6-E1D6-1CD8D5A169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ijdelijke aanduiding voor datum 3">
            <a:extLst>
              <a:ext uri="{FF2B5EF4-FFF2-40B4-BE49-F238E27FC236}">
                <a16:creationId xmlns:a16="http://schemas.microsoft.com/office/drawing/2014/main" id="{5FA85430-692B-EBCC-D395-7E29B2AFABD7}"/>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5" name="Tijdelijke aanduiding voor voettekst 4">
            <a:extLst>
              <a:ext uri="{FF2B5EF4-FFF2-40B4-BE49-F238E27FC236}">
                <a16:creationId xmlns:a16="http://schemas.microsoft.com/office/drawing/2014/main" id="{A7C85250-AD58-FADF-D4FF-5A8F23796D3B}"/>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55FDF3AD-5597-B86B-53CC-90DA0A02F497}"/>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349232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3901236-5790-C8A6-08FF-2EA2045F8E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Tijdelijke aanduiding voor verticale tekst 2">
            <a:extLst>
              <a:ext uri="{FF2B5EF4-FFF2-40B4-BE49-F238E27FC236}">
                <a16:creationId xmlns:a16="http://schemas.microsoft.com/office/drawing/2014/main" id="{3C3FE76A-D4A6-EA95-1FF5-53474B354D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ijdelijke aanduiding voor datum 3">
            <a:extLst>
              <a:ext uri="{FF2B5EF4-FFF2-40B4-BE49-F238E27FC236}">
                <a16:creationId xmlns:a16="http://schemas.microsoft.com/office/drawing/2014/main" id="{792FB4B8-3A06-A938-5884-0EBDF25FC587}"/>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5" name="Tijdelijke aanduiding voor voettekst 4">
            <a:extLst>
              <a:ext uri="{FF2B5EF4-FFF2-40B4-BE49-F238E27FC236}">
                <a16:creationId xmlns:a16="http://schemas.microsoft.com/office/drawing/2014/main" id="{87D76712-B666-21F3-FADA-609D9CD180EA}"/>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0F0C79FE-B57B-F3AE-FD3A-1F198BABE68B}"/>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309879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3CCFF-B570-449E-CE10-9BAEB241D79A}"/>
              </a:ext>
            </a:extLst>
          </p:cNvPr>
          <p:cNvSpPr>
            <a:spLocks noGrp="1"/>
          </p:cNvSpPr>
          <p:nvPr>
            <p:ph type="title"/>
          </p:nvPr>
        </p:nvSpPr>
        <p:spPr/>
        <p:txBody>
          <a:bodyPr/>
          <a:lstStyle/>
          <a:p>
            <a:r>
              <a:rPr lang="en-US"/>
              <a:t>Click to edit Master title style</a:t>
            </a:r>
            <a:endParaRPr lang="LID4096"/>
          </a:p>
        </p:txBody>
      </p:sp>
      <p:sp>
        <p:nvSpPr>
          <p:cNvPr id="3" name="Tijdelijke aanduiding voor inhoud 2">
            <a:extLst>
              <a:ext uri="{FF2B5EF4-FFF2-40B4-BE49-F238E27FC236}">
                <a16:creationId xmlns:a16="http://schemas.microsoft.com/office/drawing/2014/main" id="{1EAF5E7C-ED37-617C-6524-B3A08CFB54B3}"/>
              </a:ext>
            </a:extLst>
          </p:cNvPr>
          <p:cNvSpPr>
            <a:spLocks noGrp="1"/>
          </p:cNvSpPr>
          <p:nvPr>
            <p:ph idx="1"/>
          </p:nvPr>
        </p:nvSpPr>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ijdelijke aanduiding voor datum 3">
            <a:extLst>
              <a:ext uri="{FF2B5EF4-FFF2-40B4-BE49-F238E27FC236}">
                <a16:creationId xmlns:a16="http://schemas.microsoft.com/office/drawing/2014/main" id="{51BD0995-8E79-E7F2-E21A-600C64F51C2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r>
              <a:rPr lang="nl-NL"/>
              <a:t>25-09-2024</a:t>
            </a:r>
            <a:endParaRPr lang="LID4096"/>
          </a:p>
        </p:txBody>
      </p:sp>
      <p:sp>
        <p:nvSpPr>
          <p:cNvPr id="5" name="Tijdelijke aanduiding voor voettekst 4">
            <a:extLst>
              <a:ext uri="{FF2B5EF4-FFF2-40B4-BE49-F238E27FC236}">
                <a16:creationId xmlns:a16="http://schemas.microsoft.com/office/drawing/2014/main" id="{7C161F6E-39A6-6233-325C-31979BFD78ED}"/>
              </a:ext>
            </a:extLst>
          </p:cNvPr>
          <p:cNvSpPr>
            <a:spLocks noGrp="1"/>
          </p:cNvSpPr>
          <p:nvPr>
            <p:ph type="ftr" sz="quarter" idx="11"/>
          </p:nvPr>
        </p:nvSpPr>
        <p:spPr/>
        <p:txBody>
          <a:bodyPr/>
          <a:lstStyle/>
          <a:p>
            <a:r>
              <a:rPr lang="nl-NL"/>
              <a:t>Aedesbijeenkomst</a:t>
            </a:r>
            <a:endParaRPr lang="LID4096"/>
          </a:p>
        </p:txBody>
      </p:sp>
      <p:sp>
        <p:nvSpPr>
          <p:cNvPr id="6" name="Tijdelijke aanduiding voor dianummer 5">
            <a:extLst>
              <a:ext uri="{FF2B5EF4-FFF2-40B4-BE49-F238E27FC236}">
                <a16:creationId xmlns:a16="http://schemas.microsoft.com/office/drawing/2014/main" id="{D5AADDD6-5698-E7F7-FBED-80D23FEFE615}"/>
              </a:ext>
            </a:extLst>
          </p:cNvPr>
          <p:cNvSpPr>
            <a:spLocks noGrp="1"/>
          </p:cNvSpPr>
          <p:nvPr>
            <p:ph type="sldNum" sz="quarter" idx="12"/>
          </p:nvPr>
        </p:nvSpPr>
        <p:spPr/>
        <p:txBody>
          <a:bodyPr/>
          <a:lstStyle/>
          <a:p>
            <a:r>
              <a:rPr lang="nl-NL"/>
              <a:t>1</a:t>
            </a:r>
            <a:endParaRPr lang="LID4096"/>
          </a:p>
        </p:txBody>
      </p:sp>
    </p:spTree>
    <p:extLst>
      <p:ext uri="{BB962C8B-B14F-4D97-AF65-F5344CB8AC3E}">
        <p14:creationId xmlns:p14="http://schemas.microsoft.com/office/powerpoint/2010/main" val="197899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DEBF5-2712-42F8-A809-25806685DCAE}"/>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LID4096"/>
          </a:p>
        </p:txBody>
      </p:sp>
      <p:sp>
        <p:nvSpPr>
          <p:cNvPr id="3" name="Tijdelijke aanduiding voor tekst 2">
            <a:extLst>
              <a:ext uri="{FF2B5EF4-FFF2-40B4-BE49-F238E27FC236}">
                <a16:creationId xmlns:a16="http://schemas.microsoft.com/office/drawing/2014/main" id="{727291EA-246E-D028-297B-F4BDF70913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Tijdelijke aanduiding voor datum 3">
            <a:extLst>
              <a:ext uri="{FF2B5EF4-FFF2-40B4-BE49-F238E27FC236}">
                <a16:creationId xmlns:a16="http://schemas.microsoft.com/office/drawing/2014/main" id="{3606CAAF-FEAC-DF58-DF22-CF83E01B4B14}"/>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5" name="Tijdelijke aanduiding voor voettekst 4">
            <a:extLst>
              <a:ext uri="{FF2B5EF4-FFF2-40B4-BE49-F238E27FC236}">
                <a16:creationId xmlns:a16="http://schemas.microsoft.com/office/drawing/2014/main" id="{38D51BA4-0E80-3D8C-C904-72025983B753}"/>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6E32D7A1-B86C-EE84-3ED6-5DE52BEFB855}"/>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366258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D21C7-5366-CB1A-1424-5ED5A134AB26}"/>
              </a:ext>
            </a:extLst>
          </p:cNvPr>
          <p:cNvSpPr>
            <a:spLocks noGrp="1"/>
          </p:cNvSpPr>
          <p:nvPr>
            <p:ph type="title"/>
          </p:nvPr>
        </p:nvSpPr>
        <p:spPr/>
        <p:txBody>
          <a:bodyPr/>
          <a:lstStyle/>
          <a:p>
            <a:r>
              <a:rPr lang="en-US"/>
              <a:t>Click to edit Master title style</a:t>
            </a:r>
            <a:endParaRPr lang="LID4096"/>
          </a:p>
        </p:txBody>
      </p:sp>
      <p:sp>
        <p:nvSpPr>
          <p:cNvPr id="3" name="Tijdelijke aanduiding voor inhoud 2">
            <a:extLst>
              <a:ext uri="{FF2B5EF4-FFF2-40B4-BE49-F238E27FC236}">
                <a16:creationId xmlns:a16="http://schemas.microsoft.com/office/drawing/2014/main" id="{F28D04D1-700F-861D-28BD-5C517F4FF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ijdelijke aanduiding voor inhoud 3">
            <a:extLst>
              <a:ext uri="{FF2B5EF4-FFF2-40B4-BE49-F238E27FC236}">
                <a16:creationId xmlns:a16="http://schemas.microsoft.com/office/drawing/2014/main" id="{1B9847D5-A557-7952-2CB8-279A631E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ijdelijke aanduiding voor datum 4">
            <a:extLst>
              <a:ext uri="{FF2B5EF4-FFF2-40B4-BE49-F238E27FC236}">
                <a16:creationId xmlns:a16="http://schemas.microsoft.com/office/drawing/2014/main" id="{D9557237-7EF3-85C2-A939-FCFCBD3D75FD}"/>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6" name="Tijdelijke aanduiding voor voettekst 5">
            <a:extLst>
              <a:ext uri="{FF2B5EF4-FFF2-40B4-BE49-F238E27FC236}">
                <a16:creationId xmlns:a16="http://schemas.microsoft.com/office/drawing/2014/main" id="{9762B65D-DCA5-EE7C-C583-155101469F74}"/>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8DD7B1BD-4477-D783-D714-EEB6354EC473}"/>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296927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DE12D-CF64-9F68-131E-E1792AC720A7}"/>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ijdelijke aanduiding voor tekst 2">
            <a:extLst>
              <a:ext uri="{FF2B5EF4-FFF2-40B4-BE49-F238E27FC236}">
                <a16:creationId xmlns:a16="http://schemas.microsoft.com/office/drawing/2014/main" id="{0D48C010-4A5C-0E11-F08D-8C9615F62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a:extLst>
              <a:ext uri="{FF2B5EF4-FFF2-40B4-BE49-F238E27FC236}">
                <a16:creationId xmlns:a16="http://schemas.microsoft.com/office/drawing/2014/main" id="{1B5A570A-0D3E-BEC6-BDC7-18AD6972A1B6}"/>
              </a:ext>
            </a:extLst>
          </p:cNvPr>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ijdelijke aanduiding voor tekst 4">
            <a:extLst>
              <a:ext uri="{FF2B5EF4-FFF2-40B4-BE49-F238E27FC236}">
                <a16:creationId xmlns:a16="http://schemas.microsoft.com/office/drawing/2014/main" id="{1FE0F3F2-267D-E537-A2B0-A10F1E6B1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a:extLst>
              <a:ext uri="{FF2B5EF4-FFF2-40B4-BE49-F238E27FC236}">
                <a16:creationId xmlns:a16="http://schemas.microsoft.com/office/drawing/2014/main" id="{995160D0-6C55-7508-515C-8473AB092D64}"/>
              </a:ext>
            </a:extLst>
          </p:cNvPr>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Tijdelijke aanduiding voor datum 6">
            <a:extLst>
              <a:ext uri="{FF2B5EF4-FFF2-40B4-BE49-F238E27FC236}">
                <a16:creationId xmlns:a16="http://schemas.microsoft.com/office/drawing/2014/main" id="{4D0C112A-7604-496E-7D7F-26A04901897E}"/>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8" name="Tijdelijke aanduiding voor voettekst 7">
            <a:extLst>
              <a:ext uri="{FF2B5EF4-FFF2-40B4-BE49-F238E27FC236}">
                <a16:creationId xmlns:a16="http://schemas.microsoft.com/office/drawing/2014/main" id="{78DEED89-4A05-E228-A9B3-B3F67336400C}"/>
              </a:ext>
            </a:extLst>
          </p:cNvPr>
          <p:cNvSpPr>
            <a:spLocks noGrp="1"/>
          </p:cNvSpPr>
          <p:nvPr>
            <p:ph type="ftr" sz="quarter" idx="11"/>
          </p:nvPr>
        </p:nvSpPr>
        <p:spPr/>
        <p:txBody>
          <a:bodyPr/>
          <a:lstStyle/>
          <a:p>
            <a:endParaRPr lang="LID4096"/>
          </a:p>
        </p:txBody>
      </p:sp>
      <p:sp>
        <p:nvSpPr>
          <p:cNvPr id="9" name="Tijdelijke aanduiding voor dianummer 8">
            <a:extLst>
              <a:ext uri="{FF2B5EF4-FFF2-40B4-BE49-F238E27FC236}">
                <a16:creationId xmlns:a16="http://schemas.microsoft.com/office/drawing/2014/main" id="{C3E5FEEC-53AF-8387-01F9-66D151696327}"/>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429219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1B9DD-6ED0-F340-CB0A-D3BFE1A79664}"/>
              </a:ext>
            </a:extLst>
          </p:cNvPr>
          <p:cNvSpPr>
            <a:spLocks noGrp="1"/>
          </p:cNvSpPr>
          <p:nvPr>
            <p:ph type="title"/>
          </p:nvPr>
        </p:nvSpPr>
        <p:spPr/>
        <p:txBody>
          <a:bodyPr/>
          <a:lstStyle/>
          <a:p>
            <a:r>
              <a:rPr lang="en-US"/>
              <a:t>Click to edit Master title style</a:t>
            </a:r>
            <a:endParaRPr lang="LID4096"/>
          </a:p>
        </p:txBody>
      </p:sp>
      <p:sp>
        <p:nvSpPr>
          <p:cNvPr id="3" name="Tijdelijke aanduiding voor datum 2">
            <a:extLst>
              <a:ext uri="{FF2B5EF4-FFF2-40B4-BE49-F238E27FC236}">
                <a16:creationId xmlns:a16="http://schemas.microsoft.com/office/drawing/2014/main" id="{70B26C2C-B7E8-8925-4945-2D9BE5CCCDB1}"/>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4" name="Tijdelijke aanduiding voor voettekst 3">
            <a:extLst>
              <a:ext uri="{FF2B5EF4-FFF2-40B4-BE49-F238E27FC236}">
                <a16:creationId xmlns:a16="http://schemas.microsoft.com/office/drawing/2014/main" id="{C8FB0A59-1654-7C9E-1833-33DD4433B860}"/>
              </a:ext>
            </a:extLst>
          </p:cNvPr>
          <p:cNvSpPr>
            <a:spLocks noGrp="1"/>
          </p:cNvSpPr>
          <p:nvPr>
            <p:ph type="ftr" sz="quarter" idx="11"/>
          </p:nvPr>
        </p:nvSpPr>
        <p:spPr/>
        <p:txBody>
          <a:bodyPr/>
          <a:lstStyle/>
          <a:p>
            <a:endParaRPr lang="LID4096"/>
          </a:p>
        </p:txBody>
      </p:sp>
      <p:sp>
        <p:nvSpPr>
          <p:cNvPr id="5" name="Tijdelijke aanduiding voor dianummer 4">
            <a:extLst>
              <a:ext uri="{FF2B5EF4-FFF2-40B4-BE49-F238E27FC236}">
                <a16:creationId xmlns:a16="http://schemas.microsoft.com/office/drawing/2014/main" id="{988F1C62-4933-22EE-3E4B-91C767A6A34A}"/>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268468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FA10927-A41D-F6CD-1084-9BB6AFBDC35B}"/>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3" name="Tijdelijke aanduiding voor voettekst 2">
            <a:extLst>
              <a:ext uri="{FF2B5EF4-FFF2-40B4-BE49-F238E27FC236}">
                <a16:creationId xmlns:a16="http://schemas.microsoft.com/office/drawing/2014/main" id="{B46531C1-3446-4DB3-5905-9D21A36AFFC6}"/>
              </a:ext>
            </a:extLst>
          </p:cNvPr>
          <p:cNvSpPr>
            <a:spLocks noGrp="1"/>
          </p:cNvSpPr>
          <p:nvPr>
            <p:ph type="ftr" sz="quarter" idx="11"/>
          </p:nvPr>
        </p:nvSpPr>
        <p:spPr/>
        <p:txBody>
          <a:bodyPr/>
          <a:lstStyle/>
          <a:p>
            <a:endParaRPr lang="LID4096"/>
          </a:p>
        </p:txBody>
      </p:sp>
      <p:sp>
        <p:nvSpPr>
          <p:cNvPr id="4" name="Tijdelijke aanduiding voor dianummer 3">
            <a:extLst>
              <a:ext uri="{FF2B5EF4-FFF2-40B4-BE49-F238E27FC236}">
                <a16:creationId xmlns:a16="http://schemas.microsoft.com/office/drawing/2014/main" id="{54BB7452-D833-10B8-C767-E2272A43660B}"/>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29452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FD2B3-088A-648D-80CA-4806CD75D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Tijdelijke aanduiding voor inhoud 2">
            <a:extLst>
              <a:ext uri="{FF2B5EF4-FFF2-40B4-BE49-F238E27FC236}">
                <a16:creationId xmlns:a16="http://schemas.microsoft.com/office/drawing/2014/main" id="{8A643AFB-9D2D-2273-7A7D-985E35F5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ijdelijke aanduiding voor tekst 3">
            <a:extLst>
              <a:ext uri="{FF2B5EF4-FFF2-40B4-BE49-F238E27FC236}">
                <a16:creationId xmlns:a16="http://schemas.microsoft.com/office/drawing/2014/main" id="{7476B8D7-832F-6760-70DC-DEE06262E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jdelijke aanduiding voor datum 4">
            <a:extLst>
              <a:ext uri="{FF2B5EF4-FFF2-40B4-BE49-F238E27FC236}">
                <a16:creationId xmlns:a16="http://schemas.microsoft.com/office/drawing/2014/main" id="{7A9C6678-F920-4AF1-F57F-65A88D44858E}"/>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6" name="Tijdelijke aanduiding voor voettekst 5">
            <a:extLst>
              <a:ext uri="{FF2B5EF4-FFF2-40B4-BE49-F238E27FC236}">
                <a16:creationId xmlns:a16="http://schemas.microsoft.com/office/drawing/2014/main" id="{8C9AB2B3-83E1-9E3E-3BA9-C2599547D707}"/>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FA518627-5347-D02E-978D-6DD3003D11FD}"/>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362562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B6D1E-9E2B-3C71-9F46-F4CD80402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Tijdelijke aanduiding voor afbeelding 2">
            <a:extLst>
              <a:ext uri="{FF2B5EF4-FFF2-40B4-BE49-F238E27FC236}">
                <a16:creationId xmlns:a16="http://schemas.microsoft.com/office/drawing/2014/main" id="{9A11503D-EA41-59C7-7344-6A1DFDF6B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ID4096"/>
          </a:p>
        </p:txBody>
      </p:sp>
      <p:sp>
        <p:nvSpPr>
          <p:cNvPr id="4" name="Tijdelijke aanduiding voor tekst 3">
            <a:extLst>
              <a:ext uri="{FF2B5EF4-FFF2-40B4-BE49-F238E27FC236}">
                <a16:creationId xmlns:a16="http://schemas.microsoft.com/office/drawing/2014/main" id="{E6F6B74D-BAEA-ADAC-BEC8-41B45CA9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jdelijke aanduiding voor datum 4">
            <a:extLst>
              <a:ext uri="{FF2B5EF4-FFF2-40B4-BE49-F238E27FC236}">
                <a16:creationId xmlns:a16="http://schemas.microsoft.com/office/drawing/2014/main" id="{F4103EB3-9871-42EE-4EE8-00166BA49F9A}"/>
              </a:ext>
            </a:extLst>
          </p:cNvPr>
          <p:cNvSpPr>
            <a:spLocks noGrp="1"/>
          </p:cNvSpPr>
          <p:nvPr>
            <p:ph type="dt" sz="half" idx="10"/>
          </p:nvPr>
        </p:nvSpPr>
        <p:spPr/>
        <p:txBody>
          <a:bodyPr/>
          <a:lstStyle/>
          <a:p>
            <a:fld id="{46611C92-1A73-4D79-ADFE-2B82F863393F}" type="datetimeFigureOut">
              <a:rPr lang="LID4096" smtClean="0"/>
              <a:t>03/30/2026</a:t>
            </a:fld>
            <a:endParaRPr lang="LID4096"/>
          </a:p>
        </p:txBody>
      </p:sp>
      <p:sp>
        <p:nvSpPr>
          <p:cNvPr id="6" name="Tijdelijke aanduiding voor voettekst 5">
            <a:extLst>
              <a:ext uri="{FF2B5EF4-FFF2-40B4-BE49-F238E27FC236}">
                <a16:creationId xmlns:a16="http://schemas.microsoft.com/office/drawing/2014/main" id="{F0213BE9-8EA8-D842-23EC-7C5E89DDDB37}"/>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08985014-8A32-5AF8-102B-F69A7A89842F}"/>
              </a:ext>
            </a:extLst>
          </p:cNvPr>
          <p:cNvSpPr>
            <a:spLocks noGrp="1"/>
          </p:cNvSpPr>
          <p:nvPr>
            <p:ph type="sldNum" sz="quarter" idx="12"/>
          </p:nvPr>
        </p:nvSpPr>
        <p:spPr/>
        <p:txBody>
          <a:bodyPr/>
          <a:lstStyle/>
          <a:p>
            <a:fld id="{E52943C2-9F09-4FA2-95CA-A42C107662E9}" type="slidenum">
              <a:rPr lang="LID4096" smtClean="0"/>
              <a:t>‹nr.›</a:t>
            </a:fld>
            <a:endParaRPr lang="LID4096"/>
          </a:p>
        </p:txBody>
      </p:sp>
    </p:spTree>
    <p:extLst>
      <p:ext uri="{BB962C8B-B14F-4D97-AF65-F5344CB8AC3E}">
        <p14:creationId xmlns:p14="http://schemas.microsoft.com/office/powerpoint/2010/main" val="356496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gs>
            <a:gs pos="50000">
              <a:schemeClr val="tx1"/>
            </a:gs>
            <a:gs pos="100000">
              <a:schemeClr val="tx1"/>
            </a:gs>
          </a:gsLst>
          <a:lin ang="5400000" scaled="0"/>
        </a:gradFill>
        <a:effectLst/>
      </p:bgPr>
    </p:bg>
    <p:spTree>
      <p:nvGrpSpPr>
        <p:cNvPr id="1" name=""/>
        <p:cNvGrpSpPr/>
        <p:nvPr/>
      </p:nvGrpSpPr>
      <p:grpSpPr>
        <a:xfrm>
          <a:off x="0" y="0"/>
          <a:ext cx="0" cy="0"/>
          <a:chOff x="0" y="0"/>
          <a:chExt cx="0" cy="0"/>
        </a:xfrm>
      </p:grpSpPr>
      <p:pic>
        <p:nvPicPr>
          <p:cNvPr id="7" name="Tijdelijke aanduiding voor inhoud 4" descr="Afbeelding met schermopname&#10;&#10;Automatisch gegenereerde beschrijving">
            <a:extLst>
              <a:ext uri="{FF2B5EF4-FFF2-40B4-BE49-F238E27FC236}">
                <a16:creationId xmlns:a16="http://schemas.microsoft.com/office/drawing/2014/main" id="{438C211E-D93B-23D0-6C26-DA2B32A4C75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 name="Tijdelijke aanduiding voor titel 1">
            <a:extLst>
              <a:ext uri="{FF2B5EF4-FFF2-40B4-BE49-F238E27FC236}">
                <a16:creationId xmlns:a16="http://schemas.microsoft.com/office/drawing/2014/main" id="{FB13F5A4-4548-DFE3-8673-254C18E61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0D7058E4-8892-B30E-9672-FE3BD743F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91BE9E55-9490-9C84-C825-DCF78A547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611C92-1A73-4D79-ADFE-2B82F863393F}" type="datetimeFigureOut">
              <a:rPr lang="LID4096" smtClean="0"/>
              <a:t>03/30/2026</a:t>
            </a:fld>
            <a:endParaRPr lang="LID4096"/>
          </a:p>
        </p:txBody>
      </p:sp>
      <p:sp>
        <p:nvSpPr>
          <p:cNvPr id="5" name="Tijdelijke aanduiding voor voettekst 4">
            <a:extLst>
              <a:ext uri="{FF2B5EF4-FFF2-40B4-BE49-F238E27FC236}">
                <a16:creationId xmlns:a16="http://schemas.microsoft.com/office/drawing/2014/main" id="{058D5A1E-D60D-2363-F9F4-03699990A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Tijdelijke aanduiding voor dianummer 5">
            <a:extLst>
              <a:ext uri="{FF2B5EF4-FFF2-40B4-BE49-F238E27FC236}">
                <a16:creationId xmlns:a16="http://schemas.microsoft.com/office/drawing/2014/main" id="{AA0422FB-397F-8330-8A5A-FB6C6A221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E52943C2-9F09-4FA2-95CA-A42C107662E9}" type="slidenum">
              <a:rPr lang="LID4096" smtClean="0"/>
              <a:pPr/>
              <a:t>‹nr.›</a:t>
            </a:fld>
            <a:endParaRPr lang="LID4096"/>
          </a:p>
        </p:txBody>
      </p:sp>
    </p:spTree>
    <p:extLst>
      <p:ext uri="{BB962C8B-B14F-4D97-AF65-F5344CB8AC3E}">
        <p14:creationId xmlns:p14="http://schemas.microsoft.com/office/powerpoint/2010/main" val="638069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tx2"/>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kern="120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300" b="0" kern="1200">
          <a:solidFill>
            <a:schemeClr val="bg2"/>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bg2"/>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QPML9AQls4s?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5_2AEF274C.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XxPu0n5OIgY?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128_3BB22C8F.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aedes.n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edes.nl/media/document/partners-wonen-2025-interactief" TargetMode="External"/><Relationship Id="rId5" Type="http://schemas.openxmlformats.org/officeDocument/2006/relationships/hyperlink" Target="https://aedes.nl/wat-biedt-aedes/aedes-nieuwsbrieven" TargetMode="External"/><Relationship Id="rId4" Type="http://schemas.openxmlformats.org/officeDocument/2006/relationships/hyperlink" Target="https://mailing.aedes.nl/subscribeform.php?form=1&amp;token=2ca0de6897fcf1ba56e4d717b48d001f16405949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802D-35FE-8610-A513-C40FFFB86AC2}"/>
            </a:ext>
          </a:extLst>
        </p:cNvPr>
        <p:cNvGrpSpPr/>
        <p:nvPr/>
      </p:nvGrpSpPr>
      <p:grpSpPr>
        <a:xfrm>
          <a:off x="0" y="0"/>
          <a:ext cx="0" cy="0"/>
          <a:chOff x="0" y="0"/>
          <a:chExt cx="0" cy="0"/>
        </a:xfrm>
      </p:grpSpPr>
      <p:pic>
        <p:nvPicPr>
          <p:cNvPr id="4" name="Afbeelding 3" descr="Afbeelding met buitenshuis, hemel, gebouw, grond&#10;&#10;Door AI gegenereerde inhoud is mogelijk onjuist.">
            <a:extLst>
              <a:ext uri="{FF2B5EF4-FFF2-40B4-BE49-F238E27FC236}">
                <a16:creationId xmlns:a16="http://schemas.microsoft.com/office/drawing/2014/main" id="{B92E006A-09F9-3B9D-479F-F83E1B92844B}"/>
              </a:ext>
            </a:extLst>
          </p:cNvPr>
          <p:cNvPicPr>
            <a:picLocks noGrp="1" noRot="1" noChangeAspect="1" noMove="1" noResize="1" noEditPoints="1" noAdjustHandles="1" noChangeArrowheads="1" noChangeShapeType="1" noCrop="1"/>
          </p:cNvPicPr>
          <p:nvPr/>
        </p:nvPicPr>
        <p:blipFill>
          <a:blip r:embed="rId3">
            <a:alphaModFix amt="20000"/>
          </a:blip>
          <a:srcRect t="8441" b="7271"/>
          <a:stretch/>
        </p:blipFill>
        <p:spPr>
          <a:xfrm>
            <a:off x="-1" y="0"/>
            <a:ext cx="12191555" cy="6858000"/>
          </a:xfrm>
          <a:prstGeom prst="rect">
            <a:avLst/>
          </a:prstGeom>
        </p:spPr>
      </p:pic>
      <p:sp>
        <p:nvSpPr>
          <p:cNvPr id="7" name="Vrije vorm: vorm 6">
            <a:extLst>
              <a:ext uri="{FF2B5EF4-FFF2-40B4-BE49-F238E27FC236}">
                <a16:creationId xmlns:a16="http://schemas.microsoft.com/office/drawing/2014/main" id="{64E3EC19-30C1-8E5B-F6CD-01C8E8A6CC34}"/>
              </a:ext>
            </a:extLst>
          </p:cNvPr>
          <p:cNvSpPr>
            <a:spLocks noGrp="1" noRot="1" noMove="1" noResize="1" noEditPoints="1" noAdjustHandles="1" noChangeArrowheads="1" noChangeShapeType="1"/>
          </p:cNvSpPr>
          <p:nvPr/>
        </p:nvSpPr>
        <p:spPr>
          <a:xfrm>
            <a:off x="0" y="3439359"/>
            <a:ext cx="12191555" cy="3418641"/>
          </a:xfrm>
          <a:custGeom>
            <a:avLst/>
            <a:gdLst>
              <a:gd name="connsiteX0" fmla="*/ 0 w 12191555"/>
              <a:gd name="connsiteY0" fmla="*/ 205680 h 3411051"/>
              <a:gd name="connsiteX1" fmla="*/ 803058 w 12191555"/>
              <a:gd name="connsiteY1" fmla="*/ 425822 h 3411051"/>
              <a:gd name="connsiteX2" fmla="*/ 3839241 w 12191555"/>
              <a:gd name="connsiteY2" fmla="*/ 1253785 h 3411051"/>
              <a:gd name="connsiteX3" fmla="*/ 7088323 w 12191555"/>
              <a:gd name="connsiteY3" fmla="*/ 2140326 h 3411051"/>
              <a:gd name="connsiteX4" fmla="*/ 8323279 w 12191555"/>
              <a:gd name="connsiteY4" fmla="*/ 2473303 h 3411051"/>
              <a:gd name="connsiteX5" fmla="*/ 8776143 w 12191555"/>
              <a:gd name="connsiteY5" fmla="*/ 2544588 h 3411051"/>
              <a:gd name="connsiteX6" fmla="*/ 9255564 w 12191555"/>
              <a:gd name="connsiteY6" fmla="*/ 2374827 h 3411051"/>
              <a:gd name="connsiteX7" fmla="*/ 9892420 w 12191555"/>
              <a:gd name="connsiteY7" fmla="*/ 1865863 h 3411051"/>
              <a:gd name="connsiteX8" fmla="*/ 12155913 w 12191555"/>
              <a:gd name="connsiteY8" fmla="*/ 58982 h 3411051"/>
              <a:gd name="connsiteX9" fmla="*/ 12191047 w 12191555"/>
              <a:gd name="connsiteY9" fmla="*/ 1485 h 3411051"/>
              <a:gd name="connsiteX10" fmla="*/ 12191556 w 12191555"/>
              <a:gd name="connsiteY10" fmla="*/ 3411051 h 3411051"/>
              <a:gd name="connsiteX11" fmla="*/ 0 w 12191555"/>
              <a:gd name="connsiteY11" fmla="*/ 3411051 h 3411051"/>
              <a:gd name="connsiteX12" fmla="*/ 0 w 12191555"/>
              <a:gd name="connsiteY12" fmla="*/ 205616 h 34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1555" h="3411051">
                <a:moveTo>
                  <a:pt x="0" y="205680"/>
                </a:moveTo>
                <a:cubicBezTo>
                  <a:pt x="267665" y="279061"/>
                  <a:pt x="535266" y="352759"/>
                  <a:pt x="803058" y="425822"/>
                </a:cubicBezTo>
                <a:cubicBezTo>
                  <a:pt x="1815077" y="701937"/>
                  <a:pt x="2827223" y="977734"/>
                  <a:pt x="3839241" y="1253785"/>
                </a:cubicBezTo>
                <a:cubicBezTo>
                  <a:pt x="4922290" y="1549278"/>
                  <a:pt x="6005212" y="1845215"/>
                  <a:pt x="7088323" y="2140326"/>
                </a:cubicBezTo>
                <a:cubicBezTo>
                  <a:pt x="7499700" y="2252398"/>
                  <a:pt x="7911268" y="2363645"/>
                  <a:pt x="8323279" y="2473303"/>
                </a:cubicBezTo>
                <a:cubicBezTo>
                  <a:pt x="8471439" y="2512757"/>
                  <a:pt x="8622457" y="2540077"/>
                  <a:pt x="8776143" y="2544588"/>
                </a:cubicBezTo>
                <a:cubicBezTo>
                  <a:pt x="8957213" y="2549988"/>
                  <a:pt x="9115347" y="2487027"/>
                  <a:pt x="9255564" y="2374827"/>
                </a:cubicBezTo>
                <a:cubicBezTo>
                  <a:pt x="9467701" y="2205003"/>
                  <a:pt x="9680029" y="2035433"/>
                  <a:pt x="9892420" y="1865863"/>
                </a:cubicBezTo>
                <a:cubicBezTo>
                  <a:pt x="10646812" y="1263442"/>
                  <a:pt x="11401140" y="660958"/>
                  <a:pt x="12155913" y="58982"/>
                </a:cubicBezTo>
                <a:cubicBezTo>
                  <a:pt x="12175672" y="43226"/>
                  <a:pt x="12191047" y="27915"/>
                  <a:pt x="12191047" y="1485"/>
                </a:cubicBezTo>
                <a:cubicBezTo>
                  <a:pt x="12191047" y="-66115"/>
                  <a:pt x="12191556" y="2191280"/>
                  <a:pt x="12191556" y="3411051"/>
                </a:cubicBezTo>
                <a:lnTo>
                  <a:pt x="0" y="3411051"/>
                </a:lnTo>
                <a:cubicBezTo>
                  <a:pt x="0" y="2342552"/>
                  <a:pt x="0" y="1274116"/>
                  <a:pt x="0" y="205616"/>
                </a:cubicBezTo>
                <a:close/>
              </a:path>
            </a:pathLst>
          </a:custGeom>
          <a:solidFill>
            <a:srgbClr val="00A7E5">
              <a:lumMod val="40000"/>
              <a:lumOff val="60000"/>
            </a:srgbClr>
          </a:solidFill>
          <a:ln w="635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black"/>
              </a:solidFill>
              <a:effectLst/>
              <a:uLnTx/>
              <a:uFillTx/>
              <a:latin typeface="Aptos" panose="02110004020202020204"/>
            </a:endParaRPr>
          </a:p>
        </p:txBody>
      </p:sp>
      <p:grpSp>
        <p:nvGrpSpPr>
          <p:cNvPr id="9" name="Groep 8">
            <a:extLst>
              <a:ext uri="{FF2B5EF4-FFF2-40B4-BE49-F238E27FC236}">
                <a16:creationId xmlns:a16="http://schemas.microsoft.com/office/drawing/2014/main" id="{32295F46-1AE6-E4F9-8D5C-8F9E1165E27A}"/>
              </a:ext>
            </a:extLst>
          </p:cNvPr>
          <p:cNvGrpSpPr>
            <a:grpSpLocks noGrp="1" noUngrp="1" noRot="1" noMove="1" noResize="1"/>
          </p:cNvGrpSpPr>
          <p:nvPr/>
        </p:nvGrpSpPr>
        <p:grpSpPr>
          <a:xfrm>
            <a:off x="10130443" y="5266165"/>
            <a:ext cx="1603911" cy="1238511"/>
            <a:chOff x="10130443" y="5266165"/>
            <a:chExt cx="1603911" cy="1238511"/>
          </a:xfrm>
        </p:grpSpPr>
        <p:sp>
          <p:nvSpPr>
            <p:cNvPr id="10" name="Rechthoek 9">
              <a:extLst>
                <a:ext uri="{FF2B5EF4-FFF2-40B4-BE49-F238E27FC236}">
                  <a16:creationId xmlns:a16="http://schemas.microsoft.com/office/drawing/2014/main" id="{9FC59AD1-DD42-2F2A-AB87-3578F29D5573}"/>
                </a:ext>
              </a:extLst>
            </p:cNvPr>
            <p:cNvSpPr>
              <a:spLocks noGrp="1" noRot="1" noMove="1" noResize="1" noEditPoints="1" noAdjustHandles="1" noChangeArrowheads="1" noChangeShapeType="1"/>
            </p:cNvSpPr>
            <p:nvPr/>
          </p:nvSpPr>
          <p:spPr>
            <a:xfrm>
              <a:off x="10204450" y="5874034"/>
              <a:ext cx="1066800" cy="329916"/>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11" name="Afbeelding 10" descr="Afbeelding met tekst, schermopname, Lettertype, logo&#10;&#10;Automatisch gegenereerde beschrijving">
              <a:extLst>
                <a:ext uri="{FF2B5EF4-FFF2-40B4-BE49-F238E27FC236}">
                  <a16:creationId xmlns:a16="http://schemas.microsoft.com/office/drawing/2014/main" id="{D10A2AE9-795B-3039-7CEB-65DC42044AD3}"/>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130443" y="5266165"/>
              <a:ext cx="1603911" cy="1238511"/>
            </a:xfrm>
            <a:prstGeom prst="rect">
              <a:avLst/>
            </a:prstGeom>
          </p:spPr>
        </p:pic>
      </p:grpSp>
      <p:sp>
        <p:nvSpPr>
          <p:cNvPr id="17" name="Titel 1">
            <a:extLst>
              <a:ext uri="{FF2B5EF4-FFF2-40B4-BE49-F238E27FC236}">
                <a16:creationId xmlns:a16="http://schemas.microsoft.com/office/drawing/2014/main" id="{38282F9B-61F5-6E48-885C-B6E662C2108F}"/>
              </a:ext>
            </a:extLst>
          </p:cNvPr>
          <p:cNvSpPr txBox="1">
            <a:spLocks/>
          </p:cNvSpPr>
          <p:nvPr/>
        </p:nvSpPr>
        <p:spPr>
          <a:xfrm>
            <a:off x="1958975" y="1756252"/>
            <a:ext cx="9436100" cy="576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a:ln>
                  <a:noFill/>
                </a:ln>
                <a:solidFill>
                  <a:srgbClr val="00A7E5"/>
                </a:solidFill>
                <a:effectLst/>
                <a:uLnTx/>
                <a:uFillTx/>
                <a:latin typeface="Verdana" panose="020B0604030504040204" pitchFamily="34" charset="0"/>
                <a:ea typeface="Verdana" panose="020B0604030504040204" pitchFamily="34" charset="0"/>
                <a:cs typeface="+mj-cs"/>
              </a:rPr>
              <a:t>Woningcorporaties</a:t>
            </a:r>
            <a:endParaRPr kumimoji="0" lang="LID4096" sz="3200" b="1" i="0" u="none" strike="noStrike" kern="1200" cap="none" spc="0" normalizeH="0" baseline="0" noProof="0">
              <a:ln>
                <a:noFill/>
              </a:ln>
              <a:solidFill>
                <a:srgbClr val="00A7E5"/>
              </a:solidFill>
              <a:effectLst/>
              <a:uLnTx/>
              <a:uFillTx/>
              <a:latin typeface="Verdana" panose="020B0604030504040204" pitchFamily="34" charset="0"/>
              <a:ea typeface="Verdana" panose="020B0604030504040204" pitchFamily="34" charset="0"/>
              <a:cs typeface="+mj-cs"/>
            </a:endParaRPr>
          </a:p>
        </p:txBody>
      </p:sp>
      <p:sp>
        <p:nvSpPr>
          <p:cNvPr id="18" name="Ondertitel 2">
            <a:extLst>
              <a:ext uri="{FF2B5EF4-FFF2-40B4-BE49-F238E27FC236}">
                <a16:creationId xmlns:a16="http://schemas.microsoft.com/office/drawing/2014/main" id="{86F74080-C4DD-A24C-7404-571A45E112B6}"/>
              </a:ext>
            </a:extLst>
          </p:cNvPr>
          <p:cNvSpPr txBox="1">
            <a:spLocks/>
          </p:cNvSpPr>
          <p:nvPr/>
        </p:nvSpPr>
        <p:spPr>
          <a:xfrm>
            <a:off x="1958975" y="2481740"/>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1" i="0" u="none" strike="noStrike" kern="1200" cap="none" spc="0" normalizeH="0" baseline="0" noProof="0">
                <a:ln>
                  <a:noFill/>
                </a:ln>
                <a:solidFill>
                  <a:srgbClr val="00427C"/>
                </a:solidFill>
                <a:effectLst/>
                <a:uLnTx/>
                <a:uFillTx/>
                <a:latin typeface="Verdana" panose="020B0604030504040204" pitchFamily="34" charset="0"/>
                <a:ea typeface="Verdana" panose="020B0604030504040204" pitchFamily="34" charset="0"/>
                <a:cs typeface="+mn-cs"/>
              </a:rPr>
              <a:t>Partners in wonen</a:t>
            </a:r>
            <a:endParaRPr kumimoji="0" lang="LID4096" sz="2400" b="1" i="0" u="none" strike="noStrike" kern="1200" cap="none" spc="0" normalizeH="0" baseline="0" noProof="0">
              <a:ln>
                <a:noFill/>
              </a:ln>
              <a:solidFill>
                <a:srgbClr val="00427C"/>
              </a:solidFill>
              <a:effectLst/>
              <a:uLnTx/>
              <a:uFillTx/>
              <a:latin typeface="Verdana" panose="020B0604030504040204" pitchFamily="34" charset="0"/>
              <a:ea typeface="Verdana" panose="020B0604030504040204" pitchFamily="34" charset="0"/>
              <a:cs typeface="+mn-cs"/>
            </a:endParaRPr>
          </a:p>
        </p:txBody>
      </p:sp>
      <p:pic>
        <p:nvPicPr>
          <p:cNvPr id="23" name="Graphic 22">
            <a:extLst>
              <a:ext uri="{FF2B5EF4-FFF2-40B4-BE49-F238E27FC236}">
                <a16:creationId xmlns:a16="http://schemas.microsoft.com/office/drawing/2014/main" id="{34A37FCD-89CA-85D5-31AD-785B758764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0087" y="1848297"/>
            <a:ext cx="1376363" cy="1461324"/>
          </a:xfrm>
          <a:prstGeom prst="rect">
            <a:avLst/>
          </a:prstGeom>
        </p:spPr>
      </p:pic>
    </p:spTree>
    <p:extLst>
      <p:ext uri="{BB962C8B-B14F-4D97-AF65-F5344CB8AC3E}">
        <p14:creationId xmlns:p14="http://schemas.microsoft.com/office/powerpoint/2010/main" val="171992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D6135DE5-1EDC-4198-35B3-A030500AEAEB}"/>
              </a:ext>
            </a:extLst>
          </p:cNvPr>
          <p:cNvSpPr>
            <a:spLocks noGrp="1" noRot="1" noMove="1" noResize="1" noEditPoints="1" noAdjustHandles="1" noChangeArrowheads="1" noChangeShapeType="1"/>
          </p:cNvSpPr>
          <p:nvPr/>
        </p:nvSpPr>
        <p:spPr>
          <a:xfrm>
            <a:off x="0" y="1"/>
            <a:ext cx="12191555" cy="6002340"/>
          </a:xfrm>
          <a:custGeom>
            <a:avLst/>
            <a:gdLst>
              <a:gd name="connsiteX0" fmla="*/ 0 w 12191555"/>
              <a:gd name="connsiteY0" fmla="*/ 3649722 h 5989013"/>
              <a:gd name="connsiteX1" fmla="*/ 0 w 12191555"/>
              <a:gd name="connsiteY1" fmla="*/ 0 h 5989013"/>
              <a:gd name="connsiteX2" fmla="*/ 47523 w 12191555"/>
              <a:gd name="connsiteY2" fmla="*/ 1144 h 5989013"/>
              <a:gd name="connsiteX3" fmla="*/ 12143080 w 12191555"/>
              <a:gd name="connsiteY3" fmla="*/ 1144 h 5989013"/>
              <a:gd name="connsiteX4" fmla="*/ 12190856 w 12191555"/>
              <a:gd name="connsiteY4" fmla="*/ 1144 h 5989013"/>
              <a:gd name="connsiteX5" fmla="*/ 12190856 w 12191555"/>
              <a:gd name="connsiteY5" fmla="*/ 40534 h 5989013"/>
              <a:gd name="connsiteX6" fmla="*/ 12191556 w 12191555"/>
              <a:gd name="connsiteY6" fmla="*/ 3445590 h 5989013"/>
              <a:gd name="connsiteX7" fmla="*/ 12162775 w 12191555"/>
              <a:gd name="connsiteY7" fmla="*/ 3503088 h 5989013"/>
              <a:gd name="connsiteX8" fmla="*/ 9898011 w 12191555"/>
              <a:gd name="connsiteY8" fmla="*/ 5309969 h 5989013"/>
              <a:gd name="connsiteX9" fmla="*/ 9260837 w 12191555"/>
              <a:gd name="connsiteY9" fmla="*/ 5818933 h 5989013"/>
              <a:gd name="connsiteX10" fmla="*/ 8781163 w 12191555"/>
              <a:gd name="connsiteY10" fmla="*/ 5988693 h 5989013"/>
              <a:gd name="connsiteX11" fmla="*/ 8328044 w 12191555"/>
              <a:gd name="connsiteY11" fmla="*/ 5917409 h 5989013"/>
              <a:gd name="connsiteX12" fmla="*/ 7092389 w 12191555"/>
              <a:gd name="connsiteY12" fmla="*/ 5584432 h 5989013"/>
              <a:gd name="connsiteX13" fmla="*/ 3841465 w 12191555"/>
              <a:gd name="connsiteY13" fmla="*/ 4697891 h 5989013"/>
              <a:gd name="connsiteX14" fmla="*/ 803567 w 12191555"/>
              <a:gd name="connsiteY14" fmla="*/ 3869928 h 5989013"/>
              <a:gd name="connsiteX15" fmla="*/ 0 w 12191555"/>
              <a:gd name="connsiteY15" fmla="*/ 3649722 h 598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555" h="5989013">
                <a:moveTo>
                  <a:pt x="0" y="3649722"/>
                </a:moveTo>
                <a:cubicBezTo>
                  <a:pt x="0" y="2433127"/>
                  <a:pt x="0" y="1216532"/>
                  <a:pt x="0" y="0"/>
                </a:cubicBezTo>
                <a:cubicBezTo>
                  <a:pt x="15820" y="381"/>
                  <a:pt x="31639" y="1144"/>
                  <a:pt x="47523" y="1144"/>
                </a:cubicBezTo>
                <a:cubicBezTo>
                  <a:pt x="4079396" y="1144"/>
                  <a:pt x="8111206" y="1144"/>
                  <a:pt x="12143080" y="1144"/>
                </a:cubicBezTo>
                <a:cubicBezTo>
                  <a:pt x="12158454" y="1144"/>
                  <a:pt x="12173830" y="1144"/>
                  <a:pt x="12190856" y="1144"/>
                </a:cubicBezTo>
                <a:cubicBezTo>
                  <a:pt x="12190856" y="17472"/>
                  <a:pt x="12190856" y="29035"/>
                  <a:pt x="12190856" y="40534"/>
                </a:cubicBezTo>
                <a:cubicBezTo>
                  <a:pt x="12190856" y="1175553"/>
                  <a:pt x="12190730" y="2310572"/>
                  <a:pt x="12191556" y="3445590"/>
                </a:cubicBezTo>
                <a:cubicBezTo>
                  <a:pt x="12191556" y="3472020"/>
                  <a:pt x="12182534" y="3487332"/>
                  <a:pt x="12162775" y="3503088"/>
                </a:cubicBezTo>
                <a:cubicBezTo>
                  <a:pt x="11407621" y="4105064"/>
                  <a:pt x="10652847" y="4707485"/>
                  <a:pt x="9898011" y="5309969"/>
                </a:cubicBezTo>
                <a:cubicBezTo>
                  <a:pt x="9685556" y="5479539"/>
                  <a:pt x="9473102" y="5649172"/>
                  <a:pt x="9260837" y="5818933"/>
                </a:cubicBezTo>
                <a:cubicBezTo>
                  <a:pt x="9120557" y="5931132"/>
                  <a:pt x="8962296" y="5994093"/>
                  <a:pt x="8781163" y="5988693"/>
                </a:cubicBezTo>
                <a:cubicBezTo>
                  <a:pt x="8627349" y="5984119"/>
                  <a:pt x="8476331" y="5956800"/>
                  <a:pt x="8328044" y="5917409"/>
                </a:cubicBezTo>
                <a:cubicBezTo>
                  <a:pt x="7915779" y="5807814"/>
                  <a:pt x="7503957" y="5696504"/>
                  <a:pt x="7092389" y="5584432"/>
                </a:cubicBezTo>
                <a:cubicBezTo>
                  <a:pt x="6008642" y="5289321"/>
                  <a:pt x="4925149" y="4993320"/>
                  <a:pt x="3841465" y="4697891"/>
                </a:cubicBezTo>
                <a:cubicBezTo>
                  <a:pt x="2828875" y="4421776"/>
                  <a:pt x="1816157" y="4145979"/>
                  <a:pt x="803567" y="3869928"/>
                </a:cubicBezTo>
                <a:cubicBezTo>
                  <a:pt x="535584" y="3796801"/>
                  <a:pt x="267856" y="3723167"/>
                  <a:pt x="0" y="3649722"/>
                </a:cubicBezTo>
                <a:close/>
              </a:path>
            </a:pathLst>
          </a:custGeom>
          <a:solidFill>
            <a:srgbClr val="00A7E5">
              <a:lumMod val="20000"/>
              <a:lumOff val="80000"/>
            </a:srgbClr>
          </a:solidFill>
          <a:ln w="6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156FF7C1-5E62-1581-0FDE-6A71CD24E3F5}"/>
              </a:ext>
            </a:extLst>
          </p:cNvPr>
          <p:cNvSpPr>
            <a:spLocks noGrp="1"/>
          </p:cNvSpPr>
          <p:nvPr>
            <p:ph type="ctrTitle"/>
          </p:nvPr>
        </p:nvSpPr>
        <p:spPr/>
        <p:txBody>
          <a:bodyPr/>
          <a:lstStyle/>
          <a:p>
            <a:r>
              <a:rPr lang="nl-NL"/>
              <a:t>Einde</a:t>
            </a:r>
            <a:endParaRPr lang="LID4096"/>
          </a:p>
        </p:txBody>
      </p:sp>
      <p:sp>
        <p:nvSpPr>
          <p:cNvPr id="3" name="Ondertitel 2">
            <a:extLst>
              <a:ext uri="{FF2B5EF4-FFF2-40B4-BE49-F238E27FC236}">
                <a16:creationId xmlns:a16="http://schemas.microsoft.com/office/drawing/2014/main" id="{54BF358C-9B94-51A2-9B83-D35D411464CB}"/>
              </a:ext>
            </a:extLst>
          </p:cNvPr>
          <p:cNvSpPr>
            <a:spLocks noGrp="1"/>
          </p:cNvSpPr>
          <p:nvPr>
            <p:ph type="subTitle" idx="1"/>
          </p:nvPr>
        </p:nvSpPr>
        <p:spPr/>
        <p:txBody>
          <a:bodyPr/>
          <a:lstStyle/>
          <a:p>
            <a:r>
              <a:rPr lang="nl-NL"/>
              <a:t>Dank voor je aandacht en tot ziens</a:t>
            </a:r>
            <a:endParaRPr lang="LID4096"/>
          </a:p>
        </p:txBody>
      </p:sp>
    </p:spTree>
    <p:extLst>
      <p:ext uri="{BB962C8B-B14F-4D97-AF65-F5344CB8AC3E}">
        <p14:creationId xmlns:p14="http://schemas.microsoft.com/office/powerpoint/2010/main" val="420288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F6BFB-E734-259B-8859-BC05D7545FB1}"/>
              </a:ext>
            </a:extLst>
          </p:cNvPr>
          <p:cNvSpPr>
            <a:spLocks noGrp="1"/>
          </p:cNvSpPr>
          <p:nvPr>
            <p:ph type="title"/>
          </p:nvPr>
        </p:nvSpPr>
        <p:spPr/>
        <p:txBody>
          <a:bodyPr/>
          <a:lstStyle/>
          <a:p>
            <a:r>
              <a:rPr lang="nl-NL" sz="2800" b="1">
                <a:latin typeface="Verdana" panose="020B0604030504040204" pitchFamily="34" charset="0"/>
                <a:ea typeface="Verdana" panose="020B0604030504040204" pitchFamily="34" charset="0"/>
                <a:cs typeface="Verdana" panose="020B0604030504040204" pitchFamily="34" charset="0"/>
              </a:rPr>
              <a:t>Inhoud</a:t>
            </a:r>
            <a:endParaRPr lang="LID4096"/>
          </a:p>
        </p:txBody>
      </p:sp>
      <p:sp>
        <p:nvSpPr>
          <p:cNvPr id="9" name="Tijdelijke aanduiding voor inhoud 2">
            <a:extLst>
              <a:ext uri="{FF2B5EF4-FFF2-40B4-BE49-F238E27FC236}">
                <a16:creationId xmlns:a16="http://schemas.microsoft.com/office/drawing/2014/main" id="{11E8F009-502E-4630-0804-A95A9B1CAB4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b="0" kern="120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300" b="0" kern="1200">
                <a:solidFill>
                  <a:schemeClr val="bg2"/>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b="0" kern="1200">
                <a:solidFill>
                  <a:schemeClr val="bg2"/>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latin typeface="+mn-lt"/>
              </a:rPr>
              <a:t>Wat doen woningcorporaties?</a:t>
            </a:r>
          </a:p>
          <a:p>
            <a:r>
              <a:rPr lang="nl-NL">
                <a:latin typeface="+mn-lt"/>
                <a:cs typeface="Calibri"/>
              </a:rPr>
              <a:t>Hoe werken woningcorporaties?</a:t>
            </a:r>
            <a:endParaRPr lang="nl-NL">
              <a:latin typeface="+mn-lt"/>
            </a:endParaRPr>
          </a:p>
          <a:p>
            <a:r>
              <a:rPr lang="nl-NL">
                <a:latin typeface="+mn-lt"/>
                <a:ea typeface="Verdana"/>
              </a:rPr>
              <a:t>Wonen: de grote opgave van ons land</a:t>
            </a:r>
            <a:endParaRPr lang="nl-NL">
              <a:latin typeface="+mn-lt"/>
              <a:cs typeface="Calibri"/>
            </a:endParaRPr>
          </a:p>
          <a:p>
            <a:pPr marL="0" indent="0">
              <a:buNone/>
            </a:pPr>
            <a:endParaRPr lang="LID4096"/>
          </a:p>
        </p:txBody>
      </p:sp>
    </p:spTree>
    <p:extLst>
      <p:ext uri="{BB962C8B-B14F-4D97-AF65-F5344CB8AC3E}">
        <p14:creationId xmlns:p14="http://schemas.microsoft.com/office/powerpoint/2010/main" val="72805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C117E-5174-DF0C-50E8-2FDF741D8A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97CE4B-566F-36E6-2A14-0D000AAC9F08}"/>
              </a:ext>
            </a:extLst>
          </p:cNvPr>
          <p:cNvSpPr>
            <a:spLocks noGrp="1"/>
          </p:cNvSpPr>
          <p:nvPr>
            <p:ph type="title"/>
          </p:nvPr>
        </p:nvSpPr>
        <p:spPr/>
        <p:txBody>
          <a:bodyPr/>
          <a:lstStyle/>
          <a:p>
            <a:r>
              <a:rPr lang="nl-NL"/>
              <a:t>Dit is het werk van woningcorporaties </a:t>
            </a:r>
          </a:p>
        </p:txBody>
      </p:sp>
      <p:pic>
        <p:nvPicPr>
          <p:cNvPr id="4" name="Onlinemedia 3" title="Dit is het werk van woningcorporaties: lange versie">
            <a:hlinkClick r:id="" action="ppaction://media"/>
            <a:extLst>
              <a:ext uri="{FF2B5EF4-FFF2-40B4-BE49-F238E27FC236}">
                <a16:creationId xmlns:a16="http://schemas.microsoft.com/office/drawing/2014/main" id="{930482B2-01FB-B118-7717-C5FE88B58B2C}"/>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25998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BA3B4-6620-32EE-07CC-8FB6B8FFA4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D1924A-9DE7-E156-CBD3-0B0CE273DC76}"/>
              </a:ext>
            </a:extLst>
          </p:cNvPr>
          <p:cNvSpPr>
            <a:spLocks noGrp="1"/>
          </p:cNvSpPr>
          <p:nvPr>
            <p:ph type="title"/>
          </p:nvPr>
        </p:nvSpPr>
        <p:spPr/>
        <p:txBody>
          <a:bodyPr/>
          <a:lstStyle/>
          <a:p>
            <a:r>
              <a:rPr lang="nl-NL" sz="2800" b="1">
                <a:latin typeface="Verdana" panose="020B0604030504040204" pitchFamily="34" charset="0"/>
                <a:ea typeface="Verdana" panose="020B0604030504040204" pitchFamily="34" charset="0"/>
                <a:cs typeface="Verdana" panose="020B0604030504040204" pitchFamily="34" charset="0"/>
              </a:rPr>
              <a:t>Wat doen woningcorporaties? </a:t>
            </a:r>
            <a:endParaRPr lang="LID4096"/>
          </a:p>
        </p:txBody>
      </p:sp>
      <p:sp>
        <p:nvSpPr>
          <p:cNvPr id="9" name="Tijdelijke aanduiding voor inhoud 2">
            <a:extLst>
              <a:ext uri="{FF2B5EF4-FFF2-40B4-BE49-F238E27FC236}">
                <a16:creationId xmlns:a16="http://schemas.microsoft.com/office/drawing/2014/main" id="{E2169124-DA42-95E1-A63F-3FC599505AD8}"/>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b="0" kern="120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300" b="0" kern="1200">
                <a:solidFill>
                  <a:schemeClr val="bg2"/>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b="0" kern="1200">
                <a:solidFill>
                  <a:schemeClr val="bg2"/>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Bouwen, beheren en verhuren van (sociale) huurwoningen. Werken aan de leefbaarheid in wijk en buurt. Met oog voor de huurders. </a:t>
            </a:r>
          </a:p>
          <a:p>
            <a:r>
              <a:rPr lang="nl-NL"/>
              <a:t>Volkshuisvesting: corporaties zijn maatschappelijke organisaties zonder winstoogmerk. Taken en regels vastgelegd in de Woningwet.</a:t>
            </a:r>
          </a:p>
          <a:p>
            <a:r>
              <a:rPr lang="nl-NL">
                <a:latin typeface="Arial"/>
                <a:ea typeface="Verdana"/>
                <a:cs typeface="Arial"/>
              </a:rPr>
              <a:t>256 woningcorporaties met circa 2,3 miljoen woningen (ongeveer 30% van alle huizen in Nederland)</a:t>
            </a:r>
          </a:p>
          <a:p>
            <a:r>
              <a:rPr lang="nl-NL"/>
              <a:t>Maatschappelijk middenveld: corporaties opereren tussen overheid, markt en maatschappij</a:t>
            </a:r>
            <a:endParaRPr lang="nl-NL">
              <a:cs typeface="Calibri"/>
            </a:endParaRPr>
          </a:p>
          <a:p>
            <a:pPr marL="0" indent="0">
              <a:buNone/>
            </a:pPr>
            <a:endParaRPr lang="LID4096"/>
          </a:p>
        </p:txBody>
      </p:sp>
    </p:spTree>
    <p:extLst>
      <p:ext uri="{BB962C8B-B14F-4D97-AF65-F5344CB8AC3E}">
        <p14:creationId xmlns:p14="http://schemas.microsoft.com/office/powerpoint/2010/main" val="312397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FAE6-34D4-1B74-C1E8-9612247F70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93B622-F425-54C9-4CB6-33A05A5176AC}"/>
              </a:ext>
            </a:extLst>
          </p:cNvPr>
          <p:cNvSpPr>
            <a:spLocks noGrp="1"/>
          </p:cNvSpPr>
          <p:nvPr>
            <p:ph type="title"/>
          </p:nvPr>
        </p:nvSpPr>
        <p:spPr/>
        <p:txBody>
          <a:bodyPr/>
          <a:lstStyle/>
          <a:p>
            <a:r>
              <a:rPr lang="nl-NL">
                <a:cs typeface="Verdana" panose="020B0604030504040204" pitchFamily="34" charset="0"/>
              </a:rPr>
              <a:t>Hoe werken </a:t>
            </a:r>
            <a:r>
              <a:rPr lang="nl-NL" sz="2800" b="1">
                <a:latin typeface="Verdana" panose="020B0604030504040204" pitchFamily="34" charset="0"/>
                <a:ea typeface="Verdana" panose="020B0604030504040204" pitchFamily="34" charset="0"/>
                <a:cs typeface="Verdana" panose="020B0604030504040204" pitchFamily="34" charset="0"/>
              </a:rPr>
              <a:t>woningcorporaties? </a:t>
            </a:r>
            <a:endParaRPr lang="LID4096"/>
          </a:p>
        </p:txBody>
      </p:sp>
      <p:sp>
        <p:nvSpPr>
          <p:cNvPr id="9" name="Tijdelijke aanduiding voor inhoud 2">
            <a:extLst>
              <a:ext uri="{FF2B5EF4-FFF2-40B4-BE49-F238E27FC236}">
                <a16:creationId xmlns:a16="http://schemas.microsoft.com/office/drawing/2014/main" id="{9638B328-4045-D72B-37E6-3051302999A0}"/>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b="0" kern="120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300" b="0" kern="1200">
                <a:solidFill>
                  <a:schemeClr val="bg2"/>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b="0" kern="1200">
                <a:solidFill>
                  <a:schemeClr val="bg2"/>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Wonen is lokaal: prestatieafspraken met gemeenten en huurders</a:t>
            </a:r>
          </a:p>
          <a:p>
            <a:r>
              <a:rPr lang="nl-NL"/>
              <a:t>Partners in wonen: samenwerking met gemeenten, zorg- en welzijnsorganisaties, politie, maatschappelijk werk en de bouwsector</a:t>
            </a:r>
          </a:p>
          <a:p>
            <a:r>
              <a:rPr lang="nl-NL">
                <a:latin typeface="Arial"/>
                <a:ea typeface="Verdana"/>
                <a:cs typeface="Arial"/>
              </a:rPr>
              <a:t>Sociale huurwoningen tot € 932,93 en </a:t>
            </a:r>
            <a:r>
              <a:rPr lang="nl-NL" err="1">
                <a:latin typeface="Arial"/>
                <a:ea typeface="Verdana"/>
                <a:cs typeface="Arial"/>
              </a:rPr>
              <a:t>middenhuur</a:t>
            </a:r>
            <a:r>
              <a:rPr lang="nl-NL">
                <a:latin typeface="Arial"/>
                <a:ea typeface="Verdana"/>
                <a:cs typeface="Arial"/>
              </a:rPr>
              <a:t> tot € 1.228,07</a:t>
            </a:r>
          </a:p>
          <a:p>
            <a:r>
              <a:rPr lang="nl-NL">
                <a:latin typeface="Arial"/>
                <a:ea typeface="Verdana"/>
                <a:cs typeface="Arial"/>
              </a:rPr>
              <a:t>Toewijzing sociale huurwoningen: </a:t>
            </a:r>
            <a:br>
              <a:rPr lang="nl-NL"/>
            </a:br>
            <a:r>
              <a:rPr lang="nl-NL">
                <a:latin typeface="Arial"/>
                <a:ea typeface="Verdana"/>
                <a:cs typeface="Arial"/>
              </a:rPr>
              <a:t>inkomensgrenzen/ passend toewijzen/ specifieke doelgroepen</a:t>
            </a:r>
          </a:p>
          <a:p>
            <a:r>
              <a:rPr lang="nl-NL"/>
              <a:t>Huurbeleid</a:t>
            </a:r>
          </a:p>
          <a:p>
            <a:pPr marL="0" indent="0">
              <a:buNone/>
            </a:pPr>
            <a:endParaRPr lang="LID4096"/>
          </a:p>
        </p:txBody>
      </p:sp>
    </p:spTree>
    <p:extLst>
      <p:ext uri="{BB962C8B-B14F-4D97-AF65-F5344CB8AC3E}">
        <p14:creationId xmlns:p14="http://schemas.microsoft.com/office/powerpoint/2010/main" val="72031623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52418-9BA6-FA18-1C9F-C0EFD7570B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D3151D-050D-8B72-255A-39126BE22CF2}"/>
              </a:ext>
            </a:extLst>
          </p:cNvPr>
          <p:cNvSpPr>
            <a:spLocks noGrp="1"/>
          </p:cNvSpPr>
          <p:nvPr>
            <p:ph type="title"/>
          </p:nvPr>
        </p:nvSpPr>
        <p:spPr/>
        <p:txBody>
          <a:bodyPr/>
          <a:lstStyle/>
          <a:p>
            <a:r>
              <a:rPr lang="nl-NL" sz="2800" b="1">
                <a:latin typeface="Verdana" panose="020B0604030504040204" pitchFamily="34" charset="0"/>
                <a:ea typeface="Verdana" panose="020B0604030504040204" pitchFamily="34" charset="0"/>
                <a:cs typeface="Verdana" panose="020B0604030504040204" pitchFamily="34" charset="0"/>
              </a:rPr>
              <a:t>Hoe zijn woningcorporaties georganiseerd?</a:t>
            </a:r>
            <a:br>
              <a:rPr lang="nl-NL" sz="2800" b="1">
                <a:latin typeface="Verdana" panose="020B0604030504040204" pitchFamily="34" charset="0"/>
                <a:ea typeface="Verdana" panose="020B0604030504040204" pitchFamily="34" charset="0"/>
                <a:cs typeface="Verdana" panose="020B0604030504040204" pitchFamily="34" charset="0"/>
              </a:rPr>
            </a:br>
            <a:r>
              <a:rPr lang="nl-NL" sz="2000" b="1">
                <a:solidFill>
                  <a:schemeClr val="bg2"/>
                </a:solidFill>
                <a:latin typeface="Verdana" panose="020B0604030504040204" pitchFamily="34" charset="0"/>
                <a:ea typeface="Verdana" panose="020B0604030504040204" pitchFamily="34" charset="0"/>
                <a:cs typeface="Verdana" panose="020B0604030504040204" pitchFamily="34" charset="0"/>
              </a:rPr>
              <a:t>Uitgaven</a:t>
            </a:r>
            <a:r>
              <a:rPr lang="nl-NL" sz="2800" b="1">
                <a:latin typeface="Verdana" panose="020B0604030504040204" pitchFamily="34" charset="0"/>
                <a:ea typeface="Verdana" panose="020B0604030504040204" pitchFamily="34" charset="0"/>
                <a:cs typeface="Verdana" panose="020B0604030504040204" pitchFamily="34" charset="0"/>
              </a:rPr>
              <a:t> </a:t>
            </a:r>
            <a:endParaRPr lang="LID4096"/>
          </a:p>
        </p:txBody>
      </p:sp>
      <p:sp>
        <p:nvSpPr>
          <p:cNvPr id="9" name="Tijdelijke aanduiding voor inhoud 2">
            <a:extLst>
              <a:ext uri="{FF2B5EF4-FFF2-40B4-BE49-F238E27FC236}">
                <a16:creationId xmlns:a16="http://schemas.microsoft.com/office/drawing/2014/main" id="{8F91E889-EAA9-9C31-D6BC-5B2CB26EB9B5}"/>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b="0" kern="120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300" b="0" kern="1200">
                <a:solidFill>
                  <a:schemeClr val="bg2"/>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b="0" kern="1200">
                <a:solidFill>
                  <a:schemeClr val="bg2"/>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ID4096"/>
          </a:p>
        </p:txBody>
      </p:sp>
      <p:pic>
        <p:nvPicPr>
          <p:cNvPr id="8" name="Onlinemedia 7" title="Wat gebeurt er met mijn huur?">
            <a:hlinkClick r:id="" action="ppaction://media"/>
            <a:extLst>
              <a:ext uri="{FF2B5EF4-FFF2-40B4-BE49-F238E27FC236}">
                <a16:creationId xmlns:a16="http://schemas.microsoft.com/office/drawing/2014/main" id="{A4C4BEAA-3C07-CD9E-8766-838D28F0D50F}"/>
              </a:ext>
            </a:extLst>
          </p:cNvPr>
          <p:cNvPicPr>
            <a:picLocks noRot="1" noChangeAspect="1"/>
          </p:cNvPicPr>
          <p:nvPr>
            <a:videoFile r:link="rId1"/>
          </p:nvPr>
        </p:nvPicPr>
        <p:blipFill>
          <a:blip r:embed="rId4"/>
          <a:stretch>
            <a:fillRect/>
          </a:stretch>
        </p:blipFill>
        <p:spPr>
          <a:xfrm>
            <a:off x="991312" y="1592800"/>
            <a:ext cx="7701466" cy="4351338"/>
          </a:xfrm>
          <a:prstGeom prst="rect">
            <a:avLst/>
          </a:prstGeom>
        </p:spPr>
      </p:pic>
    </p:spTree>
    <p:extLst>
      <p:ext uri="{BB962C8B-B14F-4D97-AF65-F5344CB8AC3E}">
        <p14:creationId xmlns:p14="http://schemas.microsoft.com/office/powerpoint/2010/main" val="225986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5889-6C6E-E176-16DD-12BA9A29FF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484DFA-2D83-C608-6D57-486895EB01CB}"/>
              </a:ext>
            </a:extLst>
          </p:cNvPr>
          <p:cNvSpPr>
            <a:spLocks noGrp="1"/>
          </p:cNvSpPr>
          <p:nvPr>
            <p:ph type="title"/>
          </p:nvPr>
        </p:nvSpPr>
        <p:spPr/>
        <p:txBody>
          <a:bodyPr/>
          <a:lstStyle/>
          <a:p>
            <a:r>
              <a:rPr lang="nl-NL">
                <a:cs typeface="Verdana" panose="020B0604030504040204" pitchFamily="34" charset="0"/>
              </a:rPr>
              <a:t>De opgaven van w</a:t>
            </a:r>
            <a:r>
              <a:rPr lang="nl-NL" sz="2800" b="1">
                <a:latin typeface="Verdana" panose="020B0604030504040204" pitchFamily="34" charset="0"/>
                <a:ea typeface="Verdana" panose="020B0604030504040204" pitchFamily="34" charset="0"/>
                <a:cs typeface="Verdana" panose="020B0604030504040204" pitchFamily="34" charset="0"/>
              </a:rPr>
              <a:t>oningcorporaties</a:t>
            </a:r>
            <a:endParaRPr lang="LID4096"/>
          </a:p>
        </p:txBody>
      </p:sp>
      <p:sp>
        <p:nvSpPr>
          <p:cNvPr id="9" name="Tijdelijke aanduiding voor inhoud 2">
            <a:extLst>
              <a:ext uri="{FF2B5EF4-FFF2-40B4-BE49-F238E27FC236}">
                <a16:creationId xmlns:a16="http://schemas.microsoft.com/office/drawing/2014/main" id="{0CE27D92-DFD4-EABA-9D08-7CE60C4C0D13}"/>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b="0" kern="120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300" b="0" kern="1200">
                <a:solidFill>
                  <a:schemeClr val="bg2"/>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b="0" kern="1200">
                <a:solidFill>
                  <a:schemeClr val="bg2"/>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Beschikbaarheid: overal voldoende woningen</a:t>
            </a:r>
          </a:p>
          <a:p>
            <a:r>
              <a:rPr lang="nl-NL"/>
              <a:t>Betaalbaarheid: een betaalbaar huis voor iedereen</a:t>
            </a:r>
          </a:p>
          <a:p>
            <a:r>
              <a:rPr lang="nl-NL"/>
              <a:t>Leefbaarheid: veerkrachtige fijne wijken</a:t>
            </a:r>
          </a:p>
          <a:p>
            <a:r>
              <a:rPr lang="nl-NL">
                <a:latin typeface="Arial"/>
                <a:ea typeface="Verdana"/>
                <a:cs typeface="Arial"/>
              </a:rPr>
              <a:t>Duurzaamheid: naar een CO</a:t>
            </a:r>
            <a:r>
              <a:rPr lang="nl-NL" baseline="-25000">
                <a:latin typeface="Arial"/>
                <a:ea typeface="Verdana"/>
                <a:cs typeface="Arial"/>
              </a:rPr>
              <a:t>2</a:t>
            </a:r>
            <a:r>
              <a:rPr lang="nl-NL">
                <a:latin typeface="Arial"/>
                <a:ea typeface="Verdana"/>
                <a:cs typeface="Arial"/>
              </a:rPr>
              <a:t>-neutrale woningvoorraad</a:t>
            </a:r>
          </a:p>
          <a:p>
            <a:endParaRPr lang="LID4096"/>
          </a:p>
        </p:txBody>
      </p:sp>
      <p:pic>
        <p:nvPicPr>
          <p:cNvPr id="3" name="Afbeelding 2" descr="Afbeelding met buiten, gebouw, lucht, grond&#10;&#10;Automatisch gegenereerde beschrijving">
            <a:extLst>
              <a:ext uri="{FF2B5EF4-FFF2-40B4-BE49-F238E27FC236}">
                <a16:creationId xmlns:a16="http://schemas.microsoft.com/office/drawing/2014/main" id="{991D35AB-8C09-70F3-6687-9D5B30A78C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9" r="20914" b="-2"/>
          <a:stretch/>
        </p:blipFill>
        <p:spPr>
          <a:xfrm>
            <a:off x="770021" y="4238557"/>
            <a:ext cx="3035022" cy="2073343"/>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Afbeelding 3" descr="Afbeelding met binnen, persoon&#10;&#10;Automatisch gegenereerde beschrijving">
            <a:extLst>
              <a:ext uri="{FF2B5EF4-FFF2-40B4-BE49-F238E27FC236}">
                <a16:creationId xmlns:a16="http://schemas.microsoft.com/office/drawing/2014/main" id="{57F55282-FB89-E0A8-989B-216EF16EA1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48" r="4910" b="-2"/>
          <a:stretch/>
        </p:blipFill>
        <p:spPr>
          <a:xfrm>
            <a:off x="3285279" y="4238556"/>
            <a:ext cx="3009643" cy="2073343"/>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pic>
        <p:nvPicPr>
          <p:cNvPr id="5" name="Afbeelding 4" descr="Afbeelding met gebouw, buiten, baksteen, huis&#10;&#10;Automatisch gegenereerde beschrijving">
            <a:extLst>
              <a:ext uri="{FF2B5EF4-FFF2-40B4-BE49-F238E27FC236}">
                <a16:creationId xmlns:a16="http://schemas.microsoft.com/office/drawing/2014/main" id="{3602D4D8-404E-C872-655D-80B3E021F0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08" r="1" b="1"/>
          <a:stretch/>
        </p:blipFill>
        <p:spPr>
          <a:xfrm>
            <a:off x="5821642" y="4238556"/>
            <a:ext cx="3134453" cy="2073343"/>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pic>
        <p:nvPicPr>
          <p:cNvPr id="6" name="Afbeelding 5" descr="Afbeelding met gebouw, grond, buiten, baksteen&#10;&#10;Automatisch gegenereerde beschrijving">
            <a:extLst>
              <a:ext uri="{FF2B5EF4-FFF2-40B4-BE49-F238E27FC236}">
                <a16:creationId xmlns:a16="http://schemas.microsoft.com/office/drawing/2014/main" id="{900DC0BE-B4AB-A6F9-0623-5D7E717AA9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266" r="13843" b="-3"/>
          <a:stretch/>
        </p:blipFill>
        <p:spPr>
          <a:xfrm>
            <a:off x="8367088" y="4238556"/>
            <a:ext cx="2878199" cy="2073343"/>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spTree>
    <p:extLst>
      <p:ext uri="{BB962C8B-B14F-4D97-AF65-F5344CB8AC3E}">
        <p14:creationId xmlns:p14="http://schemas.microsoft.com/office/powerpoint/2010/main" val="123984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003EA-5803-F98D-E89C-0DF00282B8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3CC604-8D45-CBD5-9987-D607BF9029F2}"/>
              </a:ext>
            </a:extLst>
          </p:cNvPr>
          <p:cNvSpPr>
            <a:spLocks noGrp="1"/>
          </p:cNvSpPr>
          <p:nvPr>
            <p:ph type="title"/>
          </p:nvPr>
        </p:nvSpPr>
        <p:spPr/>
        <p:txBody>
          <a:bodyPr/>
          <a:lstStyle/>
          <a:p>
            <a:r>
              <a:rPr lang="nl-NL">
                <a:cs typeface="Verdana" panose="020B0604030504040204" pitchFamily="34" charset="0"/>
              </a:rPr>
              <a:t>De opgaven van w</a:t>
            </a:r>
            <a:r>
              <a:rPr lang="nl-NL" sz="2800" b="1">
                <a:latin typeface="Verdana" panose="020B0604030504040204" pitchFamily="34" charset="0"/>
                <a:ea typeface="Verdana" panose="020B0604030504040204" pitchFamily="34" charset="0"/>
                <a:cs typeface="Verdana" panose="020B0604030504040204" pitchFamily="34" charset="0"/>
              </a:rPr>
              <a:t>oningcorporaties</a:t>
            </a:r>
            <a:endParaRPr lang="LID4096"/>
          </a:p>
        </p:txBody>
      </p:sp>
      <p:sp>
        <p:nvSpPr>
          <p:cNvPr id="7" name="Tijdelijke aanduiding voor inhoud 6">
            <a:extLst>
              <a:ext uri="{FF2B5EF4-FFF2-40B4-BE49-F238E27FC236}">
                <a16:creationId xmlns:a16="http://schemas.microsoft.com/office/drawing/2014/main" id="{F8F4EBD9-4A0F-7CDD-5870-F86067A31474}"/>
              </a:ext>
            </a:extLst>
          </p:cNvPr>
          <p:cNvSpPr>
            <a:spLocks noGrp="1"/>
          </p:cNvSpPr>
          <p:nvPr>
            <p:ph sz="half" idx="1"/>
          </p:nvPr>
        </p:nvSpPr>
        <p:spPr>
          <a:xfrm flipV="1">
            <a:off x="6683524" y="-529839"/>
            <a:ext cx="4733657" cy="179795"/>
          </a:xfrm>
        </p:spPr>
        <p:txBody>
          <a:bodyPr>
            <a:normAutofit fontScale="25000" lnSpcReduction="20000"/>
          </a:bodyPr>
          <a:lstStyle/>
          <a:p>
            <a:endParaRPr lang="nl-NL"/>
          </a:p>
        </p:txBody>
      </p:sp>
      <p:sp>
        <p:nvSpPr>
          <p:cNvPr id="8" name="Tijdelijke aanduiding voor inhoud 7">
            <a:extLst>
              <a:ext uri="{FF2B5EF4-FFF2-40B4-BE49-F238E27FC236}">
                <a16:creationId xmlns:a16="http://schemas.microsoft.com/office/drawing/2014/main" id="{A92B545E-B95B-76AD-1E59-8B2F58892A0A}"/>
              </a:ext>
            </a:extLst>
          </p:cNvPr>
          <p:cNvSpPr>
            <a:spLocks noGrp="1"/>
          </p:cNvSpPr>
          <p:nvPr>
            <p:ph sz="half" idx="2"/>
          </p:nvPr>
        </p:nvSpPr>
        <p:spPr>
          <a:xfrm>
            <a:off x="6465771" y="1381700"/>
            <a:ext cx="5665861" cy="4587445"/>
          </a:xfrm>
        </p:spPr>
        <p:txBody>
          <a:bodyPr>
            <a:noAutofit/>
          </a:bodyPr>
          <a:lstStyle/>
          <a:p>
            <a:pPr marL="0" indent="0">
              <a:buNone/>
            </a:pPr>
            <a:r>
              <a:rPr lang="nl-NL" sz="1800" b="1"/>
              <a:t>Betaalbaarheid</a:t>
            </a:r>
          </a:p>
          <a:p>
            <a:pPr marL="285750" indent="-285750"/>
            <a:r>
              <a:rPr lang="nl-NL" sz="1800"/>
              <a:t>Betaalbaarheid voor veel huishoudens onder druk</a:t>
            </a:r>
          </a:p>
          <a:p>
            <a:pPr marL="285750" indent="-285750"/>
            <a:r>
              <a:rPr lang="nl-NL" sz="1800"/>
              <a:t>Energiearmoede</a:t>
            </a:r>
          </a:p>
          <a:p>
            <a:pPr marL="285750" indent="-285750"/>
            <a:r>
              <a:rPr lang="nl-NL" sz="1800"/>
              <a:t>Maar ook: huurinkomsten zijn te laag om noodzakelijke investeringen te dekken</a:t>
            </a:r>
          </a:p>
          <a:p>
            <a:pPr marL="0" indent="0">
              <a:lnSpc>
                <a:spcPts val="2000"/>
              </a:lnSpc>
              <a:buNone/>
            </a:pPr>
            <a:br>
              <a:rPr lang="nl-NL" sz="1800" b="1"/>
            </a:br>
            <a:r>
              <a:rPr lang="nl-NL" sz="1800" b="1"/>
              <a:t>Leefbaarheid</a:t>
            </a:r>
          </a:p>
          <a:p>
            <a:pPr marL="285750" indent="-285750">
              <a:lnSpc>
                <a:spcPts val="2000"/>
              </a:lnSpc>
            </a:pPr>
            <a:r>
              <a:rPr lang="nl-NL" sz="1800"/>
              <a:t>Concentratie van kwetsbare mensen in corporatiewoningen in bepaalde wijken</a:t>
            </a:r>
          </a:p>
          <a:p>
            <a:pPr marL="285750" indent="-285750">
              <a:lnSpc>
                <a:spcPts val="2000"/>
              </a:lnSpc>
            </a:pPr>
            <a:r>
              <a:rPr lang="nl-NL" sz="1800"/>
              <a:t>Gemengde wijken</a:t>
            </a:r>
          </a:p>
          <a:p>
            <a:pPr marL="285750" indent="-285750">
              <a:lnSpc>
                <a:spcPts val="2000"/>
              </a:lnSpc>
            </a:pPr>
            <a:r>
              <a:rPr lang="nl-NL" sz="1800"/>
              <a:t>Concurrentie in urgentie</a:t>
            </a:r>
          </a:p>
          <a:p>
            <a:pPr marL="285750" indent="-285750">
              <a:lnSpc>
                <a:spcPts val="2000"/>
              </a:lnSpc>
            </a:pPr>
            <a:r>
              <a:rPr lang="nl-NL" sz="1800"/>
              <a:t>Samenwerken met politie en gemeente op ondermijning</a:t>
            </a:r>
          </a:p>
          <a:p>
            <a:pPr marL="285750" indent="-285750">
              <a:lnSpc>
                <a:spcPts val="2000"/>
              </a:lnSpc>
            </a:pPr>
            <a:r>
              <a:rPr lang="nl-NL" sz="1800" err="1">
                <a:cs typeface="Calibri"/>
              </a:rPr>
              <a:t>Vroegsignalering</a:t>
            </a:r>
            <a:r>
              <a:rPr lang="nl-NL" sz="1800">
                <a:cs typeface="Calibri"/>
              </a:rPr>
              <a:t> schuldhulpverlening</a:t>
            </a:r>
          </a:p>
          <a:p>
            <a:endParaRPr lang="nl-NL" sz="1800"/>
          </a:p>
        </p:txBody>
      </p:sp>
      <p:sp>
        <p:nvSpPr>
          <p:cNvPr id="9" name="Tijdelijke aanduiding voor inhoud 2">
            <a:extLst>
              <a:ext uri="{FF2B5EF4-FFF2-40B4-BE49-F238E27FC236}">
                <a16:creationId xmlns:a16="http://schemas.microsoft.com/office/drawing/2014/main" id="{5FD3CB36-E84A-0011-D41E-DA488207A63B}"/>
              </a:ext>
            </a:extLst>
          </p:cNvPr>
          <p:cNvSpPr txBox="1">
            <a:spLocks/>
          </p:cNvSpPr>
          <p:nvPr/>
        </p:nvSpPr>
        <p:spPr>
          <a:xfrm>
            <a:off x="838200" y="1381700"/>
            <a:ext cx="5665861" cy="4486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b="0" kern="120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300" b="0" kern="1200">
                <a:solidFill>
                  <a:schemeClr val="bg2"/>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b="0" kern="1200">
                <a:solidFill>
                  <a:schemeClr val="bg2"/>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a:t>Beschikbaarheid</a:t>
            </a:r>
          </a:p>
          <a:p>
            <a:pPr marL="285750" indent="-285750">
              <a:lnSpc>
                <a:spcPts val="2000"/>
              </a:lnSpc>
              <a:buFont typeface="Arial" panose="020B0604020202020204" pitchFamily="34" charset="0"/>
              <a:buChar char="•"/>
            </a:pPr>
            <a:r>
              <a:rPr lang="nl-NL" sz="1800">
                <a:latin typeface="Arial"/>
                <a:ea typeface="Verdana"/>
                <a:cs typeface="Arial"/>
              </a:rPr>
              <a:t>Tekort van ca. 400.000 woningen (2025)</a:t>
            </a:r>
          </a:p>
          <a:p>
            <a:pPr marL="285750" indent="-285750">
              <a:lnSpc>
                <a:spcPts val="2000"/>
              </a:lnSpc>
              <a:buFont typeface="Arial" panose="020B0604020202020204" pitchFamily="34" charset="0"/>
              <a:buChar char="•"/>
            </a:pPr>
            <a:r>
              <a:rPr lang="nl-NL" sz="1800"/>
              <a:t>Lange wachtrijen sociale huur</a:t>
            </a:r>
          </a:p>
          <a:p>
            <a:pPr marL="285750" indent="-285750">
              <a:lnSpc>
                <a:spcPts val="2000"/>
              </a:lnSpc>
              <a:buFont typeface="Arial" panose="020B0604020202020204" pitchFamily="34" charset="0"/>
              <a:buChar char="•"/>
            </a:pPr>
            <a:r>
              <a:rPr lang="nl-NL" sz="1800"/>
              <a:t>Grondprijzen en beschikbaarheid</a:t>
            </a:r>
          </a:p>
          <a:p>
            <a:pPr marL="285750" indent="-285750">
              <a:lnSpc>
                <a:spcPts val="2000"/>
              </a:lnSpc>
              <a:buFont typeface="Arial" panose="020B0604020202020204" pitchFamily="34" charset="0"/>
              <a:buChar char="•"/>
            </a:pPr>
            <a:r>
              <a:rPr lang="nl-NL" sz="1800">
                <a:latin typeface="Arial"/>
                <a:ea typeface="Verdana"/>
                <a:cs typeface="Arial"/>
              </a:rPr>
              <a:t>Doorstroming en </a:t>
            </a:r>
            <a:r>
              <a:rPr lang="nl-NL" sz="1800" err="1">
                <a:latin typeface="Arial"/>
                <a:ea typeface="Verdana"/>
                <a:cs typeface="Arial"/>
              </a:rPr>
              <a:t>middenhuur</a:t>
            </a:r>
            <a:endParaRPr lang="nl-NL" sz="1800">
              <a:latin typeface="Arial"/>
              <a:ea typeface="Verdana"/>
              <a:cs typeface="Arial"/>
            </a:endParaRPr>
          </a:p>
          <a:p>
            <a:pPr marL="0" indent="0">
              <a:lnSpc>
                <a:spcPts val="2000"/>
              </a:lnSpc>
              <a:buNone/>
            </a:pPr>
            <a:endParaRPr lang="nl-NL" sz="1800"/>
          </a:p>
          <a:p>
            <a:pPr marL="0" indent="0">
              <a:buNone/>
            </a:pPr>
            <a:r>
              <a:rPr lang="nl-NL" sz="1800" b="1"/>
              <a:t>Duurzaamheid</a:t>
            </a:r>
          </a:p>
          <a:p>
            <a:pPr marL="285750" indent="-285750">
              <a:lnSpc>
                <a:spcPts val="2000"/>
              </a:lnSpc>
            </a:pPr>
            <a:r>
              <a:rPr lang="nl-NL" sz="1800">
                <a:latin typeface="Arial"/>
                <a:ea typeface="Verdana"/>
                <a:cs typeface="Arial"/>
              </a:rPr>
              <a:t>Klimaatakkoord: in 2050 alle corporatiewoningen CO</a:t>
            </a:r>
            <a:r>
              <a:rPr lang="nl-NL" sz="1800" baseline="-25000">
                <a:latin typeface="Arial"/>
                <a:ea typeface="Verdana"/>
                <a:cs typeface="Arial"/>
              </a:rPr>
              <a:t>2</a:t>
            </a:r>
            <a:r>
              <a:rPr lang="nl-NL" sz="1800">
                <a:latin typeface="Arial"/>
                <a:ea typeface="Verdana"/>
                <a:cs typeface="Arial"/>
              </a:rPr>
              <a:t>-neutraal</a:t>
            </a:r>
          </a:p>
          <a:p>
            <a:pPr marL="285750" indent="-285750">
              <a:lnSpc>
                <a:spcPts val="2000"/>
              </a:lnSpc>
            </a:pPr>
            <a:r>
              <a:rPr lang="nl-NL" sz="1800"/>
              <a:t>Woningcorporaties voortrekkersrol in aardgasvrije wijken en energietransitie</a:t>
            </a:r>
          </a:p>
          <a:p>
            <a:pPr marL="285750" indent="-285750">
              <a:lnSpc>
                <a:spcPts val="2000"/>
              </a:lnSpc>
            </a:pPr>
            <a:r>
              <a:rPr lang="nl-NL" sz="1800"/>
              <a:t>Verduurzamen van 200.000 woningen per jaar</a:t>
            </a:r>
          </a:p>
          <a:p>
            <a:pPr marL="285750" indent="-285750">
              <a:lnSpc>
                <a:spcPts val="2000"/>
              </a:lnSpc>
            </a:pPr>
            <a:r>
              <a:rPr lang="nl-NL" sz="1800" err="1">
                <a:latin typeface="Arial"/>
                <a:ea typeface="Verdana"/>
                <a:cs typeface="Arial"/>
              </a:rPr>
              <a:t>Uitfaseren</a:t>
            </a:r>
            <a:r>
              <a:rPr lang="nl-NL" sz="1800">
                <a:latin typeface="Arial"/>
                <a:ea typeface="Verdana"/>
                <a:cs typeface="Arial"/>
              </a:rPr>
              <a:t> EFG-labels (uiterlijk 2028)</a:t>
            </a:r>
          </a:p>
          <a:p>
            <a:endParaRPr lang="LID4096" sz="1800"/>
          </a:p>
        </p:txBody>
      </p:sp>
    </p:spTree>
    <p:extLst>
      <p:ext uri="{BB962C8B-B14F-4D97-AF65-F5344CB8AC3E}">
        <p14:creationId xmlns:p14="http://schemas.microsoft.com/office/powerpoint/2010/main" val="100153255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4A55C-1B1E-A8BD-A73E-5D568FEBF7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3CB634-50A3-2D15-6ED5-7AEE752E54F1}"/>
              </a:ext>
            </a:extLst>
          </p:cNvPr>
          <p:cNvSpPr>
            <a:spLocks noGrp="1"/>
          </p:cNvSpPr>
          <p:nvPr>
            <p:ph type="title"/>
          </p:nvPr>
        </p:nvSpPr>
        <p:spPr/>
        <p:txBody>
          <a:bodyPr/>
          <a:lstStyle/>
          <a:p>
            <a:r>
              <a:rPr lang="nl-NL">
                <a:cs typeface="Verdana" panose="020B0604030504040204" pitchFamily="34" charset="0"/>
              </a:rPr>
              <a:t>Meer weten over het werk van woningcorporaties</a:t>
            </a:r>
            <a:r>
              <a:rPr lang="nl-NL" sz="2800" b="1">
                <a:latin typeface="Verdana" panose="020B0604030504040204" pitchFamily="34" charset="0"/>
                <a:ea typeface="Verdana" panose="020B0604030504040204" pitchFamily="34" charset="0"/>
                <a:cs typeface="Verdana" panose="020B0604030504040204" pitchFamily="34" charset="0"/>
              </a:rPr>
              <a:t>? </a:t>
            </a:r>
            <a:endParaRPr lang="LID4096"/>
          </a:p>
        </p:txBody>
      </p:sp>
      <p:sp>
        <p:nvSpPr>
          <p:cNvPr id="9" name="Tijdelijke aanduiding voor inhoud 2">
            <a:extLst>
              <a:ext uri="{FF2B5EF4-FFF2-40B4-BE49-F238E27FC236}">
                <a16:creationId xmlns:a16="http://schemas.microsoft.com/office/drawing/2014/main" id="{EB63EA60-2266-C0A9-09AC-D1AA57E2B335}"/>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b="0" kern="1200">
                <a:solidFill>
                  <a:schemeClr val="bg2"/>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300" b="0" kern="1200">
                <a:solidFill>
                  <a:schemeClr val="bg2"/>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b="0" kern="1200">
                <a:solidFill>
                  <a:schemeClr val="bg2"/>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b="0" kern="1200">
                <a:solidFill>
                  <a:schemeClr val="bg2"/>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hlinkClick r:id="rId3"/>
              </a:rPr>
              <a:t>Kijk op Aedes.nl</a:t>
            </a:r>
            <a:endParaRPr lang="nl-NL"/>
          </a:p>
          <a:p>
            <a:r>
              <a:rPr lang="nl-NL">
                <a:hlinkClick r:id="rId4"/>
              </a:rPr>
              <a:t>Neem een gratis abonnement op Aedes-Magazine</a:t>
            </a:r>
            <a:endParaRPr lang="nl-NL"/>
          </a:p>
          <a:p>
            <a:r>
              <a:rPr lang="nl-NL">
                <a:hlinkClick r:id="rId5"/>
              </a:rPr>
              <a:t>Meld je aan voor de Aedes-nieuwsbrief</a:t>
            </a:r>
            <a:endParaRPr lang="nl-NL"/>
          </a:p>
          <a:p>
            <a:r>
              <a:rPr lang="nl-NL">
                <a:hlinkClick r:id="rId6"/>
              </a:rPr>
              <a:t>Brochure Partners in wonen</a:t>
            </a:r>
            <a:endParaRPr lang="nl-NL"/>
          </a:p>
          <a:p>
            <a:pPr marL="0" indent="0">
              <a:buNone/>
            </a:pPr>
            <a:endParaRPr lang="LID4096"/>
          </a:p>
        </p:txBody>
      </p:sp>
    </p:spTree>
    <p:extLst>
      <p:ext uri="{BB962C8B-B14F-4D97-AF65-F5344CB8AC3E}">
        <p14:creationId xmlns:p14="http://schemas.microsoft.com/office/powerpoint/2010/main" val="3042816980"/>
      </p:ext>
    </p:extLst>
  </p:cSld>
  <p:clrMapOvr>
    <a:masterClrMapping/>
  </p:clrMapOvr>
</p:sld>
</file>

<file path=ppt/theme/theme1.xml><?xml version="1.0" encoding="utf-8"?>
<a:theme xmlns:a="http://schemas.openxmlformats.org/drawingml/2006/main" name="Thema1">
  <a:themeElements>
    <a:clrScheme name="aedes">
      <a:dk1>
        <a:sysClr val="windowText" lastClr="000000"/>
      </a:dk1>
      <a:lt1>
        <a:sysClr val="window" lastClr="FFFFFF"/>
      </a:lt1>
      <a:dk2>
        <a:srgbClr val="00427C"/>
      </a:dk2>
      <a:lt2>
        <a:srgbClr val="00A7E5"/>
      </a:lt2>
      <a:accent1>
        <a:srgbClr val="92278F"/>
      </a:accent1>
      <a:accent2>
        <a:srgbClr val="ED0B8B"/>
      </a:accent2>
      <a:accent3>
        <a:srgbClr val="ED213E"/>
      </a:accent3>
      <a:accent4>
        <a:srgbClr val="F58220"/>
      </a:accent4>
      <a:accent5>
        <a:srgbClr val="8DC63F"/>
      </a:accent5>
      <a:accent6>
        <a:srgbClr val="AA9E96"/>
      </a:accent6>
      <a:hlink>
        <a:srgbClr val="000000"/>
      </a:hlink>
      <a:folHlink>
        <a:srgbClr val="000000"/>
      </a:folHlink>
    </a:clrScheme>
    <a:fontScheme name="Kantoor">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voorbeeld PPT Aedes nieuwe stijl-def.pptx" id="{B0191FEF-4E38-4054-A6A5-2F771BFC9967}" vid="{FAC39B54-235C-4AF1-AF5B-A6781278449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8dc0301-8fd0-44d9-b377-8c3ff6f2c2e9">
      <Terms xmlns="http://schemas.microsoft.com/office/infopath/2007/PartnerControls"/>
    </lcf76f155ced4ddcb4097134ff3c332f>
    <TaxCatchAll xmlns="bab09135-9ca0-4365-9b08-2e73e1df0c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F9F8D7EBCC5D498CD1102691705757" ma:contentTypeVersion="18" ma:contentTypeDescription="Create a new document." ma:contentTypeScope="" ma:versionID="1f59a36e836cf358bd399de8d81fc62c">
  <xsd:schema xmlns:xsd="http://www.w3.org/2001/XMLSchema" xmlns:xs="http://www.w3.org/2001/XMLSchema" xmlns:p="http://schemas.microsoft.com/office/2006/metadata/properties" xmlns:ns2="58dc0301-8fd0-44d9-b377-8c3ff6f2c2e9" xmlns:ns3="bab09135-9ca0-4365-9b08-2e73e1df0cd7" targetNamespace="http://schemas.microsoft.com/office/2006/metadata/properties" ma:root="true" ma:fieldsID="5f7dd716b1dc735d4a58fda5bc8948a7" ns2:_="" ns3:_="">
    <xsd:import namespace="58dc0301-8fd0-44d9-b377-8c3ff6f2c2e9"/>
    <xsd:import namespace="bab09135-9ca0-4365-9b08-2e73e1df0c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c0301-8fd0-44d9-b377-8c3ff6f2c2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e3910d-ab50-4242-942f-840934c91a4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b09135-9ca0-4365-9b08-2e73e1df0c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9ee3f9-eef5-47d5-92cd-b9a2b958547d}" ma:internalName="TaxCatchAll" ma:showField="CatchAllData" ma:web="bab09135-9ca0-4365-9b08-2e73e1df0c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542A68-1F68-4796-BB8F-2297851904DE}">
  <ds:schemaRefs>
    <ds:schemaRef ds:uri="http://purl.org/dc/terms/"/>
    <ds:schemaRef ds:uri="http://schemas.microsoft.com/office/infopath/2007/PartnerControls"/>
    <ds:schemaRef ds:uri="58dc0301-8fd0-44d9-b377-8c3ff6f2c2e9"/>
    <ds:schemaRef ds:uri="http://purl.org/dc/dcmitype/"/>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bab09135-9ca0-4365-9b08-2e73e1df0cd7"/>
    <ds:schemaRef ds:uri="http://purl.org/dc/elements/1.1/"/>
  </ds:schemaRefs>
</ds:datastoreItem>
</file>

<file path=customXml/itemProps2.xml><?xml version="1.0" encoding="utf-8"?>
<ds:datastoreItem xmlns:ds="http://schemas.openxmlformats.org/officeDocument/2006/customXml" ds:itemID="{F3B78196-B8C7-4145-83C0-6AEA899D1FEC}">
  <ds:schemaRefs>
    <ds:schemaRef ds:uri="58dc0301-8fd0-44d9-b377-8c3ff6f2c2e9"/>
    <ds:schemaRef ds:uri="bab09135-9ca0-4365-9b08-2e73e1df0c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086BBD-E925-4B6D-BCE1-4FAB459CD1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1351</Words>
  <Application>Microsoft Office PowerPoint</Application>
  <PresentationFormat>Breedbeeld</PresentationFormat>
  <Paragraphs>79</Paragraphs>
  <Slides>10</Slides>
  <Notes>8</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Aptos</vt:lpstr>
      <vt:lpstr>Arial</vt:lpstr>
      <vt:lpstr>Calibri</vt:lpstr>
      <vt:lpstr>Verdana</vt:lpstr>
      <vt:lpstr>Wingdings</vt:lpstr>
      <vt:lpstr>Thema1</vt:lpstr>
      <vt:lpstr>PowerPoint-presentatie</vt:lpstr>
      <vt:lpstr>Inhoud</vt:lpstr>
      <vt:lpstr>Dit is het werk van woningcorporaties </vt:lpstr>
      <vt:lpstr>Wat doen woningcorporaties? </vt:lpstr>
      <vt:lpstr>Hoe werken woningcorporaties? </vt:lpstr>
      <vt:lpstr>Hoe zijn woningcorporaties georganiseerd? Uitgaven </vt:lpstr>
      <vt:lpstr>De opgaven van woningcorporaties</vt:lpstr>
      <vt:lpstr>De opgaven van woningcorporaties</vt:lpstr>
      <vt:lpstr>Meer weten over het werk van woningcorporaties? </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Natasja Verheij</dc:creator>
  <cp:lastModifiedBy>Wiebeke Sittrop</cp:lastModifiedBy>
  <cp:revision>2</cp:revision>
  <dcterms:created xsi:type="dcterms:W3CDTF">2026-03-17T12:09:21Z</dcterms:created>
  <dcterms:modified xsi:type="dcterms:W3CDTF">2026-03-30T12:56:07Z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0x0101002FF9F8D7EBCC5D498CD1102691705757</vt:lpwstr>
  </property>
  <property fmtid="{D5CDD505-2E9C-101B-9397-08002B2CF9AE}" pid="3" name="MediaServiceImageTags">
    <vt:lpwstr/>
  </property>
</Properties>
</file>