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684" r:id="rId6"/>
    <p:sldMasterId id="2147483686" r:id="rId7"/>
  </p:sldMasterIdLst>
  <p:notesMasterIdLst>
    <p:notesMasterId r:id="rId154"/>
  </p:notesMasterIdLst>
  <p:sldIdLst>
    <p:sldId id="291" r:id="rId8"/>
    <p:sldId id="311" r:id="rId9"/>
    <p:sldId id="329" r:id="rId10"/>
    <p:sldId id="358" r:id="rId11"/>
    <p:sldId id="1893" r:id="rId12"/>
    <p:sldId id="2103" r:id="rId13"/>
    <p:sldId id="2070" r:id="rId14"/>
    <p:sldId id="1826" r:id="rId15"/>
    <p:sldId id="2072" r:id="rId16"/>
    <p:sldId id="1885" r:id="rId17"/>
    <p:sldId id="1989" r:id="rId18"/>
    <p:sldId id="2075" r:id="rId19"/>
    <p:sldId id="2081" r:id="rId20"/>
    <p:sldId id="2247" r:id="rId21"/>
    <p:sldId id="2073" r:id="rId22"/>
    <p:sldId id="338" r:id="rId23"/>
    <p:sldId id="2076" r:id="rId24"/>
    <p:sldId id="2084" r:id="rId25"/>
    <p:sldId id="288" r:id="rId26"/>
    <p:sldId id="2134805040" r:id="rId27"/>
    <p:sldId id="2134805041" r:id="rId28"/>
    <p:sldId id="2134805042" r:id="rId29"/>
    <p:sldId id="2244" r:id="rId30"/>
    <p:sldId id="1845" r:id="rId31"/>
    <p:sldId id="294" r:id="rId32"/>
    <p:sldId id="339" r:id="rId33"/>
    <p:sldId id="340" r:id="rId34"/>
    <p:sldId id="2253" r:id="rId35"/>
    <p:sldId id="1847" r:id="rId36"/>
    <p:sldId id="2246" r:id="rId37"/>
    <p:sldId id="298" r:id="rId38"/>
    <p:sldId id="2241" r:id="rId39"/>
    <p:sldId id="300" r:id="rId40"/>
    <p:sldId id="2242" r:id="rId41"/>
    <p:sldId id="302" r:id="rId42"/>
    <p:sldId id="306" r:id="rId43"/>
    <p:sldId id="2214" r:id="rId44"/>
    <p:sldId id="308" r:id="rId45"/>
    <p:sldId id="2249" r:id="rId46"/>
    <p:sldId id="2250" r:id="rId47"/>
    <p:sldId id="2251" r:id="rId48"/>
    <p:sldId id="2254" r:id="rId49"/>
    <p:sldId id="1782" r:id="rId50"/>
    <p:sldId id="2096" r:id="rId51"/>
    <p:sldId id="2097" r:id="rId52"/>
    <p:sldId id="2099" r:id="rId53"/>
    <p:sldId id="2100" r:id="rId54"/>
    <p:sldId id="2101" r:id="rId55"/>
    <p:sldId id="2098" r:id="rId56"/>
    <p:sldId id="2161" r:id="rId57"/>
    <p:sldId id="2165" r:id="rId58"/>
    <p:sldId id="1998" r:id="rId59"/>
    <p:sldId id="1933" r:id="rId60"/>
    <p:sldId id="2263" r:id="rId61"/>
    <p:sldId id="2047" r:id="rId62"/>
    <p:sldId id="2048" r:id="rId63"/>
    <p:sldId id="2105" r:id="rId64"/>
    <p:sldId id="2107" r:id="rId65"/>
    <p:sldId id="2108" r:id="rId66"/>
    <p:sldId id="2109" r:id="rId67"/>
    <p:sldId id="2110" r:id="rId68"/>
    <p:sldId id="2111" r:id="rId69"/>
    <p:sldId id="2112" r:id="rId70"/>
    <p:sldId id="2256" r:id="rId71"/>
    <p:sldId id="2257" r:id="rId72"/>
    <p:sldId id="2258" r:id="rId73"/>
    <p:sldId id="2038" r:id="rId74"/>
    <p:sldId id="2262" r:id="rId75"/>
    <p:sldId id="2039" r:id="rId76"/>
    <p:sldId id="2064" r:id="rId77"/>
    <p:sldId id="2068" r:id="rId78"/>
    <p:sldId id="2065" r:id="rId79"/>
    <p:sldId id="2067" r:id="rId80"/>
    <p:sldId id="2066" r:id="rId81"/>
    <p:sldId id="2261" r:id="rId82"/>
    <p:sldId id="2267" r:id="rId83"/>
    <p:sldId id="2090" r:id="rId84"/>
    <p:sldId id="2264" r:id="rId85"/>
    <p:sldId id="2268" r:id="rId86"/>
    <p:sldId id="1982" r:id="rId87"/>
    <p:sldId id="1984" r:id="rId88"/>
    <p:sldId id="1985" r:id="rId89"/>
    <p:sldId id="1983" r:id="rId90"/>
    <p:sldId id="1996" r:id="rId91"/>
    <p:sldId id="327" r:id="rId92"/>
    <p:sldId id="328" r:id="rId93"/>
    <p:sldId id="422" r:id="rId94"/>
    <p:sldId id="330" r:id="rId95"/>
    <p:sldId id="1447" r:id="rId96"/>
    <p:sldId id="2137" r:id="rId97"/>
    <p:sldId id="2029" r:id="rId98"/>
    <p:sldId id="2365" r:id="rId99"/>
    <p:sldId id="2368" r:id="rId100"/>
    <p:sldId id="2369" r:id="rId101"/>
    <p:sldId id="2370" r:id="rId102"/>
    <p:sldId id="2371" r:id="rId103"/>
    <p:sldId id="2372" r:id="rId104"/>
    <p:sldId id="2387" r:id="rId105"/>
    <p:sldId id="2373" r:id="rId106"/>
    <p:sldId id="2375" r:id="rId107"/>
    <p:sldId id="2376" r:id="rId108"/>
    <p:sldId id="2377" r:id="rId109"/>
    <p:sldId id="2378" r:id="rId110"/>
    <p:sldId id="2379" r:id="rId111"/>
    <p:sldId id="2390" r:id="rId112"/>
    <p:sldId id="2391" r:id="rId113"/>
    <p:sldId id="2382" r:id="rId114"/>
    <p:sldId id="2134805036" r:id="rId115"/>
    <p:sldId id="2385" r:id="rId116"/>
    <p:sldId id="2134805033" r:id="rId117"/>
    <p:sldId id="2388" r:id="rId118"/>
    <p:sldId id="2134805034" r:id="rId119"/>
    <p:sldId id="2134805035" r:id="rId120"/>
    <p:sldId id="2393" r:id="rId121"/>
    <p:sldId id="2349" r:id="rId122"/>
    <p:sldId id="2830" r:id="rId123"/>
    <p:sldId id="2831" r:id="rId124"/>
    <p:sldId id="2844" r:id="rId125"/>
    <p:sldId id="2323" r:id="rId126"/>
    <p:sldId id="2860" r:id="rId127"/>
    <p:sldId id="2861" r:id="rId128"/>
    <p:sldId id="2883" r:id="rId129"/>
    <p:sldId id="2884" r:id="rId130"/>
    <p:sldId id="2389" r:id="rId131"/>
    <p:sldId id="2426" r:id="rId132"/>
    <p:sldId id="2134805037" r:id="rId133"/>
    <p:sldId id="2355" r:id="rId134"/>
    <p:sldId id="2134805029" r:id="rId135"/>
    <p:sldId id="2134805030" r:id="rId136"/>
    <p:sldId id="2134805038" r:id="rId137"/>
    <p:sldId id="2134805039" r:id="rId138"/>
    <p:sldId id="2424" r:id="rId139"/>
    <p:sldId id="2395" r:id="rId140"/>
    <p:sldId id="2396" r:id="rId141"/>
    <p:sldId id="2397" r:id="rId142"/>
    <p:sldId id="2400" r:id="rId143"/>
    <p:sldId id="2401" r:id="rId144"/>
    <p:sldId id="2402" r:id="rId145"/>
    <p:sldId id="2403" r:id="rId146"/>
    <p:sldId id="2420" r:id="rId147"/>
    <p:sldId id="2405" r:id="rId148"/>
    <p:sldId id="2422" r:id="rId149"/>
    <p:sldId id="2406" r:id="rId150"/>
    <p:sldId id="2407" r:id="rId151"/>
    <p:sldId id="337" r:id="rId152"/>
    <p:sldId id="334" r:id="rId153"/>
  </p:sldIdLst>
  <p:sldSz cx="12192000" cy="6858000"/>
  <p:notesSz cx="6735763" cy="9866313"/>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DB3954-97CC-1903-7416-0EFB4473B2B9}" name="Simone van Halen" initials="Sv" userId="S::s.vanhalen@aedes.nl::4b8a38a3-1867-4e06-b89c-4f90d98987f3" providerId="AD"/>
  <p188:author id="{0CFA135B-66EF-2B1C-5965-C67C923953CC}" name="Peter Breyer" initials="PB" userId="S::p.breyer@aedes.nl::b4980aa3-e359-478a-8bf6-20f1af49cccb" providerId="AD"/>
  <p188:author id="{0292B97A-1469-B962-EDB5-950266E3FCA9}" name="Tim Wolters" initials="TW" userId="S::t.wolters@aedes.nl::8036d171-e9d1-45ec-bc10-84169c6fafb9" providerId="AD"/>
  <p188:author id="{4CADEA81-CA10-078D-8605-6FCB15D1711B}" name="Caroline Haveman" initials="CH" userId="S::c.haveman@aedes.nl::d9aec3af-75d4-4a99-b54b-21c0b0a8fc76" providerId="AD"/>
  <p188:author id="{B1432D96-5424-C7C5-9FE1-40CD5CC410A1}" name="Richard Bos" initials="RB" userId="S::r.bos@aedes.nl::5a966f94-8eb4-487f-ad67-a720a19e3313" providerId="AD"/>
  <p188:author id="{20091AE1-00ED-457D-5029-19D6FD39F5AD}" name="Frank Wilschut" initials="" userId="S::f.wilschut@aedes.nl::ddfccbb3-ff51-41fe-9522-166eeb3dfa0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C15D28-0C55-4360-9FC6-E7EE7DE62D91}" v="2" dt="2026-03-10T14:32:12.82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ijl, licht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Stijl, licht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5" autoAdjust="0"/>
    <p:restoredTop sz="94660"/>
  </p:normalViewPr>
  <p:slideViewPr>
    <p:cSldViewPr snapToGrid="0">
      <p:cViewPr varScale="1">
        <p:scale>
          <a:sx n="62" d="100"/>
          <a:sy n="62" d="100"/>
        </p:scale>
        <p:origin x="864" y="2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microsoft.com/office/2016/11/relationships/changesInfo" Target="changesInfos/changesInfo1.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2.xml"/><Relationship Id="rId95" Type="http://schemas.openxmlformats.org/officeDocument/2006/relationships/slide" Target="slides/slide88.xml"/><Relationship Id="rId160" Type="http://schemas.microsoft.com/office/2015/10/relationships/revisionInfo" Target="revisionInfo.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6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slide" Target="slides/slide144.xml"/><Relationship Id="rId156" Type="http://schemas.openxmlformats.org/officeDocument/2006/relationships/viewProps" Target="viewProps.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theme" Target="theme/theme1.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notesMaster" Target="notesMasters/notesMaster1.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ebeke Sittrop" userId="e089cac4-8287-4046-a0c6-6b0a803dca0a" providerId="ADAL" clId="{1E7C6D2B-886D-4717-8298-968237CE1265}"/>
    <pc:docChg chg="delSld modSld">
      <pc:chgData name="Wiebeke Sittrop" userId="e089cac4-8287-4046-a0c6-6b0a803dca0a" providerId="ADAL" clId="{1E7C6D2B-886D-4717-8298-968237CE1265}" dt="2026-03-10T14:38:14.063" v="38" actId="2696"/>
      <pc:docMkLst>
        <pc:docMk/>
      </pc:docMkLst>
      <pc:sldChg chg="del">
        <pc:chgData name="Wiebeke Sittrop" userId="e089cac4-8287-4046-a0c6-6b0a803dca0a" providerId="ADAL" clId="{1E7C6D2B-886D-4717-8298-968237CE1265}" dt="2026-03-10T14:31:02.363" v="0" actId="2696"/>
        <pc:sldMkLst>
          <pc:docMk/>
          <pc:sldMk cId="2720589578" sldId="292"/>
        </pc:sldMkLst>
      </pc:sldChg>
      <pc:sldChg chg="modSp del mod">
        <pc:chgData name="Wiebeke Sittrop" userId="e089cac4-8287-4046-a0c6-6b0a803dca0a" providerId="ADAL" clId="{1E7C6D2B-886D-4717-8298-968237CE1265}" dt="2026-03-10T14:38:14.063" v="38" actId="2696"/>
        <pc:sldMkLst>
          <pc:docMk/>
          <pc:sldMk cId="4052110311" sldId="333"/>
        </pc:sldMkLst>
        <pc:spChg chg="mod">
          <ac:chgData name="Wiebeke Sittrop" userId="e089cac4-8287-4046-a0c6-6b0a803dca0a" providerId="ADAL" clId="{1E7C6D2B-886D-4717-8298-968237CE1265}" dt="2026-03-10T14:33:01.973" v="37" actId="20577"/>
          <ac:spMkLst>
            <pc:docMk/>
            <pc:sldMk cId="4052110311" sldId="333"/>
            <ac:spMk id="3" creationId="{43100B53-BBD2-737C-D088-2D2EA6AC2F5D}"/>
          </ac:spMkLst>
        </pc:spChg>
      </pc:sldChg>
      <pc:sldChg chg="del">
        <pc:chgData name="Wiebeke Sittrop" userId="e089cac4-8287-4046-a0c6-6b0a803dca0a" providerId="ADAL" clId="{1E7C6D2B-886D-4717-8298-968237CE1265}" dt="2026-03-10T14:31:05.721" v="1" actId="2696"/>
        <pc:sldMkLst>
          <pc:docMk/>
          <pc:sldMk cId="2335985043" sldId="336"/>
        </pc:sldMkLst>
      </pc:sldChg>
      <pc:sldChg chg="delSp">
        <pc:chgData name="Wiebeke Sittrop" userId="e089cac4-8287-4046-a0c6-6b0a803dca0a" providerId="ADAL" clId="{1E7C6D2B-886D-4717-8298-968237CE1265}" dt="2026-03-10T14:32:12.825" v="3" actId="478"/>
        <pc:sldMkLst>
          <pc:docMk/>
          <pc:sldMk cId="0" sldId="1984"/>
        </pc:sldMkLst>
        <pc:spChg chg="del">
          <ac:chgData name="Wiebeke Sittrop" userId="e089cac4-8287-4046-a0c6-6b0a803dca0a" providerId="ADAL" clId="{1E7C6D2B-886D-4717-8298-968237CE1265}" dt="2026-03-10T14:32:12.825" v="3" actId="478"/>
          <ac:spMkLst>
            <pc:docMk/>
            <pc:sldMk cId="0" sldId="1984"/>
            <ac:spMk id="99332" creationId="{FDEB86CF-0AFC-496A-EDD0-EA7D9FFD7868}"/>
          </ac:spMkLst>
        </pc:spChg>
        <pc:spChg chg="del">
          <ac:chgData name="Wiebeke Sittrop" userId="e089cac4-8287-4046-a0c6-6b0a803dca0a" providerId="ADAL" clId="{1E7C6D2B-886D-4717-8298-968237CE1265}" dt="2026-03-10T14:32:10.473" v="2" actId="478"/>
          <ac:spMkLst>
            <pc:docMk/>
            <pc:sldMk cId="0" sldId="1984"/>
            <ac:spMk id="99333" creationId="{9EC821B0-31D1-EB7B-18A3-27FBC5B63E4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385941-98FC-44B9-9529-4D5E3BD883BD}"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2E9281E6-0E7D-4D23-8761-387D0A0F4E70}">
      <dgm:prSet/>
      <dgm:spPr/>
      <dgm:t>
        <a:bodyPr/>
        <a:lstStyle/>
        <a:p>
          <a:r>
            <a:rPr lang="en-US" err="1"/>
            <a:t>Woningwet</a:t>
          </a:r>
          <a:endParaRPr lang="en-US"/>
        </a:p>
      </dgm:t>
    </dgm:pt>
    <dgm:pt modelId="{8F0AB7A8-62F3-4B2D-93C6-B884A6E167B1}" type="parTrans" cxnId="{330EC0B6-3752-415F-97E4-7CDCEC9ACBF6}">
      <dgm:prSet/>
      <dgm:spPr/>
      <dgm:t>
        <a:bodyPr/>
        <a:lstStyle/>
        <a:p>
          <a:endParaRPr lang="en-US"/>
        </a:p>
      </dgm:t>
    </dgm:pt>
    <dgm:pt modelId="{A631ABB5-0CCA-4E45-9B13-F9412C518DA2}" type="sibTrans" cxnId="{330EC0B6-3752-415F-97E4-7CDCEC9ACBF6}">
      <dgm:prSet/>
      <dgm:spPr/>
      <dgm:t>
        <a:bodyPr/>
        <a:lstStyle/>
        <a:p>
          <a:endParaRPr lang="en-US"/>
        </a:p>
      </dgm:t>
    </dgm:pt>
    <dgm:pt modelId="{BC593305-9409-4869-909A-AA2318420E40}">
      <dgm:prSet/>
      <dgm:spPr/>
      <dgm:t>
        <a:bodyPr/>
        <a:lstStyle/>
        <a:p>
          <a:r>
            <a:rPr lang="en-US" err="1"/>
            <a:t>Woningexploiotatie</a:t>
          </a:r>
          <a:endParaRPr lang="en-US"/>
        </a:p>
      </dgm:t>
    </dgm:pt>
    <dgm:pt modelId="{BB2D68BD-1D20-4417-8B8A-4F4BEC63C8FF}" type="parTrans" cxnId="{5CA30694-19E5-4066-ADE8-B76AFFC018AF}">
      <dgm:prSet/>
      <dgm:spPr/>
      <dgm:t>
        <a:bodyPr/>
        <a:lstStyle/>
        <a:p>
          <a:endParaRPr lang="en-US"/>
        </a:p>
      </dgm:t>
    </dgm:pt>
    <dgm:pt modelId="{BED83721-D1B6-4704-8D0F-543D7BB98CDD}" type="sibTrans" cxnId="{5CA30694-19E5-4066-ADE8-B76AFFC018AF}">
      <dgm:prSet/>
      <dgm:spPr/>
      <dgm:t>
        <a:bodyPr/>
        <a:lstStyle/>
        <a:p>
          <a:endParaRPr lang="en-US"/>
        </a:p>
      </dgm:t>
    </dgm:pt>
    <dgm:pt modelId="{363D0D1B-9AB9-4AFE-81CF-8B6CA324DDCA}">
      <dgm:prSet/>
      <dgm:spPr/>
      <dgm:t>
        <a:bodyPr/>
        <a:lstStyle/>
        <a:p>
          <a:r>
            <a:rPr lang="en-US"/>
            <a:t>Nationale </a:t>
          </a:r>
          <a:r>
            <a:rPr lang="en-US" err="1"/>
            <a:t>prestatieafspraken</a:t>
          </a:r>
          <a:endParaRPr lang="en-US"/>
        </a:p>
      </dgm:t>
    </dgm:pt>
    <dgm:pt modelId="{907ECEE4-29DC-44F4-9458-57CDB3FFEBAB}" type="parTrans" cxnId="{AD7F02E1-53B7-4625-BCF1-A04D76BDF71D}">
      <dgm:prSet/>
      <dgm:spPr/>
      <dgm:t>
        <a:bodyPr/>
        <a:lstStyle/>
        <a:p>
          <a:endParaRPr lang="en-US"/>
        </a:p>
      </dgm:t>
    </dgm:pt>
    <dgm:pt modelId="{FEAE7CC1-1B98-4080-B9CC-2C5CED279C62}" type="sibTrans" cxnId="{AD7F02E1-53B7-4625-BCF1-A04D76BDF71D}">
      <dgm:prSet/>
      <dgm:spPr/>
      <dgm:t>
        <a:bodyPr/>
        <a:lstStyle/>
        <a:p>
          <a:endParaRPr lang="en-US"/>
        </a:p>
      </dgm:t>
    </dgm:pt>
    <dgm:pt modelId="{48F6EB4D-9ECF-4749-AFEE-C4D560EB10CF}">
      <dgm:prSet/>
      <dgm:spPr/>
      <dgm:t>
        <a:bodyPr/>
        <a:lstStyle/>
        <a:p>
          <a:r>
            <a:rPr lang="en-US" err="1"/>
            <a:t>Financiële</a:t>
          </a:r>
          <a:r>
            <a:rPr lang="en-US"/>
            <a:t> </a:t>
          </a:r>
          <a:r>
            <a:rPr lang="en-US" err="1"/>
            <a:t>kaders</a:t>
          </a:r>
          <a:endParaRPr lang="en-US"/>
        </a:p>
      </dgm:t>
    </dgm:pt>
    <dgm:pt modelId="{1BE8B06E-ECBC-429E-A775-FD18CDA2B2FF}" type="parTrans" cxnId="{D9110E27-ECC3-4476-AC21-CCEC7383CFEC}">
      <dgm:prSet/>
      <dgm:spPr/>
      <dgm:t>
        <a:bodyPr/>
        <a:lstStyle/>
        <a:p>
          <a:endParaRPr lang="nl-NL"/>
        </a:p>
      </dgm:t>
    </dgm:pt>
    <dgm:pt modelId="{EB71CECB-2A3B-4B30-BA1F-C76FEC3B8926}" type="sibTrans" cxnId="{D9110E27-ECC3-4476-AC21-CCEC7383CFEC}">
      <dgm:prSet/>
      <dgm:spPr/>
      <dgm:t>
        <a:bodyPr/>
        <a:lstStyle/>
        <a:p>
          <a:endParaRPr lang="nl-NL"/>
        </a:p>
      </dgm:t>
    </dgm:pt>
    <dgm:pt modelId="{5ADEEEF5-CFA3-4971-B722-5674B741A073}">
      <dgm:prSet/>
      <dgm:spPr/>
      <dgm:t>
        <a:bodyPr/>
        <a:lstStyle/>
        <a:p>
          <a:r>
            <a:rPr lang="en-US" err="1"/>
            <a:t>Fundamentele</a:t>
          </a:r>
          <a:r>
            <a:rPr lang="en-US"/>
            <a:t> </a:t>
          </a:r>
          <a:r>
            <a:rPr lang="en-US" err="1"/>
            <a:t>vraagstuk</a:t>
          </a:r>
          <a:r>
            <a:rPr lang="en-US"/>
            <a:t> </a:t>
          </a:r>
          <a:endParaRPr lang="nl-NL"/>
        </a:p>
      </dgm:t>
    </dgm:pt>
    <dgm:pt modelId="{1AE41154-A5EE-4D76-9344-C99CC2E6524A}" type="parTrans" cxnId="{4AC853C5-9BB4-480D-86D3-90867D01CA36}">
      <dgm:prSet/>
      <dgm:spPr/>
      <dgm:t>
        <a:bodyPr/>
        <a:lstStyle/>
        <a:p>
          <a:endParaRPr lang="nl-NL"/>
        </a:p>
      </dgm:t>
    </dgm:pt>
    <dgm:pt modelId="{CD7BF265-2B6E-441F-84A1-8FBBB14A49E7}" type="sibTrans" cxnId="{4AC853C5-9BB4-480D-86D3-90867D01CA36}">
      <dgm:prSet/>
      <dgm:spPr/>
      <dgm:t>
        <a:bodyPr/>
        <a:lstStyle/>
        <a:p>
          <a:endParaRPr lang="nl-NL"/>
        </a:p>
      </dgm:t>
    </dgm:pt>
    <dgm:pt modelId="{0ABE6208-8E06-4BD7-BDA6-F35609B6D604}" type="pres">
      <dgm:prSet presAssocID="{29385941-98FC-44B9-9529-4D5E3BD883BD}" presName="linear" presStyleCnt="0">
        <dgm:presLayoutVars>
          <dgm:animLvl val="lvl"/>
          <dgm:resizeHandles val="exact"/>
        </dgm:presLayoutVars>
      </dgm:prSet>
      <dgm:spPr/>
    </dgm:pt>
    <dgm:pt modelId="{5B28FD1C-D925-4431-A538-505AD208587E}" type="pres">
      <dgm:prSet presAssocID="{2E9281E6-0E7D-4D23-8761-387D0A0F4E70}" presName="parentText" presStyleLbl="node1" presStyleIdx="0" presStyleCnt="5" custLinFactNeighborX="163" custLinFactNeighborY="84023">
        <dgm:presLayoutVars>
          <dgm:chMax val="0"/>
          <dgm:bulletEnabled val="1"/>
        </dgm:presLayoutVars>
      </dgm:prSet>
      <dgm:spPr/>
    </dgm:pt>
    <dgm:pt modelId="{F3A040CF-A62B-40AC-B6F9-B8E24B42CCA4}" type="pres">
      <dgm:prSet presAssocID="{A631ABB5-0CCA-4E45-9B13-F9412C518DA2}" presName="spacer" presStyleCnt="0"/>
      <dgm:spPr/>
    </dgm:pt>
    <dgm:pt modelId="{43D12F1D-5B29-44BA-BC45-F5A623F383B0}" type="pres">
      <dgm:prSet presAssocID="{48F6EB4D-9ECF-4749-AFEE-C4D560EB10CF}" presName="parentText" presStyleLbl="node1" presStyleIdx="1" presStyleCnt="5" custLinFactNeighborX="163" custLinFactNeighborY="44802">
        <dgm:presLayoutVars>
          <dgm:chMax val="0"/>
          <dgm:bulletEnabled val="1"/>
        </dgm:presLayoutVars>
      </dgm:prSet>
      <dgm:spPr/>
    </dgm:pt>
    <dgm:pt modelId="{99744172-32A7-43C8-BF59-BB35C6D17215}" type="pres">
      <dgm:prSet presAssocID="{EB71CECB-2A3B-4B30-BA1F-C76FEC3B8926}" presName="spacer" presStyleCnt="0"/>
      <dgm:spPr/>
    </dgm:pt>
    <dgm:pt modelId="{808085D2-6264-4CC3-98CC-46A4815DACE4}" type="pres">
      <dgm:prSet presAssocID="{BC593305-9409-4869-909A-AA2318420E40}" presName="parentText" presStyleLbl="node1" presStyleIdx="2" presStyleCnt="5" custLinFactNeighborX="163" custLinFactNeighborY="-17060">
        <dgm:presLayoutVars>
          <dgm:chMax val="0"/>
          <dgm:bulletEnabled val="1"/>
        </dgm:presLayoutVars>
      </dgm:prSet>
      <dgm:spPr/>
    </dgm:pt>
    <dgm:pt modelId="{8D8CC89E-DD27-4472-87C1-E0CA8110E48D}" type="pres">
      <dgm:prSet presAssocID="{BED83721-D1B6-4704-8D0F-543D7BB98CDD}" presName="spacer" presStyleCnt="0"/>
      <dgm:spPr/>
    </dgm:pt>
    <dgm:pt modelId="{C9ACAB56-7DB7-49EF-8F13-925361052212}" type="pres">
      <dgm:prSet presAssocID="{363D0D1B-9AB9-4AFE-81CF-8B6CA324DDCA}" presName="parentText" presStyleLbl="node1" presStyleIdx="3" presStyleCnt="5" custLinFactNeighborX="163" custLinFactNeighborY="-65972">
        <dgm:presLayoutVars>
          <dgm:chMax val="0"/>
          <dgm:bulletEnabled val="1"/>
        </dgm:presLayoutVars>
      </dgm:prSet>
      <dgm:spPr/>
    </dgm:pt>
    <dgm:pt modelId="{D551946E-CAF0-4492-A6F0-2DE4B7617F9D}" type="pres">
      <dgm:prSet presAssocID="{FEAE7CC1-1B98-4080-B9CC-2C5CED279C62}" presName="spacer" presStyleCnt="0"/>
      <dgm:spPr/>
    </dgm:pt>
    <dgm:pt modelId="{D8FABC1D-831C-46A5-A11F-800F10F76788}" type="pres">
      <dgm:prSet presAssocID="{5ADEEEF5-CFA3-4971-B722-5674B741A073}" presName="parentText" presStyleLbl="node1" presStyleIdx="4" presStyleCnt="5" custLinFactY="-5165" custLinFactNeighborX="-843" custLinFactNeighborY="-100000">
        <dgm:presLayoutVars>
          <dgm:chMax val="0"/>
          <dgm:bulletEnabled val="1"/>
        </dgm:presLayoutVars>
      </dgm:prSet>
      <dgm:spPr/>
    </dgm:pt>
  </dgm:ptLst>
  <dgm:cxnLst>
    <dgm:cxn modelId="{EA054F26-B766-473C-A262-1E389D60B8D0}" type="presOf" srcId="{29385941-98FC-44B9-9529-4D5E3BD883BD}" destId="{0ABE6208-8E06-4BD7-BDA6-F35609B6D604}" srcOrd="0" destOrd="0" presId="urn:microsoft.com/office/officeart/2005/8/layout/vList2"/>
    <dgm:cxn modelId="{D9110E27-ECC3-4476-AC21-CCEC7383CFEC}" srcId="{29385941-98FC-44B9-9529-4D5E3BD883BD}" destId="{48F6EB4D-9ECF-4749-AFEE-C4D560EB10CF}" srcOrd="1" destOrd="0" parTransId="{1BE8B06E-ECBC-429E-A775-FD18CDA2B2FF}" sibTransId="{EB71CECB-2A3B-4B30-BA1F-C76FEC3B8926}"/>
    <dgm:cxn modelId="{4CCC294F-B6CC-43D5-8A6E-811FF0043510}" type="presOf" srcId="{363D0D1B-9AB9-4AFE-81CF-8B6CA324DDCA}" destId="{C9ACAB56-7DB7-49EF-8F13-925361052212}" srcOrd="0" destOrd="0" presId="urn:microsoft.com/office/officeart/2005/8/layout/vList2"/>
    <dgm:cxn modelId="{FFBAE874-08E3-426B-B88B-B0428260B07C}" type="presOf" srcId="{5ADEEEF5-CFA3-4971-B722-5674B741A073}" destId="{D8FABC1D-831C-46A5-A11F-800F10F76788}" srcOrd="0" destOrd="0" presId="urn:microsoft.com/office/officeart/2005/8/layout/vList2"/>
    <dgm:cxn modelId="{5CA30694-19E5-4066-ADE8-B76AFFC018AF}" srcId="{29385941-98FC-44B9-9529-4D5E3BD883BD}" destId="{BC593305-9409-4869-909A-AA2318420E40}" srcOrd="2" destOrd="0" parTransId="{BB2D68BD-1D20-4417-8B8A-4F4BEC63C8FF}" sibTransId="{BED83721-D1B6-4704-8D0F-543D7BB98CDD}"/>
    <dgm:cxn modelId="{D286B0A7-A43F-4BE0-B53F-096E2268BEE4}" type="presOf" srcId="{48F6EB4D-9ECF-4749-AFEE-C4D560EB10CF}" destId="{43D12F1D-5B29-44BA-BC45-F5A623F383B0}" srcOrd="0" destOrd="0" presId="urn:microsoft.com/office/officeart/2005/8/layout/vList2"/>
    <dgm:cxn modelId="{646AADAD-B2CB-4CBB-AD23-D36266F04CB9}" type="presOf" srcId="{BC593305-9409-4869-909A-AA2318420E40}" destId="{808085D2-6264-4CC3-98CC-46A4815DACE4}" srcOrd="0" destOrd="0" presId="urn:microsoft.com/office/officeart/2005/8/layout/vList2"/>
    <dgm:cxn modelId="{330EC0B6-3752-415F-97E4-7CDCEC9ACBF6}" srcId="{29385941-98FC-44B9-9529-4D5E3BD883BD}" destId="{2E9281E6-0E7D-4D23-8761-387D0A0F4E70}" srcOrd="0" destOrd="0" parTransId="{8F0AB7A8-62F3-4B2D-93C6-B884A6E167B1}" sibTransId="{A631ABB5-0CCA-4E45-9B13-F9412C518DA2}"/>
    <dgm:cxn modelId="{4AC853C5-9BB4-480D-86D3-90867D01CA36}" srcId="{29385941-98FC-44B9-9529-4D5E3BD883BD}" destId="{5ADEEEF5-CFA3-4971-B722-5674B741A073}" srcOrd="4" destOrd="0" parTransId="{1AE41154-A5EE-4D76-9344-C99CC2E6524A}" sibTransId="{CD7BF265-2B6E-441F-84A1-8FBBB14A49E7}"/>
    <dgm:cxn modelId="{AD7F02E1-53B7-4625-BCF1-A04D76BDF71D}" srcId="{29385941-98FC-44B9-9529-4D5E3BD883BD}" destId="{363D0D1B-9AB9-4AFE-81CF-8B6CA324DDCA}" srcOrd="3" destOrd="0" parTransId="{907ECEE4-29DC-44F4-9458-57CDB3FFEBAB}" sibTransId="{FEAE7CC1-1B98-4080-B9CC-2C5CED279C62}"/>
    <dgm:cxn modelId="{8283D3F2-201A-4B89-9E21-B7C2A2F77A18}" type="presOf" srcId="{2E9281E6-0E7D-4D23-8761-387D0A0F4E70}" destId="{5B28FD1C-D925-4431-A538-505AD208587E}" srcOrd="0" destOrd="0" presId="urn:microsoft.com/office/officeart/2005/8/layout/vList2"/>
    <dgm:cxn modelId="{F5BE6291-8F73-42C7-B6D0-36CF483FB7FE}" type="presParOf" srcId="{0ABE6208-8E06-4BD7-BDA6-F35609B6D604}" destId="{5B28FD1C-D925-4431-A538-505AD208587E}" srcOrd="0" destOrd="0" presId="urn:microsoft.com/office/officeart/2005/8/layout/vList2"/>
    <dgm:cxn modelId="{65489796-7E63-472E-AC1C-6D6FC4ECDD91}" type="presParOf" srcId="{0ABE6208-8E06-4BD7-BDA6-F35609B6D604}" destId="{F3A040CF-A62B-40AC-B6F9-B8E24B42CCA4}" srcOrd="1" destOrd="0" presId="urn:microsoft.com/office/officeart/2005/8/layout/vList2"/>
    <dgm:cxn modelId="{B790B95F-C8B8-4B6A-A539-0D713C53CDF7}" type="presParOf" srcId="{0ABE6208-8E06-4BD7-BDA6-F35609B6D604}" destId="{43D12F1D-5B29-44BA-BC45-F5A623F383B0}" srcOrd="2" destOrd="0" presId="urn:microsoft.com/office/officeart/2005/8/layout/vList2"/>
    <dgm:cxn modelId="{40363D70-63CA-4D6B-A518-908F479D9C4E}" type="presParOf" srcId="{0ABE6208-8E06-4BD7-BDA6-F35609B6D604}" destId="{99744172-32A7-43C8-BF59-BB35C6D17215}" srcOrd="3" destOrd="0" presId="urn:microsoft.com/office/officeart/2005/8/layout/vList2"/>
    <dgm:cxn modelId="{7CD58E52-CE0A-45AF-B500-F7678FC1906B}" type="presParOf" srcId="{0ABE6208-8E06-4BD7-BDA6-F35609B6D604}" destId="{808085D2-6264-4CC3-98CC-46A4815DACE4}" srcOrd="4" destOrd="0" presId="urn:microsoft.com/office/officeart/2005/8/layout/vList2"/>
    <dgm:cxn modelId="{636497B2-6443-459D-8548-DF0319DE8634}" type="presParOf" srcId="{0ABE6208-8E06-4BD7-BDA6-F35609B6D604}" destId="{8D8CC89E-DD27-4472-87C1-E0CA8110E48D}" srcOrd="5" destOrd="0" presId="urn:microsoft.com/office/officeart/2005/8/layout/vList2"/>
    <dgm:cxn modelId="{A11C390E-470E-4EDE-A39F-109BB7CE6EC9}" type="presParOf" srcId="{0ABE6208-8E06-4BD7-BDA6-F35609B6D604}" destId="{C9ACAB56-7DB7-49EF-8F13-925361052212}" srcOrd="6" destOrd="0" presId="urn:microsoft.com/office/officeart/2005/8/layout/vList2"/>
    <dgm:cxn modelId="{FDF58E3B-279B-4C87-9EF3-6C599F0F3AB3}" type="presParOf" srcId="{0ABE6208-8E06-4BD7-BDA6-F35609B6D604}" destId="{D551946E-CAF0-4492-A6F0-2DE4B7617F9D}" srcOrd="7" destOrd="0" presId="urn:microsoft.com/office/officeart/2005/8/layout/vList2"/>
    <dgm:cxn modelId="{ADB94283-ECC4-4F79-8585-7141A21B69AE}" type="presParOf" srcId="{0ABE6208-8E06-4BD7-BDA6-F35609B6D604}" destId="{D8FABC1D-831C-46A5-A11F-800F10F7678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28FD1C-D925-4431-A538-505AD208587E}">
      <dsp:nvSpPr>
        <dsp:cNvPr id="0" name=""/>
        <dsp:cNvSpPr/>
      </dsp:nvSpPr>
      <dsp:spPr>
        <a:xfrm>
          <a:off x="0" y="91439"/>
          <a:ext cx="11097683" cy="887445"/>
        </a:xfrm>
        <a:prstGeom prst="roundRect">
          <a:avLst/>
        </a:prstGeom>
        <a:solidFill>
          <a:schemeClr val="accent2">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err="1"/>
            <a:t>Woningwet</a:t>
          </a:r>
          <a:endParaRPr lang="en-US" sz="3700" kern="1200"/>
        </a:p>
      </dsp:txBody>
      <dsp:txXfrm>
        <a:off x="43321" y="134760"/>
        <a:ext cx="11011041" cy="800803"/>
      </dsp:txXfrm>
    </dsp:sp>
    <dsp:sp modelId="{43D12F1D-5B29-44BA-BC45-F5A623F383B0}">
      <dsp:nvSpPr>
        <dsp:cNvPr id="0" name=""/>
        <dsp:cNvSpPr/>
      </dsp:nvSpPr>
      <dsp:spPr>
        <a:xfrm>
          <a:off x="0" y="1043651"/>
          <a:ext cx="11097683" cy="887445"/>
        </a:xfrm>
        <a:prstGeom prst="roundRect">
          <a:avLst/>
        </a:prstGeom>
        <a:solidFill>
          <a:schemeClr val="accent2">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err="1"/>
            <a:t>Financiële</a:t>
          </a:r>
          <a:r>
            <a:rPr lang="en-US" sz="3700" kern="1200"/>
            <a:t> </a:t>
          </a:r>
          <a:r>
            <a:rPr lang="en-US" sz="3700" kern="1200" err="1"/>
            <a:t>kaders</a:t>
          </a:r>
          <a:endParaRPr lang="en-US" sz="3700" kern="1200"/>
        </a:p>
      </dsp:txBody>
      <dsp:txXfrm>
        <a:off x="43321" y="1086972"/>
        <a:ext cx="11011041" cy="800803"/>
      </dsp:txXfrm>
    </dsp:sp>
    <dsp:sp modelId="{808085D2-6264-4CC3-98CC-46A4815DACE4}">
      <dsp:nvSpPr>
        <dsp:cNvPr id="0" name=""/>
        <dsp:cNvSpPr/>
      </dsp:nvSpPr>
      <dsp:spPr>
        <a:xfrm>
          <a:off x="0" y="1971735"/>
          <a:ext cx="11097683" cy="887445"/>
        </a:xfrm>
        <a:prstGeom prst="roundRect">
          <a:avLst/>
        </a:prstGeom>
        <a:solidFill>
          <a:schemeClr val="accent2">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err="1"/>
            <a:t>Woningexploiotatie</a:t>
          </a:r>
          <a:endParaRPr lang="en-US" sz="3700" kern="1200"/>
        </a:p>
      </dsp:txBody>
      <dsp:txXfrm>
        <a:off x="43321" y="2015056"/>
        <a:ext cx="11011041" cy="800803"/>
      </dsp:txXfrm>
    </dsp:sp>
    <dsp:sp modelId="{C9ACAB56-7DB7-49EF-8F13-925361052212}">
      <dsp:nvSpPr>
        <dsp:cNvPr id="0" name=""/>
        <dsp:cNvSpPr/>
      </dsp:nvSpPr>
      <dsp:spPr>
        <a:xfrm>
          <a:off x="0" y="2913620"/>
          <a:ext cx="11097683" cy="887445"/>
        </a:xfrm>
        <a:prstGeom prst="roundRect">
          <a:avLst/>
        </a:prstGeom>
        <a:solidFill>
          <a:schemeClr val="accent2">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Nationale </a:t>
          </a:r>
          <a:r>
            <a:rPr lang="en-US" sz="3700" kern="1200" err="1"/>
            <a:t>prestatieafspraken</a:t>
          </a:r>
          <a:endParaRPr lang="en-US" sz="3700" kern="1200"/>
        </a:p>
      </dsp:txBody>
      <dsp:txXfrm>
        <a:off x="43321" y="2956941"/>
        <a:ext cx="11011041" cy="800803"/>
      </dsp:txXfrm>
    </dsp:sp>
    <dsp:sp modelId="{D8FABC1D-831C-46A5-A11F-800F10F76788}">
      <dsp:nvSpPr>
        <dsp:cNvPr id="0" name=""/>
        <dsp:cNvSpPr/>
      </dsp:nvSpPr>
      <dsp:spPr>
        <a:xfrm>
          <a:off x="0" y="3825528"/>
          <a:ext cx="11097683" cy="887445"/>
        </a:xfrm>
        <a:prstGeom prst="roundRect">
          <a:avLst/>
        </a:prstGeom>
        <a:solidFill>
          <a:schemeClr val="accent2">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err="1"/>
            <a:t>Fundamentele</a:t>
          </a:r>
          <a:r>
            <a:rPr lang="en-US" sz="3700" kern="1200"/>
            <a:t> </a:t>
          </a:r>
          <a:r>
            <a:rPr lang="en-US" sz="3700" kern="1200" err="1"/>
            <a:t>vraagstuk</a:t>
          </a:r>
          <a:r>
            <a:rPr lang="en-US" sz="3700" kern="1200"/>
            <a:t> </a:t>
          </a:r>
          <a:endParaRPr lang="nl-NL" sz="3700" kern="1200"/>
        </a:p>
      </dsp:txBody>
      <dsp:txXfrm>
        <a:off x="43321" y="3868849"/>
        <a:ext cx="11011041" cy="80080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18830" cy="495029"/>
          </a:xfrm>
          <a:prstGeom prst="rect">
            <a:avLst/>
          </a:prstGeom>
        </p:spPr>
        <p:txBody>
          <a:bodyPr vert="horz" lIns="94864" tIns="47433" rIns="94864" bIns="47433" rtlCol="0"/>
          <a:lstStyle>
            <a:lvl1pPr algn="l">
              <a:defRPr sz="1200"/>
            </a:lvl1pPr>
          </a:lstStyle>
          <a:p>
            <a:endParaRPr lang="LID4096"/>
          </a:p>
        </p:txBody>
      </p:sp>
      <p:sp>
        <p:nvSpPr>
          <p:cNvPr id="3" name="Tijdelijke aanduiding voor datum 2"/>
          <p:cNvSpPr>
            <a:spLocks noGrp="1"/>
          </p:cNvSpPr>
          <p:nvPr>
            <p:ph type="dt" idx="1"/>
          </p:nvPr>
        </p:nvSpPr>
        <p:spPr>
          <a:xfrm>
            <a:off x="3815375" y="0"/>
            <a:ext cx="2918830" cy="495029"/>
          </a:xfrm>
          <a:prstGeom prst="rect">
            <a:avLst/>
          </a:prstGeom>
        </p:spPr>
        <p:txBody>
          <a:bodyPr vert="horz" lIns="94864" tIns="47433" rIns="94864" bIns="47433" rtlCol="0"/>
          <a:lstStyle>
            <a:lvl1pPr algn="r">
              <a:defRPr sz="1200"/>
            </a:lvl1pPr>
          </a:lstStyle>
          <a:p>
            <a:fld id="{605DC694-C6AA-4AD2-8932-82CACDC6B61F}" type="datetimeFigureOut">
              <a:rPr lang="LID4096" smtClean="0"/>
              <a:t>03/10/2026</a:t>
            </a:fld>
            <a:endParaRPr lang="LID4096"/>
          </a:p>
        </p:txBody>
      </p:sp>
      <p:sp>
        <p:nvSpPr>
          <p:cNvPr id="4" name="Tijdelijke aanduiding voor dia-afbeelding 3"/>
          <p:cNvSpPr>
            <a:spLocks noGrp="1" noRot="1" noChangeAspect="1"/>
          </p:cNvSpPr>
          <p:nvPr>
            <p:ph type="sldImg" idx="2"/>
          </p:nvPr>
        </p:nvSpPr>
        <p:spPr>
          <a:xfrm>
            <a:off x="409575" y="1233488"/>
            <a:ext cx="5918200" cy="3330575"/>
          </a:xfrm>
          <a:prstGeom prst="rect">
            <a:avLst/>
          </a:prstGeom>
          <a:noFill/>
          <a:ln w="12700">
            <a:solidFill>
              <a:prstClr val="black"/>
            </a:solidFill>
          </a:ln>
        </p:spPr>
        <p:txBody>
          <a:bodyPr vert="horz" lIns="94864" tIns="47433" rIns="94864" bIns="47433" rtlCol="0" anchor="ctr"/>
          <a:lstStyle/>
          <a:p>
            <a:endParaRPr lang="LID4096"/>
          </a:p>
        </p:txBody>
      </p:sp>
      <p:sp>
        <p:nvSpPr>
          <p:cNvPr id="5" name="Tijdelijke aanduiding voor notities 4"/>
          <p:cNvSpPr>
            <a:spLocks noGrp="1"/>
          </p:cNvSpPr>
          <p:nvPr>
            <p:ph type="body" sz="quarter" idx="3"/>
          </p:nvPr>
        </p:nvSpPr>
        <p:spPr>
          <a:xfrm>
            <a:off x="673577" y="4748163"/>
            <a:ext cx="5388610" cy="3884861"/>
          </a:xfrm>
          <a:prstGeom prst="rect">
            <a:avLst/>
          </a:prstGeom>
        </p:spPr>
        <p:txBody>
          <a:bodyPr vert="horz" lIns="94864" tIns="47433" rIns="94864" bIns="47433"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6" name="Tijdelijke aanduiding voor voettekst 5"/>
          <p:cNvSpPr>
            <a:spLocks noGrp="1"/>
          </p:cNvSpPr>
          <p:nvPr>
            <p:ph type="ftr" sz="quarter" idx="4"/>
          </p:nvPr>
        </p:nvSpPr>
        <p:spPr>
          <a:xfrm>
            <a:off x="1" y="9371286"/>
            <a:ext cx="2918830" cy="495028"/>
          </a:xfrm>
          <a:prstGeom prst="rect">
            <a:avLst/>
          </a:prstGeom>
        </p:spPr>
        <p:txBody>
          <a:bodyPr vert="horz" lIns="94864" tIns="47433" rIns="94864" bIns="47433" rtlCol="0" anchor="b"/>
          <a:lstStyle>
            <a:lvl1pPr algn="l">
              <a:defRPr sz="1200"/>
            </a:lvl1pPr>
          </a:lstStyle>
          <a:p>
            <a:endParaRPr lang="LID4096"/>
          </a:p>
        </p:txBody>
      </p:sp>
      <p:sp>
        <p:nvSpPr>
          <p:cNvPr id="7" name="Tijdelijke aanduiding voor dianummer 6"/>
          <p:cNvSpPr>
            <a:spLocks noGrp="1"/>
          </p:cNvSpPr>
          <p:nvPr>
            <p:ph type="sldNum" sz="quarter" idx="5"/>
          </p:nvPr>
        </p:nvSpPr>
        <p:spPr>
          <a:xfrm>
            <a:off x="3815375" y="9371286"/>
            <a:ext cx="2918830" cy="495028"/>
          </a:xfrm>
          <a:prstGeom prst="rect">
            <a:avLst/>
          </a:prstGeom>
        </p:spPr>
        <p:txBody>
          <a:bodyPr vert="horz" lIns="94864" tIns="47433" rIns="94864" bIns="47433" rtlCol="0" anchor="b"/>
          <a:lstStyle>
            <a:lvl1pPr algn="r">
              <a:defRPr sz="1200"/>
            </a:lvl1pPr>
          </a:lstStyle>
          <a:p>
            <a:fld id="{6EEE2F71-0E75-4FAD-AFAF-B4E7971DDB4B}" type="slidenum">
              <a:rPr lang="LID4096" smtClean="0"/>
              <a:t>‹nr.›</a:t>
            </a:fld>
            <a:endParaRPr lang="LID4096"/>
          </a:p>
        </p:txBody>
      </p:sp>
    </p:spTree>
    <p:extLst>
      <p:ext uri="{BB962C8B-B14F-4D97-AF65-F5344CB8AC3E}">
        <p14:creationId xmlns:p14="http://schemas.microsoft.com/office/powerpoint/2010/main" val="2654814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EEE2F71-0E75-4FAD-AFAF-B4E7971DDB4B}" type="slidenum">
              <a:rPr lang="LID4096" smtClean="0"/>
              <a:t>1</a:t>
            </a:fld>
            <a:endParaRPr lang="LID4096"/>
          </a:p>
        </p:txBody>
      </p:sp>
    </p:spTree>
    <p:extLst>
      <p:ext uri="{BB962C8B-B14F-4D97-AF65-F5344CB8AC3E}">
        <p14:creationId xmlns:p14="http://schemas.microsoft.com/office/powerpoint/2010/main" val="810533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jdelijke aanduiding voor dia-afbeelding 1">
            <a:extLst>
              <a:ext uri="{FF2B5EF4-FFF2-40B4-BE49-F238E27FC236}">
                <a16:creationId xmlns:a16="http://schemas.microsoft.com/office/drawing/2014/main" id="{ABC4A2EE-CDB2-6547-F734-5261D61998F2}"/>
              </a:ext>
            </a:extLst>
          </p:cNvPr>
          <p:cNvSpPr>
            <a:spLocks noGrp="1" noRot="1" noChangeAspect="1" noChangeArrowheads="1" noTextEdit="1"/>
          </p:cNvSpPr>
          <p:nvPr>
            <p:ph type="sldImg"/>
          </p:nvPr>
        </p:nvSpPr>
        <p:spPr>
          <a:ln/>
        </p:spPr>
      </p:sp>
      <p:sp>
        <p:nvSpPr>
          <p:cNvPr id="81923" name="Tijdelijke aanduiding voor notities 2">
            <a:extLst>
              <a:ext uri="{FF2B5EF4-FFF2-40B4-BE49-F238E27FC236}">
                <a16:creationId xmlns:a16="http://schemas.microsoft.com/office/drawing/2014/main" id="{812987DC-C83A-9E58-070A-DD6AA6792CBC}"/>
              </a:ext>
            </a:extLst>
          </p:cNvPr>
          <p:cNvSpPr>
            <a:spLocks noGrp="1"/>
          </p:cNvSpPr>
          <p:nvPr>
            <p:ph type="body" idx="1"/>
          </p:nvPr>
        </p:nvSpPr>
        <p:spPr>
          <a:xfrm>
            <a:off x="908050" y="4724400"/>
            <a:ext cx="4989513" cy="4473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47" tIns="46275" rIns="92547" bIns="46275"/>
          <a:lstStyle/>
          <a:p>
            <a:pPr eaLnBrk="1" hangingPunct="1"/>
            <a:endParaRPr lang="nl-NL" altLang="nl-NL"/>
          </a:p>
        </p:txBody>
      </p:sp>
      <p:sp>
        <p:nvSpPr>
          <p:cNvPr id="81924" name="Tijdelijke aanduiding voor dianummer 3">
            <a:extLst>
              <a:ext uri="{FF2B5EF4-FFF2-40B4-BE49-F238E27FC236}">
                <a16:creationId xmlns:a16="http://schemas.microsoft.com/office/drawing/2014/main" id="{DBD066B8-8A4E-23F2-E27B-2103C04A9FF0}"/>
              </a:ext>
            </a:extLst>
          </p:cNvPr>
          <p:cNvSpPr txBox="1">
            <a:spLocks noGrp="1"/>
          </p:cNvSpPr>
          <p:nvPr/>
        </p:nvSpPr>
        <p:spPr bwMode="auto">
          <a:xfrm>
            <a:off x="3856038" y="944721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47" tIns="46275" rIns="92547" bIns="46275" anchor="b"/>
          <a:lstStyle>
            <a:lvl1pPr defTabSz="923925">
              <a:spcBef>
                <a:spcPct val="30000"/>
              </a:spcBef>
              <a:defRPr sz="1200">
                <a:solidFill>
                  <a:schemeClr val="tx1"/>
                </a:solidFill>
                <a:latin typeface="Times" panose="02020603050405020304" pitchFamily="18" charset="0"/>
              </a:defRPr>
            </a:lvl1pPr>
            <a:lvl2pPr marL="742950" indent="-285750" defTabSz="923925">
              <a:spcBef>
                <a:spcPct val="30000"/>
              </a:spcBef>
              <a:defRPr sz="1200">
                <a:solidFill>
                  <a:schemeClr val="tx1"/>
                </a:solidFill>
                <a:latin typeface="Times" panose="02020603050405020304" pitchFamily="18" charset="0"/>
              </a:defRPr>
            </a:lvl2pPr>
            <a:lvl3pPr marL="1143000" indent="-228600" defTabSz="923925">
              <a:spcBef>
                <a:spcPct val="30000"/>
              </a:spcBef>
              <a:defRPr sz="1200">
                <a:solidFill>
                  <a:schemeClr val="tx1"/>
                </a:solidFill>
                <a:latin typeface="Times" panose="02020603050405020304" pitchFamily="18" charset="0"/>
              </a:defRPr>
            </a:lvl3pPr>
            <a:lvl4pPr marL="1600200" indent="-228600" defTabSz="923925">
              <a:spcBef>
                <a:spcPct val="30000"/>
              </a:spcBef>
              <a:defRPr sz="1200">
                <a:solidFill>
                  <a:schemeClr val="tx1"/>
                </a:solidFill>
                <a:latin typeface="Times" panose="02020603050405020304" pitchFamily="18" charset="0"/>
              </a:defRPr>
            </a:lvl4pPr>
            <a:lvl5pPr marL="2057400" indent="-228600" defTabSz="923925">
              <a:spcBef>
                <a:spcPct val="30000"/>
              </a:spcBef>
              <a:defRPr sz="1200">
                <a:solidFill>
                  <a:schemeClr val="tx1"/>
                </a:solidFill>
                <a:latin typeface="Times" panose="02020603050405020304" pitchFamily="18" charset="0"/>
              </a:defRPr>
            </a:lvl5pPr>
            <a:lvl6pPr marL="2514600" indent="-228600" defTabSz="923925" eaLnBrk="0" fontAlgn="base" hangingPunct="0">
              <a:spcBef>
                <a:spcPct val="30000"/>
              </a:spcBef>
              <a:spcAft>
                <a:spcPct val="0"/>
              </a:spcAft>
              <a:defRPr sz="1200">
                <a:solidFill>
                  <a:schemeClr val="tx1"/>
                </a:solidFill>
                <a:latin typeface="Times" panose="02020603050405020304" pitchFamily="18" charset="0"/>
              </a:defRPr>
            </a:lvl6pPr>
            <a:lvl7pPr marL="2971800" indent="-228600" defTabSz="923925" eaLnBrk="0" fontAlgn="base" hangingPunct="0">
              <a:spcBef>
                <a:spcPct val="30000"/>
              </a:spcBef>
              <a:spcAft>
                <a:spcPct val="0"/>
              </a:spcAft>
              <a:defRPr sz="1200">
                <a:solidFill>
                  <a:schemeClr val="tx1"/>
                </a:solidFill>
                <a:latin typeface="Times" panose="02020603050405020304" pitchFamily="18" charset="0"/>
              </a:defRPr>
            </a:lvl7pPr>
            <a:lvl8pPr marL="3429000" indent="-228600" defTabSz="923925" eaLnBrk="0" fontAlgn="base" hangingPunct="0">
              <a:spcBef>
                <a:spcPct val="30000"/>
              </a:spcBef>
              <a:spcAft>
                <a:spcPct val="0"/>
              </a:spcAft>
              <a:defRPr sz="1200">
                <a:solidFill>
                  <a:schemeClr val="tx1"/>
                </a:solidFill>
                <a:latin typeface="Times" panose="02020603050405020304" pitchFamily="18" charset="0"/>
              </a:defRPr>
            </a:lvl8pPr>
            <a:lvl9pPr marL="3886200" indent="-228600" defTabSz="923925" eaLnBrk="0" fontAlgn="base" hangingPunct="0">
              <a:spcBef>
                <a:spcPct val="30000"/>
              </a:spcBef>
              <a:spcAft>
                <a:spcPct val="0"/>
              </a:spcAft>
              <a:defRPr sz="1200">
                <a:solidFill>
                  <a:schemeClr val="tx1"/>
                </a:solidFill>
                <a:latin typeface="Times" panose="02020603050405020304" pitchFamily="18"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A76BCCD9-1625-4F77-9D42-9C031A23BE79}" type="slidenum">
              <a:rPr kumimoji="0" lang="en-GB" altLang="nl-NL"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23925" rtl="0" eaLnBrk="1" fontAlgn="base" latinLnBrk="0" hangingPunct="1">
                <a:lnSpc>
                  <a:spcPct val="100000"/>
                </a:lnSpc>
                <a:spcBef>
                  <a:spcPct val="0"/>
                </a:spcBef>
                <a:spcAft>
                  <a:spcPct val="0"/>
                </a:spcAft>
                <a:buClrTx/>
                <a:buSzTx/>
                <a:buFontTx/>
                <a:buNone/>
                <a:tabLst/>
                <a:defRPr/>
              </a:pPr>
              <a:t>67</a:t>
            </a:fld>
            <a:endParaRPr kumimoji="0" lang="en-GB" altLang="nl-NL"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jdelijke aanduiding voor dia-afbeelding 1">
            <a:extLst>
              <a:ext uri="{FF2B5EF4-FFF2-40B4-BE49-F238E27FC236}">
                <a16:creationId xmlns:a16="http://schemas.microsoft.com/office/drawing/2014/main" id="{1FE49F72-1B71-CBB5-D8CD-1C1F61076C66}"/>
              </a:ext>
            </a:extLst>
          </p:cNvPr>
          <p:cNvSpPr>
            <a:spLocks noGrp="1" noRot="1" noChangeAspect="1" noChangeArrowheads="1" noTextEdit="1"/>
          </p:cNvSpPr>
          <p:nvPr>
            <p:ph type="sldImg"/>
          </p:nvPr>
        </p:nvSpPr>
        <p:spPr>
          <a:ln/>
        </p:spPr>
      </p:sp>
      <p:sp>
        <p:nvSpPr>
          <p:cNvPr id="83971" name="Tijdelijke aanduiding voor notities 2">
            <a:extLst>
              <a:ext uri="{FF2B5EF4-FFF2-40B4-BE49-F238E27FC236}">
                <a16:creationId xmlns:a16="http://schemas.microsoft.com/office/drawing/2014/main" id="{24AC4CCE-DEE4-3784-BD74-0BEB5635C45B}"/>
              </a:ext>
            </a:extLst>
          </p:cNvPr>
          <p:cNvSpPr>
            <a:spLocks noGrp="1"/>
          </p:cNvSpPr>
          <p:nvPr>
            <p:ph type="body" idx="1"/>
          </p:nvPr>
        </p:nvSpPr>
        <p:spPr>
          <a:xfrm>
            <a:off x="906463" y="4718050"/>
            <a:ext cx="4981575"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8" tIns="46210" rIns="92418" bIns="46210"/>
          <a:lstStyle/>
          <a:p>
            <a:pPr eaLnBrk="1" hangingPunct="1"/>
            <a:endParaRPr lang="nl-NL" altLang="nl-NL"/>
          </a:p>
        </p:txBody>
      </p:sp>
      <p:sp>
        <p:nvSpPr>
          <p:cNvPr id="83972" name="Tijdelijke aanduiding voor dianummer 3">
            <a:extLst>
              <a:ext uri="{FF2B5EF4-FFF2-40B4-BE49-F238E27FC236}">
                <a16:creationId xmlns:a16="http://schemas.microsoft.com/office/drawing/2014/main" id="{6AD5B44F-10D1-27AB-1535-04523E169E13}"/>
              </a:ext>
            </a:extLst>
          </p:cNvPr>
          <p:cNvSpPr txBox="1">
            <a:spLocks noGrp="1"/>
          </p:cNvSpPr>
          <p:nvPr/>
        </p:nvSpPr>
        <p:spPr bwMode="auto">
          <a:xfrm>
            <a:off x="3849688" y="9434513"/>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8" tIns="46210" rIns="92418" bIns="46210" anchor="b"/>
          <a:lstStyle>
            <a:lvl1pPr defTabSz="923925">
              <a:spcBef>
                <a:spcPct val="30000"/>
              </a:spcBef>
              <a:defRPr sz="1200">
                <a:solidFill>
                  <a:schemeClr val="tx1"/>
                </a:solidFill>
                <a:latin typeface="Times" panose="02020603050405020304" pitchFamily="18" charset="0"/>
              </a:defRPr>
            </a:lvl1pPr>
            <a:lvl2pPr marL="742950" indent="-285750" defTabSz="923925">
              <a:spcBef>
                <a:spcPct val="30000"/>
              </a:spcBef>
              <a:defRPr sz="1200">
                <a:solidFill>
                  <a:schemeClr val="tx1"/>
                </a:solidFill>
                <a:latin typeface="Times" panose="02020603050405020304" pitchFamily="18" charset="0"/>
              </a:defRPr>
            </a:lvl2pPr>
            <a:lvl3pPr marL="1143000" indent="-228600" defTabSz="923925">
              <a:spcBef>
                <a:spcPct val="30000"/>
              </a:spcBef>
              <a:defRPr sz="1200">
                <a:solidFill>
                  <a:schemeClr val="tx1"/>
                </a:solidFill>
                <a:latin typeface="Times" panose="02020603050405020304" pitchFamily="18" charset="0"/>
              </a:defRPr>
            </a:lvl3pPr>
            <a:lvl4pPr marL="1600200" indent="-228600" defTabSz="923925">
              <a:spcBef>
                <a:spcPct val="30000"/>
              </a:spcBef>
              <a:defRPr sz="1200">
                <a:solidFill>
                  <a:schemeClr val="tx1"/>
                </a:solidFill>
                <a:latin typeface="Times" panose="02020603050405020304" pitchFamily="18" charset="0"/>
              </a:defRPr>
            </a:lvl4pPr>
            <a:lvl5pPr marL="2057400" indent="-228600" defTabSz="923925">
              <a:spcBef>
                <a:spcPct val="30000"/>
              </a:spcBef>
              <a:defRPr sz="1200">
                <a:solidFill>
                  <a:schemeClr val="tx1"/>
                </a:solidFill>
                <a:latin typeface="Times" panose="02020603050405020304" pitchFamily="18" charset="0"/>
              </a:defRPr>
            </a:lvl5pPr>
            <a:lvl6pPr marL="2514600" indent="-228600" defTabSz="923925" eaLnBrk="0" fontAlgn="base" hangingPunct="0">
              <a:spcBef>
                <a:spcPct val="30000"/>
              </a:spcBef>
              <a:spcAft>
                <a:spcPct val="0"/>
              </a:spcAft>
              <a:defRPr sz="1200">
                <a:solidFill>
                  <a:schemeClr val="tx1"/>
                </a:solidFill>
                <a:latin typeface="Times" panose="02020603050405020304" pitchFamily="18" charset="0"/>
              </a:defRPr>
            </a:lvl6pPr>
            <a:lvl7pPr marL="2971800" indent="-228600" defTabSz="923925" eaLnBrk="0" fontAlgn="base" hangingPunct="0">
              <a:spcBef>
                <a:spcPct val="30000"/>
              </a:spcBef>
              <a:spcAft>
                <a:spcPct val="0"/>
              </a:spcAft>
              <a:defRPr sz="1200">
                <a:solidFill>
                  <a:schemeClr val="tx1"/>
                </a:solidFill>
                <a:latin typeface="Times" panose="02020603050405020304" pitchFamily="18" charset="0"/>
              </a:defRPr>
            </a:lvl7pPr>
            <a:lvl8pPr marL="3429000" indent="-228600" defTabSz="923925" eaLnBrk="0" fontAlgn="base" hangingPunct="0">
              <a:spcBef>
                <a:spcPct val="30000"/>
              </a:spcBef>
              <a:spcAft>
                <a:spcPct val="0"/>
              </a:spcAft>
              <a:defRPr sz="1200">
                <a:solidFill>
                  <a:schemeClr val="tx1"/>
                </a:solidFill>
                <a:latin typeface="Times" panose="02020603050405020304" pitchFamily="18" charset="0"/>
              </a:defRPr>
            </a:lvl8pPr>
            <a:lvl9pPr marL="3886200" indent="-228600" defTabSz="923925" eaLnBrk="0" fontAlgn="base" hangingPunct="0">
              <a:spcBef>
                <a:spcPct val="30000"/>
              </a:spcBef>
              <a:spcAft>
                <a:spcPct val="0"/>
              </a:spcAft>
              <a:defRPr sz="1200">
                <a:solidFill>
                  <a:schemeClr val="tx1"/>
                </a:solidFill>
                <a:latin typeface="Times" panose="02020603050405020304" pitchFamily="18"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818FBD9D-9AB4-4540-BFA1-24344DC54ECD}" type="slidenum">
              <a:rPr kumimoji="0" lang="en-GB" altLang="nl-NL"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68</a:t>
            </a:fld>
            <a:endParaRPr kumimoji="0" lang="en-GB" altLang="nl-NL"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jdelijke aanduiding voor dia-afbeelding 1">
            <a:extLst>
              <a:ext uri="{FF2B5EF4-FFF2-40B4-BE49-F238E27FC236}">
                <a16:creationId xmlns:a16="http://schemas.microsoft.com/office/drawing/2014/main" id="{5E56B5F1-541C-FEEB-25AF-11D7757D7B1B}"/>
              </a:ext>
            </a:extLst>
          </p:cNvPr>
          <p:cNvSpPr>
            <a:spLocks noGrp="1" noRot="1" noChangeAspect="1" noChangeArrowheads="1" noTextEdit="1"/>
          </p:cNvSpPr>
          <p:nvPr>
            <p:ph type="sldImg"/>
          </p:nvPr>
        </p:nvSpPr>
        <p:spPr>
          <a:ln/>
        </p:spPr>
      </p:sp>
      <p:sp>
        <p:nvSpPr>
          <p:cNvPr id="86019" name="Tijdelijke aanduiding voor notities 2">
            <a:extLst>
              <a:ext uri="{FF2B5EF4-FFF2-40B4-BE49-F238E27FC236}">
                <a16:creationId xmlns:a16="http://schemas.microsoft.com/office/drawing/2014/main" id="{8A2775B7-06A0-1AC1-098E-AED846C24873}"/>
              </a:ext>
            </a:extLst>
          </p:cNvPr>
          <p:cNvSpPr>
            <a:spLocks noGrp="1"/>
          </p:cNvSpPr>
          <p:nvPr>
            <p:ph type="body" idx="1"/>
          </p:nvPr>
        </p:nvSpPr>
        <p:spPr>
          <a:xfrm>
            <a:off x="906463" y="4718050"/>
            <a:ext cx="4981575"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8" tIns="46210" rIns="92418" bIns="46210"/>
          <a:lstStyle/>
          <a:p>
            <a:pPr eaLnBrk="1" hangingPunct="1"/>
            <a:endParaRPr lang="nl-NL" altLang="nl-NL"/>
          </a:p>
        </p:txBody>
      </p:sp>
      <p:sp>
        <p:nvSpPr>
          <p:cNvPr id="86020" name="Tijdelijke aanduiding voor dianummer 3">
            <a:extLst>
              <a:ext uri="{FF2B5EF4-FFF2-40B4-BE49-F238E27FC236}">
                <a16:creationId xmlns:a16="http://schemas.microsoft.com/office/drawing/2014/main" id="{034622FB-B372-E06E-FFDE-C4717F381809}"/>
              </a:ext>
            </a:extLst>
          </p:cNvPr>
          <p:cNvSpPr txBox="1">
            <a:spLocks noGrp="1"/>
          </p:cNvSpPr>
          <p:nvPr/>
        </p:nvSpPr>
        <p:spPr bwMode="auto">
          <a:xfrm>
            <a:off x="3849688" y="9434513"/>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8" tIns="46210" rIns="92418" bIns="46210" anchor="b"/>
          <a:lstStyle>
            <a:lvl1pPr defTabSz="923925">
              <a:spcBef>
                <a:spcPct val="30000"/>
              </a:spcBef>
              <a:defRPr sz="1200">
                <a:solidFill>
                  <a:schemeClr val="tx1"/>
                </a:solidFill>
                <a:latin typeface="Times" panose="02020603050405020304" pitchFamily="18" charset="0"/>
              </a:defRPr>
            </a:lvl1pPr>
            <a:lvl2pPr marL="742950" indent="-285750" defTabSz="923925">
              <a:spcBef>
                <a:spcPct val="30000"/>
              </a:spcBef>
              <a:defRPr sz="1200">
                <a:solidFill>
                  <a:schemeClr val="tx1"/>
                </a:solidFill>
                <a:latin typeface="Times" panose="02020603050405020304" pitchFamily="18" charset="0"/>
              </a:defRPr>
            </a:lvl2pPr>
            <a:lvl3pPr marL="1143000" indent="-228600" defTabSz="923925">
              <a:spcBef>
                <a:spcPct val="30000"/>
              </a:spcBef>
              <a:defRPr sz="1200">
                <a:solidFill>
                  <a:schemeClr val="tx1"/>
                </a:solidFill>
                <a:latin typeface="Times" panose="02020603050405020304" pitchFamily="18" charset="0"/>
              </a:defRPr>
            </a:lvl3pPr>
            <a:lvl4pPr marL="1600200" indent="-228600" defTabSz="923925">
              <a:spcBef>
                <a:spcPct val="30000"/>
              </a:spcBef>
              <a:defRPr sz="1200">
                <a:solidFill>
                  <a:schemeClr val="tx1"/>
                </a:solidFill>
                <a:latin typeface="Times" panose="02020603050405020304" pitchFamily="18" charset="0"/>
              </a:defRPr>
            </a:lvl4pPr>
            <a:lvl5pPr marL="2057400" indent="-228600" defTabSz="923925">
              <a:spcBef>
                <a:spcPct val="30000"/>
              </a:spcBef>
              <a:defRPr sz="1200">
                <a:solidFill>
                  <a:schemeClr val="tx1"/>
                </a:solidFill>
                <a:latin typeface="Times" panose="02020603050405020304" pitchFamily="18" charset="0"/>
              </a:defRPr>
            </a:lvl5pPr>
            <a:lvl6pPr marL="2514600" indent="-228600" defTabSz="923925" eaLnBrk="0" fontAlgn="base" hangingPunct="0">
              <a:spcBef>
                <a:spcPct val="30000"/>
              </a:spcBef>
              <a:spcAft>
                <a:spcPct val="0"/>
              </a:spcAft>
              <a:defRPr sz="1200">
                <a:solidFill>
                  <a:schemeClr val="tx1"/>
                </a:solidFill>
                <a:latin typeface="Times" panose="02020603050405020304" pitchFamily="18" charset="0"/>
              </a:defRPr>
            </a:lvl6pPr>
            <a:lvl7pPr marL="2971800" indent="-228600" defTabSz="923925" eaLnBrk="0" fontAlgn="base" hangingPunct="0">
              <a:spcBef>
                <a:spcPct val="30000"/>
              </a:spcBef>
              <a:spcAft>
                <a:spcPct val="0"/>
              </a:spcAft>
              <a:defRPr sz="1200">
                <a:solidFill>
                  <a:schemeClr val="tx1"/>
                </a:solidFill>
                <a:latin typeface="Times" panose="02020603050405020304" pitchFamily="18" charset="0"/>
              </a:defRPr>
            </a:lvl7pPr>
            <a:lvl8pPr marL="3429000" indent="-228600" defTabSz="923925" eaLnBrk="0" fontAlgn="base" hangingPunct="0">
              <a:spcBef>
                <a:spcPct val="30000"/>
              </a:spcBef>
              <a:spcAft>
                <a:spcPct val="0"/>
              </a:spcAft>
              <a:defRPr sz="1200">
                <a:solidFill>
                  <a:schemeClr val="tx1"/>
                </a:solidFill>
                <a:latin typeface="Times" panose="02020603050405020304" pitchFamily="18" charset="0"/>
              </a:defRPr>
            </a:lvl8pPr>
            <a:lvl9pPr marL="3886200" indent="-228600" defTabSz="923925" eaLnBrk="0" fontAlgn="base" hangingPunct="0">
              <a:spcBef>
                <a:spcPct val="30000"/>
              </a:spcBef>
              <a:spcAft>
                <a:spcPct val="0"/>
              </a:spcAft>
              <a:defRPr sz="1200">
                <a:solidFill>
                  <a:schemeClr val="tx1"/>
                </a:solidFill>
                <a:latin typeface="Times" panose="02020603050405020304" pitchFamily="18"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37AF943C-73C0-4119-A862-D25214919572}" type="slidenum">
              <a:rPr kumimoji="0" lang="en-GB" altLang="nl-NL"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69</a:t>
            </a:fld>
            <a:endParaRPr kumimoji="0" lang="en-GB" altLang="nl-NL"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4B419585-266D-49EA-922D-3C2002BAD9A2}"/>
              </a:ext>
            </a:extLst>
          </p:cNvPr>
          <p:cNvSpPr>
            <a:spLocks noGrp="1" noRot="1" noChangeAspect="1" noChangeArrowheads="1" noTextEdit="1"/>
          </p:cNvSpPr>
          <p:nvPr>
            <p:ph type="sldImg"/>
          </p:nvPr>
        </p:nvSpPr>
        <p:spPr>
          <a:xfrm>
            <a:off x="88900" y="746125"/>
            <a:ext cx="6642100" cy="3736975"/>
          </a:xfrm>
          <a:ln/>
        </p:spPr>
      </p:sp>
      <p:sp>
        <p:nvSpPr>
          <p:cNvPr id="97283" name="Rectangle 3">
            <a:extLst>
              <a:ext uri="{FF2B5EF4-FFF2-40B4-BE49-F238E27FC236}">
                <a16:creationId xmlns:a16="http://schemas.microsoft.com/office/drawing/2014/main" id="{7104DE75-6022-5E2F-21C2-2A86D850B2F2}"/>
              </a:ext>
            </a:extLst>
          </p:cNvPr>
          <p:cNvSpPr>
            <a:spLocks noGrp="1" noChangeArrowheads="1"/>
          </p:cNvSpPr>
          <p:nvPr>
            <p:ph type="body" idx="1"/>
          </p:nvPr>
        </p:nvSpPr>
        <p:spPr>
          <a:xfrm>
            <a:off x="911225" y="4729163"/>
            <a:ext cx="4994275" cy="4481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nl-N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F698A42D-7FAA-44F8-EF87-2D49ADC5A071}"/>
              </a:ext>
            </a:extLst>
          </p:cNvPr>
          <p:cNvSpPr>
            <a:spLocks noGrp="1" noRot="1" noChangeAspect="1" noChangeArrowheads="1" noTextEdit="1"/>
          </p:cNvSpPr>
          <p:nvPr>
            <p:ph type="sldImg"/>
          </p:nvPr>
        </p:nvSpPr>
        <p:spPr>
          <a:xfrm>
            <a:off x="-228600" y="809625"/>
            <a:ext cx="7215188" cy="4059238"/>
          </a:xfrm>
          <a:ln/>
        </p:spPr>
      </p:sp>
      <p:sp>
        <p:nvSpPr>
          <p:cNvPr id="103427" name="Rectangle 3">
            <a:extLst>
              <a:ext uri="{FF2B5EF4-FFF2-40B4-BE49-F238E27FC236}">
                <a16:creationId xmlns:a16="http://schemas.microsoft.com/office/drawing/2014/main" id="{62491B7B-CE17-105D-E63C-F558BC6624DC}"/>
              </a:ext>
            </a:extLst>
          </p:cNvPr>
          <p:cNvSpPr>
            <a:spLocks noGrp="1" noChangeArrowheads="1"/>
          </p:cNvSpPr>
          <p:nvPr>
            <p:ph type="body" idx="1"/>
          </p:nvPr>
        </p:nvSpPr>
        <p:spPr>
          <a:xfrm>
            <a:off x="903288" y="5135563"/>
            <a:ext cx="4948237" cy="4868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nl-N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0225" y="465138"/>
            <a:ext cx="7654925" cy="4306887"/>
          </a:xfrm>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5113D-8051-4E9A-8E7B-2B8EC655C34E}" type="slidenum">
              <a:rPr kumimoji="0" lang="nl-NL" sz="10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nl-NL" sz="1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0112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jdelijke aanduiding voor dia-afbeelding 1">
            <a:extLst>
              <a:ext uri="{FF2B5EF4-FFF2-40B4-BE49-F238E27FC236}">
                <a16:creationId xmlns:a16="http://schemas.microsoft.com/office/drawing/2014/main" id="{EBF05DB0-96E5-E0B7-D83E-49C585ED3126}"/>
              </a:ext>
            </a:extLst>
          </p:cNvPr>
          <p:cNvSpPr>
            <a:spLocks noGrp="1" noRot="1" noChangeAspect="1" noChangeArrowheads="1" noTextEdit="1"/>
          </p:cNvSpPr>
          <p:nvPr>
            <p:ph type="sldImg"/>
          </p:nvPr>
        </p:nvSpPr>
        <p:spPr>
          <a:ln/>
        </p:spPr>
      </p:sp>
      <p:sp>
        <p:nvSpPr>
          <p:cNvPr id="50179" name="Tijdelijke aanduiding voor notities 2">
            <a:extLst>
              <a:ext uri="{FF2B5EF4-FFF2-40B4-BE49-F238E27FC236}">
                <a16:creationId xmlns:a16="http://schemas.microsoft.com/office/drawing/2014/main" id="{71DB9D87-BA57-FB34-E2DD-AB2A96D6B814}"/>
              </a:ext>
            </a:extLst>
          </p:cNvPr>
          <p:cNvSpPr>
            <a:spLocks noGrp="1"/>
          </p:cNvSpPr>
          <p:nvPr>
            <p:ph type="body" idx="1"/>
          </p:nvPr>
        </p:nvSpPr>
        <p:spPr>
          <a:xfrm>
            <a:off x="908050" y="4724400"/>
            <a:ext cx="4989513" cy="4473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47" tIns="46275" rIns="92547" bIns="46275"/>
          <a:lstStyle/>
          <a:p>
            <a:pPr eaLnBrk="1" hangingPunct="1"/>
            <a:endParaRPr lang="nl-NL" altLang="nl-NL"/>
          </a:p>
        </p:txBody>
      </p:sp>
      <p:sp>
        <p:nvSpPr>
          <p:cNvPr id="50180" name="Tijdelijke aanduiding voor dianummer 3">
            <a:extLst>
              <a:ext uri="{FF2B5EF4-FFF2-40B4-BE49-F238E27FC236}">
                <a16:creationId xmlns:a16="http://schemas.microsoft.com/office/drawing/2014/main" id="{2BA8F551-C5E7-D0BA-2A74-EB38DA5DAB10}"/>
              </a:ext>
            </a:extLst>
          </p:cNvPr>
          <p:cNvSpPr txBox="1">
            <a:spLocks noGrp="1"/>
          </p:cNvSpPr>
          <p:nvPr/>
        </p:nvSpPr>
        <p:spPr bwMode="auto">
          <a:xfrm>
            <a:off x="3856038" y="944721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47" tIns="46275" rIns="92547" bIns="46275" anchor="b"/>
          <a:lstStyle>
            <a:lvl1pPr defTabSz="923925">
              <a:spcBef>
                <a:spcPct val="30000"/>
              </a:spcBef>
              <a:defRPr sz="1200">
                <a:solidFill>
                  <a:schemeClr val="tx1"/>
                </a:solidFill>
                <a:latin typeface="Times" panose="02020603050405020304" pitchFamily="18" charset="0"/>
              </a:defRPr>
            </a:lvl1pPr>
            <a:lvl2pPr marL="742950" indent="-285750" defTabSz="923925">
              <a:spcBef>
                <a:spcPct val="30000"/>
              </a:spcBef>
              <a:defRPr sz="1200">
                <a:solidFill>
                  <a:schemeClr val="tx1"/>
                </a:solidFill>
                <a:latin typeface="Times" panose="02020603050405020304" pitchFamily="18" charset="0"/>
              </a:defRPr>
            </a:lvl2pPr>
            <a:lvl3pPr marL="1143000" indent="-228600" defTabSz="923925">
              <a:spcBef>
                <a:spcPct val="30000"/>
              </a:spcBef>
              <a:defRPr sz="1200">
                <a:solidFill>
                  <a:schemeClr val="tx1"/>
                </a:solidFill>
                <a:latin typeface="Times" panose="02020603050405020304" pitchFamily="18" charset="0"/>
              </a:defRPr>
            </a:lvl3pPr>
            <a:lvl4pPr marL="1600200" indent="-228600" defTabSz="923925">
              <a:spcBef>
                <a:spcPct val="30000"/>
              </a:spcBef>
              <a:defRPr sz="1200">
                <a:solidFill>
                  <a:schemeClr val="tx1"/>
                </a:solidFill>
                <a:latin typeface="Times" panose="02020603050405020304" pitchFamily="18" charset="0"/>
              </a:defRPr>
            </a:lvl4pPr>
            <a:lvl5pPr marL="2057400" indent="-228600" defTabSz="923925">
              <a:spcBef>
                <a:spcPct val="30000"/>
              </a:spcBef>
              <a:defRPr sz="1200">
                <a:solidFill>
                  <a:schemeClr val="tx1"/>
                </a:solidFill>
                <a:latin typeface="Times" panose="02020603050405020304" pitchFamily="18" charset="0"/>
              </a:defRPr>
            </a:lvl5pPr>
            <a:lvl6pPr marL="2514600" indent="-228600" defTabSz="923925" eaLnBrk="0" fontAlgn="base" hangingPunct="0">
              <a:spcBef>
                <a:spcPct val="30000"/>
              </a:spcBef>
              <a:spcAft>
                <a:spcPct val="0"/>
              </a:spcAft>
              <a:defRPr sz="1200">
                <a:solidFill>
                  <a:schemeClr val="tx1"/>
                </a:solidFill>
                <a:latin typeface="Times" panose="02020603050405020304" pitchFamily="18" charset="0"/>
              </a:defRPr>
            </a:lvl6pPr>
            <a:lvl7pPr marL="2971800" indent="-228600" defTabSz="923925" eaLnBrk="0" fontAlgn="base" hangingPunct="0">
              <a:spcBef>
                <a:spcPct val="30000"/>
              </a:spcBef>
              <a:spcAft>
                <a:spcPct val="0"/>
              </a:spcAft>
              <a:defRPr sz="1200">
                <a:solidFill>
                  <a:schemeClr val="tx1"/>
                </a:solidFill>
                <a:latin typeface="Times" panose="02020603050405020304" pitchFamily="18" charset="0"/>
              </a:defRPr>
            </a:lvl7pPr>
            <a:lvl8pPr marL="3429000" indent="-228600" defTabSz="923925" eaLnBrk="0" fontAlgn="base" hangingPunct="0">
              <a:spcBef>
                <a:spcPct val="30000"/>
              </a:spcBef>
              <a:spcAft>
                <a:spcPct val="0"/>
              </a:spcAft>
              <a:defRPr sz="1200">
                <a:solidFill>
                  <a:schemeClr val="tx1"/>
                </a:solidFill>
                <a:latin typeface="Times" panose="02020603050405020304" pitchFamily="18" charset="0"/>
              </a:defRPr>
            </a:lvl8pPr>
            <a:lvl9pPr marL="3886200" indent="-228600" defTabSz="923925" eaLnBrk="0" fontAlgn="base" hangingPunct="0">
              <a:spcBef>
                <a:spcPct val="30000"/>
              </a:spcBef>
              <a:spcAft>
                <a:spcPct val="0"/>
              </a:spcAft>
              <a:defRPr sz="1200">
                <a:solidFill>
                  <a:schemeClr val="tx1"/>
                </a:solidFill>
                <a:latin typeface="Times" panose="02020603050405020304" pitchFamily="18"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25B7910A-CB7B-4EA0-B750-0891A93A0C2B}" type="slidenum">
              <a:rPr kumimoji="0" lang="en-GB" altLang="nl-NL"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23925" rtl="0" eaLnBrk="1" fontAlgn="base" latinLnBrk="0" hangingPunct="1">
                <a:lnSpc>
                  <a:spcPct val="100000"/>
                </a:lnSpc>
                <a:spcBef>
                  <a:spcPct val="0"/>
                </a:spcBef>
                <a:spcAft>
                  <a:spcPct val="0"/>
                </a:spcAft>
                <a:buClrTx/>
                <a:buSzTx/>
                <a:buFontTx/>
                <a:buNone/>
                <a:tabLst/>
                <a:defRPr/>
              </a:pPr>
              <a:t>44</a:t>
            </a:fld>
            <a:endParaRPr kumimoji="0" lang="en-GB" altLang="nl-NL"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jdelijke aanduiding voor dia-afbeelding 1">
            <a:extLst>
              <a:ext uri="{FF2B5EF4-FFF2-40B4-BE49-F238E27FC236}">
                <a16:creationId xmlns:a16="http://schemas.microsoft.com/office/drawing/2014/main" id="{45E69A1A-F529-5526-15D5-2A0E5D0C3E96}"/>
              </a:ext>
            </a:extLst>
          </p:cNvPr>
          <p:cNvSpPr>
            <a:spLocks noGrp="1" noRot="1" noChangeAspect="1" noChangeArrowheads="1" noTextEdit="1"/>
          </p:cNvSpPr>
          <p:nvPr>
            <p:ph type="sldImg"/>
          </p:nvPr>
        </p:nvSpPr>
        <p:spPr>
          <a:ln/>
        </p:spPr>
      </p:sp>
      <p:sp>
        <p:nvSpPr>
          <p:cNvPr id="52227" name="Tijdelijke aanduiding voor notities 2">
            <a:extLst>
              <a:ext uri="{FF2B5EF4-FFF2-40B4-BE49-F238E27FC236}">
                <a16:creationId xmlns:a16="http://schemas.microsoft.com/office/drawing/2014/main" id="{DF51FE96-FCA9-2310-EFC1-2ABA07A4D98F}"/>
              </a:ext>
            </a:extLst>
          </p:cNvPr>
          <p:cNvSpPr>
            <a:spLocks noGrp="1"/>
          </p:cNvSpPr>
          <p:nvPr>
            <p:ph type="body" idx="1"/>
          </p:nvPr>
        </p:nvSpPr>
        <p:spPr>
          <a:xfrm>
            <a:off x="908050" y="4724400"/>
            <a:ext cx="4989513" cy="4473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47" tIns="46275" rIns="92547" bIns="46275"/>
          <a:lstStyle/>
          <a:p>
            <a:pPr eaLnBrk="1" hangingPunct="1"/>
            <a:endParaRPr lang="nl-NL" altLang="nl-NL"/>
          </a:p>
        </p:txBody>
      </p:sp>
      <p:sp>
        <p:nvSpPr>
          <p:cNvPr id="52228" name="Tijdelijke aanduiding voor dianummer 3">
            <a:extLst>
              <a:ext uri="{FF2B5EF4-FFF2-40B4-BE49-F238E27FC236}">
                <a16:creationId xmlns:a16="http://schemas.microsoft.com/office/drawing/2014/main" id="{EB0E0A05-C5FB-B4BD-81E8-20EA1111923D}"/>
              </a:ext>
            </a:extLst>
          </p:cNvPr>
          <p:cNvSpPr txBox="1">
            <a:spLocks noGrp="1"/>
          </p:cNvSpPr>
          <p:nvPr/>
        </p:nvSpPr>
        <p:spPr bwMode="auto">
          <a:xfrm>
            <a:off x="3856038" y="944721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47" tIns="46275" rIns="92547" bIns="46275" anchor="b"/>
          <a:lstStyle>
            <a:lvl1pPr defTabSz="923925">
              <a:spcBef>
                <a:spcPct val="30000"/>
              </a:spcBef>
              <a:defRPr sz="1200">
                <a:solidFill>
                  <a:schemeClr val="tx1"/>
                </a:solidFill>
                <a:latin typeface="Times" panose="02020603050405020304" pitchFamily="18" charset="0"/>
              </a:defRPr>
            </a:lvl1pPr>
            <a:lvl2pPr marL="742950" indent="-285750" defTabSz="923925">
              <a:spcBef>
                <a:spcPct val="30000"/>
              </a:spcBef>
              <a:defRPr sz="1200">
                <a:solidFill>
                  <a:schemeClr val="tx1"/>
                </a:solidFill>
                <a:latin typeface="Times" panose="02020603050405020304" pitchFamily="18" charset="0"/>
              </a:defRPr>
            </a:lvl2pPr>
            <a:lvl3pPr marL="1143000" indent="-228600" defTabSz="923925">
              <a:spcBef>
                <a:spcPct val="30000"/>
              </a:spcBef>
              <a:defRPr sz="1200">
                <a:solidFill>
                  <a:schemeClr val="tx1"/>
                </a:solidFill>
                <a:latin typeface="Times" panose="02020603050405020304" pitchFamily="18" charset="0"/>
              </a:defRPr>
            </a:lvl3pPr>
            <a:lvl4pPr marL="1600200" indent="-228600" defTabSz="923925">
              <a:spcBef>
                <a:spcPct val="30000"/>
              </a:spcBef>
              <a:defRPr sz="1200">
                <a:solidFill>
                  <a:schemeClr val="tx1"/>
                </a:solidFill>
                <a:latin typeface="Times" panose="02020603050405020304" pitchFamily="18" charset="0"/>
              </a:defRPr>
            </a:lvl4pPr>
            <a:lvl5pPr marL="2057400" indent="-228600" defTabSz="923925">
              <a:spcBef>
                <a:spcPct val="30000"/>
              </a:spcBef>
              <a:defRPr sz="1200">
                <a:solidFill>
                  <a:schemeClr val="tx1"/>
                </a:solidFill>
                <a:latin typeface="Times" panose="02020603050405020304" pitchFamily="18" charset="0"/>
              </a:defRPr>
            </a:lvl5pPr>
            <a:lvl6pPr marL="2514600" indent="-228600" defTabSz="923925" eaLnBrk="0" fontAlgn="base" hangingPunct="0">
              <a:spcBef>
                <a:spcPct val="30000"/>
              </a:spcBef>
              <a:spcAft>
                <a:spcPct val="0"/>
              </a:spcAft>
              <a:defRPr sz="1200">
                <a:solidFill>
                  <a:schemeClr val="tx1"/>
                </a:solidFill>
                <a:latin typeface="Times" panose="02020603050405020304" pitchFamily="18" charset="0"/>
              </a:defRPr>
            </a:lvl6pPr>
            <a:lvl7pPr marL="2971800" indent="-228600" defTabSz="923925" eaLnBrk="0" fontAlgn="base" hangingPunct="0">
              <a:spcBef>
                <a:spcPct val="30000"/>
              </a:spcBef>
              <a:spcAft>
                <a:spcPct val="0"/>
              </a:spcAft>
              <a:defRPr sz="1200">
                <a:solidFill>
                  <a:schemeClr val="tx1"/>
                </a:solidFill>
                <a:latin typeface="Times" panose="02020603050405020304" pitchFamily="18" charset="0"/>
              </a:defRPr>
            </a:lvl7pPr>
            <a:lvl8pPr marL="3429000" indent="-228600" defTabSz="923925" eaLnBrk="0" fontAlgn="base" hangingPunct="0">
              <a:spcBef>
                <a:spcPct val="30000"/>
              </a:spcBef>
              <a:spcAft>
                <a:spcPct val="0"/>
              </a:spcAft>
              <a:defRPr sz="1200">
                <a:solidFill>
                  <a:schemeClr val="tx1"/>
                </a:solidFill>
                <a:latin typeface="Times" panose="02020603050405020304" pitchFamily="18" charset="0"/>
              </a:defRPr>
            </a:lvl8pPr>
            <a:lvl9pPr marL="3886200" indent="-228600" defTabSz="923925" eaLnBrk="0" fontAlgn="base" hangingPunct="0">
              <a:spcBef>
                <a:spcPct val="30000"/>
              </a:spcBef>
              <a:spcAft>
                <a:spcPct val="0"/>
              </a:spcAft>
              <a:defRPr sz="1200">
                <a:solidFill>
                  <a:schemeClr val="tx1"/>
                </a:solidFill>
                <a:latin typeface="Times" panose="02020603050405020304" pitchFamily="18"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E128A26A-1A6B-497D-AE95-DC7B4AD08D27}" type="slidenum">
              <a:rPr kumimoji="0" lang="en-GB" altLang="nl-NL"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23925" rtl="0" eaLnBrk="1" fontAlgn="base" latinLnBrk="0" hangingPunct="1">
                <a:lnSpc>
                  <a:spcPct val="100000"/>
                </a:lnSpc>
                <a:spcBef>
                  <a:spcPct val="0"/>
                </a:spcBef>
                <a:spcAft>
                  <a:spcPct val="0"/>
                </a:spcAft>
                <a:buClrTx/>
                <a:buSzTx/>
                <a:buFontTx/>
                <a:buNone/>
                <a:tabLst/>
                <a:defRPr/>
              </a:pPr>
              <a:t>45</a:t>
            </a:fld>
            <a:endParaRPr kumimoji="0" lang="en-GB" altLang="nl-NL"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jdelijke aanduiding voor dia-afbeelding 1">
            <a:extLst>
              <a:ext uri="{FF2B5EF4-FFF2-40B4-BE49-F238E27FC236}">
                <a16:creationId xmlns:a16="http://schemas.microsoft.com/office/drawing/2014/main" id="{82E2C7CB-125E-6D25-41E6-B109814AF37B}"/>
              </a:ext>
            </a:extLst>
          </p:cNvPr>
          <p:cNvSpPr>
            <a:spLocks noGrp="1" noRot="1" noChangeAspect="1" noChangeArrowheads="1" noTextEdit="1"/>
          </p:cNvSpPr>
          <p:nvPr>
            <p:ph type="sldImg"/>
          </p:nvPr>
        </p:nvSpPr>
        <p:spPr>
          <a:ln/>
        </p:spPr>
      </p:sp>
      <p:sp>
        <p:nvSpPr>
          <p:cNvPr id="56323" name="Tijdelijke aanduiding voor notities 2">
            <a:extLst>
              <a:ext uri="{FF2B5EF4-FFF2-40B4-BE49-F238E27FC236}">
                <a16:creationId xmlns:a16="http://schemas.microsoft.com/office/drawing/2014/main" id="{9AE67794-53B6-05E8-90DF-A5E7ED2CE604}"/>
              </a:ext>
            </a:extLst>
          </p:cNvPr>
          <p:cNvSpPr>
            <a:spLocks noGrp="1"/>
          </p:cNvSpPr>
          <p:nvPr>
            <p:ph type="body" idx="1"/>
          </p:nvPr>
        </p:nvSpPr>
        <p:spPr>
          <a:xfrm>
            <a:off x="908050" y="4724400"/>
            <a:ext cx="4989513" cy="4473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47" tIns="46275" rIns="92547" bIns="46275"/>
          <a:lstStyle/>
          <a:p>
            <a:pPr eaLnBrk="1" hangingPunct="1"/>
            <a:endParaRPr lang="nl-NL" altLang="nl-NL"/>
          </a:p>
        </p:txBody>
      </p:sp>
      <p:sp>
        <p:nvSpPr>
          <p:cNvPr id="56324" name="Tijdelijke aanduiding voor dianummer 3">
            <a:extLst>
              <a:ext uri="{FF2B5EF4-FFF2-40B4-BE49-F238E27FC236}">
                <a16:creationId xmlns:a16="http://schemas.microsoft.com/office/drawing/2014/main" id="{4B2BC8CA-3E92-1068-1414-59DEDD378062}"/>
              </a:ext>
            </a:extLst>
          </p:cNvPr>
          <p:cNvSpPr txBox="1">
            <a:spLocks noGrp="1"/>
          </p:cNvSpPr>
          <p:nvPr/>
        </p:nvSpPr>
        <p:spPr bwMode="auto">
          <a:xfrm>
            <a:off x="3856038" y="944721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47" tIns="46275" rIns="92547" bIns="46275" anchor="b"/>
          <a:lstStyle>
            <a:lvl1pPr defTabSz="923925">
              <a:spcBef>
                <a:spcPct val="30000"/>
              </a:spcBef>
              <a:defRPr sz="1200">
                <a:solidFill>
                  <a:schemeClr val="tx1"/>
                </a:solidFill>
                <a:latin typeface="Times" panose="02020603050405020304" pitchFamily="18" charset="0"/>
              </a:defRPr>
            </a:lvl1pPr>
            <a:lvl2pPr marL="742950" indent="-285750" defTabSz="923925">
              <a:spcBef>
                <a:spcPct val="30000"/>
              </a:spcBef>
              <a:defRPr sz="1200">
                <a:solidFill>
                  <a:schemeClr val="tx1"/>
                </a:solidFill>
                <a:latin typeface="Times" panose="02020603050405020304" pitchFamily="18" charset="0"/>
              </a:defRPr>
            </a:lvl2pPr>
            <a:lvl3pPr marL="1143000" indent="-228600" defTabSz="923925">
              <a:spcBef>
                <a:spcPct val="30000"/>
              </a:spcBef>
              <a:defRPr sz="1200">
                <a:solidFill>
                  <a:schemeClr val="tx1"/>
                </a:solidFill>
                <a:latin typeface="Times" panose="02020603050405020304" pitchFamily="18" charset="0"/>
              </a:defRPr>
            </a:lvl3pPr>
            <a:lvl4pPr marL="1600200" indent="-228600" defTabSz="923925">
              <a:spcBef>
                <a:spcPct val="30000"/>
              </a:spcBef>
              <a:defRPr sz="1200">
                <a:solidFill>
                  <a:schemeClr val="tx1"/>
                </a:solidFill>
                <a:latin typeface="Times" panose="02020603050405020304" pitchFamily="18" charset="0"/>
              </a:defRPr>
            </a:lvl4pPr>
            <a:lvl5pPr marL="2057400" indent="-228600" defTabSz="923925">
              <a:spcBef>
                <a:spcPct val="30000"/>
              </a:spcBef>
              <a:defRPr sz="1200">
                <a:solidFill>
                  <a:schemeClr val="tx1"/>
                </a:solidFill>
                <a:latin typeface="Times" panose="02020603050405020304" pitchFamily="18" charset="0"/>
              </a:defRPr>
            </a:lvl5pPr>
            <a:lvl6pPr marL="2514600" indent="-228600" defTabSz="923925" eaLnBrk="0" fontAlgn="base" hangingPunct="0">
              <a:spcBef>
                <a:spcPct val="30000"/>
              </a:spcBef>
              <a:spcAft>
                <a:spcPct val="0"/>
              </a:spcAft>
              <a:defRPr sz="1200">
                <a:solidFill>
                  <a:schemeClr val="tx1"/>
                </a:solidFill>
                <a:latin typeface="Times" panose="02020603050405020304" pitchFamily="18" charset="0"/>
              </a:defRPr>
            </a:lvl6pPr>
            <a:lvl7pPr marL="2971800" indent="-228600" defTabSz="923925" eaLnBrk="0" fontAlgn="base" hangingPunct="0">
              <a:spcBef>
                <a:spcPct val="30000"/>
              </a:spcBef>
              <a:spcAft>
                <a:spcPct val="0"/>
              </a:spcAft>
              <a:defRPr sz="1200">
                <a:solidFill>
                  <a:schemeClr val="tx1"/>
                </a:solidFill>
                <a:latin typeface="Times" panose="02020603050405020304" pitchFamily="18" charset="0"/>
              </a:defRPr>
            </a:lvl7pPr>
            <a:lvl8pPr marL="3429000" indent="-228600" defTabSz="923925" eaLnBrk="0" fontAlgn="base" hangingPunct="0">
              <a:spcBef>
                <a:spcPct val="30000"/>
              </a:spcBef>
              <a:spcAft>
                <a:spcPct val="0"/>
              </a:spcAft>
              <a:defRPr sz="1200">
                <a:solidFill>
                  <a:schemeClr val="tx1"/>
                </a:solidFill>
                <a:latin typeface="Times" panose="02020603050405020304" pitchFamily="18" charset="0"/>
              </a:defRPr>
            </a:lvl8pPr>
            <a:lvl9pPr marL="3886200" indent="-228600" defTabSz="923925" eaLnBrk="0" fontAlgn="base" hangingPunct="0">
              <a:spcBef>
                <a:spcPct val="30000"/>
              </a:spcBef>
              <a:spcAft>
                <a:spcPct val="0"/>
              </a:spcAft>
              <a:defRPr sz="1200">
                <a:solidFill>
                  <a:schemeClr val="tx1"/>
                </a:solidFill>
                <a:latin typeface="Times" panose="02020603050405020304" pitchFamily="18"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D8800DA5-3C49-4574-AD8D-8402E08A685F}" type="slidenum">
              <a:rPr kumimoji="0" lang="en-GB" altLang="nl-NL"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23925" rtl="0" eaLnBrk="1" fontAlgn="base" latinLnBrk="0" hangingPunct="1">
                <a:lnSpc>
                  <a:spcPct val="100000"/>
                </a:lnSpc>
                <a:spcBef>
                  <a:spcPct val="0"/>
                </a:spcBef>
                <a:spcAft>
                  <a:spcPct val="0"/>
                </a:spcAft>
                <a:buClrTx/>
                <a:buSzTx/>
                <a:buFontTx/>
                <a:buNone/>
                <a:tabLst/>
                <a:defRPr/>
              </a:pPr>
              <a:t>48</a:t>
            </a:fld>
            <a:endParaRPr kumimoji="0" lang="en-GB" altLang="nl-NL"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16FF721A-6624-6146-4FC6-B32846C7F5A9}"/>
              </a:ext>
            </a:extLst>
          </p:cNvPr>
          <p:cNvSpPr>
            <a:spLocks noGrp="1" noRot="1" noChangeAspect="1" noChangeArrowheads="1" noTextEdit="1"/>
          </p:cNvSpPr>
          <p:nvPr>
            <p:ph type="sldImg"/>
          </p:nvPr>
        </p:nvSpPr>
        <p:spPr>
          <a:xfrm>
            <a:off x="88900" y="746125"/>
            <a:ext cx="6642100" cy="3736975"/>
          </a:xfrm>
          <a:ln/>
        </p:spPr>
      </p:sp>
      <p:sp>
        <p:nvSpPr>
          <p:cNvPr id="64515" name="Rectangle 3">
            <a:extLst>
              <a:ext uri="{FF2B5EF4-FFF2-40B4-BE49-F238E27FC236}">
                <a16:creationId xmlns:a16="http://schemas.microsoft.com/office/drawing/2014/main" id="{44298807-73FF-CE54-DD62-432A198EC8E4}"/>
              </a:ext>
            </a:extLst>
          </p:cNvPr>
          <p:cNvSpPr>
            <a:spLocks noGrp="1" noChangeArrowheads="1"/>
          </p:cNvSpPr>
          <p:nvPr>
            <p:ph type="body" idx="1"/>
          </p:nvPr>
        </p:nvSpPr>
        <p:spPr>
          <a:xfrm>
            <a:off x="911225" y="4729163"/>
            <a:ext cx="4994275" cy="4481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EAE42373-5AD9-7E37-54A6-6C415AF6FF85}"/>
              </a:ext>
            </a:extLst>
          </p:cNvPr>
          <p:cNvSpPr>
            <a:spLocks noGrp="1" noRot="1" noChangeAspect="1" noChangeArrowheads="1" noTextEdit="1"/>
          </p:cNvSpPr>
          <p:nvPr>
            <p:ph type="sldImg"/>
          </p:nvPr>
        </p:nvSpPr>
        <p:spPr>
          <a:xfrm>
            <a:off x="88900" y="746125"/>
            <a:ext cx="6642100" cy="3736975"/>
          </a:xfrm>
          <a:ln/>
        </p:spPr>
      </p:sp>
      <p:sp>
        <p:nvSpPr>
          <p:cNvPr id="66563" name="Rectangle 3">
            <a:extLst>
              <a:ext uri="{FF2B5EF4-FFF2-40B4-BE49-F238E27FC236}">
                <a16:creationId xmlns:a16="http://schemas.microsoft.com/office/drawing/2014/main" id="{89199332-2EF1-B5E2-F043-45997AA0EEC9}"/>
              </a:ext>
            </a:extLst>
          </p:cNvPr>
          <p:cNvSpPr>
            <a:spLocks noGrp="1" noChangeArrowheads="1"/>
          </p:cNvSpPr>
          <p:nvPr>
            <p:ph type="body" idx="1"/>
          </p:nvPr>
        </p:nvSpPr>
        <p:spPr>
          <a:xfrm>
            <a:off x="911225" y="4729163"/>
            <a:ext cx="4994275" cy="4481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B7178AC-E7DD-63C9-D6DC-A2820F2774D3}"/>
              </a:ext>
            </a:extLst>
          </p:cNvPr>
          <p:cNvSpPr>
            <a:spLocks noGrp="1" noRot="1" noChangeAspect="1" noChangeArrowheads="1" noTextEdit="1"/>
          </p:cNvSpPr>
          <p:nvPr>
            <p:ph type="sldImg"/>
          </p:nvPr>
        </p:nvSpPr>
        <p:spPr>
          <a:xfrm>
            <a:off x="-228600" y="809625"/>
            <a:ext cx="7215188" cy="4059238"/>
          </a:xfrm>
          <a:ln/>
        </p:spPr>
      </p:sp>
      <p:sp>
        <p:nvSpPr>
          <p:cNvPr id="72707" name="Rectangle 3">
            <a:extLst>
              <a:ext uri="{FF2B5EF4-FFF2-40B4-BE49-F238E27FC236}">
                <a16:creationId xmlns:a16="http://schemas.microsoft.com/office/drawing/2014/main" id="{DABAEAE2-2FE3-9B84-0961-D2FB46795367}"/>
              </a:ext>
            </a:extLst>
          </p:cNvPr>
          <p:cNvSpPr>
            <a:spLocks noGrp="1" noChangeArrowheads="1"/>
          </p:cNvSpPr>
          <p:nvPr>
            <p:ph type="body" idx="1"/>
          </p:nvPr>
        </p:nvSpPr>
        <p:spPr>
          <a:xfrm>
            <a:off x="903288" y="5135563"/>
            <a:ext cx="4948237" cy="4868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51593975-3342-392D-E14E-86C766F85D4B}"/>
              </a:ext>
            </a:extLst>
          </p:cNvPr>
          <p:cNvSpPr>
            <a:spLocks noGrp="1" noRot="1" noChangeAspect="1" noChangeArrowheads="1" noTextEdit="1"/>
          </p:cNvSpPr>
          <p:nvPr>
            <p:ph type="sldImg"/>
          </p:nvPr>
        </p:nvSpPr>
        <p:spPr>
          <a:xfrm>
            <a:off x="-228600" y="809625"/>
            <a:ext cx="7215188" cy="4059238"/>
          </a:xfrm>
          <a:ln/>
        </p:spPr>
      </p:sp>
      <p:sp>
        <p:nvSpPr>
          <p:cNvPr id="74755" name="Rectangle 3">
            <a:extLst>
              <a:ext uri="{FF2B5EF4-FFF2-40B4-BE49-F238E27FC236}">
                <a16:creationId xmlns:a16="http://schemas.microsoft.com/office/drawing/2014/main" id="{39961B4D-0AEB-E177-84B8-332E526F36DE}"/>
              </a:ext>
            </a:extLst>
          </p:cNvPr>
          <p:cNvSpPr>
            <a:spLocks noGrp="1" noChangeArrowheads="1"/>
          </p:cNvSpPr>
          <p:nvPr>
            <p:ph type="body" idx="1"/>
          </p:nvPr>
        </p:nvSpPr>
        <p:spPr>
          <a:xfrm>
            <a:off x="903288" y="5135563"/>
            <a:ext cx="4948237" cy="4868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nl-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8DAD4F46-6CD0-6622-6CFC-8AEEE79B6855}"/>
              </a:ext>
            </a:extLst>
          </p:cNvPr>
          <p:cNvSpPr>
            <a:spLocks noGrp="1" noRot="1" noChangeAspect="1" noChangeArrowheads="1" noTextEdit="1"/>
          </p:cNvSpPr>
          <p:nvPr>
            <p:ph type="sldImg"/>
          </p:nvPr>
        </p:nvSpPr>
        <p:spPr>
          <a:xfrm>
            <a:off x="-228600" y="809625"/>
            <a:ext cx="7215188" cy="4059238"/>
          </a:xfrm>
          <a:ln/>
        </p:spPr>
      </p:sp>
      <p:sp>
        <p:nvSpPr>
          <p:cNvPr id="76803" name="Rectangle 3">
            <a:extLst>
              <a:ext uri="{FF2B5EF4-FFF2-40B4-BE49-F238E27FC236}">
                <a16:creationId xmlns:a16="http://schemas.microsoft.com/office/drawing/2014/main" id="{A32E36D5-919A-BFE7-36D0-C9DE6466D43A}"/>
              </a:ext>
            </a:extLst>
          </p:cNvPr>
          <p:cNvSpPr>
            <a:spLocks noGrp="1" noChangeArrowheads="1"/>
          </p:cNvSpPr>
          <p:nvPr>
            <p:ph type="body" idx="1"/>
          </p:nvPr>
        </p:nvSpPr>
        <p:spPr>
          <a:xfrm>
            <a:off x="903288" y="5135563"/>
            <a:ext cx="4948237" cy="4868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nl-NL"/>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mailto:info@finance-ideas.nl" TargetMode="External"/><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9.emf"/><Relationship Id="rId5" Type="http://schemas.openxmlformats.org/officeDocument/2006/relationships/image" Target="../media/image3.emf"/><Relationship Id="rId4" Type="http://schemas.openxmlformats.org/officeDocument/2006/relationships/hyperlink" Target="http://www.finance-ideas.nl/"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sv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7" name="Vrije vorm: vorm 6">
            <a:extLst>
              <a:ext uri="{FF2B5EF4-FFF2-40B4-BE49-F238E27FC236}">
                <a16:creationId xmlns:a16="http://schemas.microsoft.com/office/drawing/2014/main" id="{F1BEF402-085E-C483-2216-B2B9841BBD1B}"/>
              </a:ext>
            </a:extLst>
          </p:cNvPr>
          <p:cNvSpPr/>
          <p:nvPr userDrawn="1"/>
        </p:nvSpPr>
        <p:spPr>
          <a:xfrm>
            <a:off x="0" y="1"/>
            <a:ext cx="12191555" cy="6002340"/>
          </a:xfrm>
          <a:custGeom>
            <a:avLst/>
            <a:gdLst>
              <a:gd name="connsiteX0" fmla="*/ 0 w 12191555"/>
              <a:gd name="connsiteY0" fmla="*/ 3649722 h 5989013"/>
              <a:gd name="connsiteX1" fmla="*/ 0 w 12191555"/>
              <a:gd name="connsiteY1" fmla="*/ 0 h 5989013"/>
              <a:gd name="connsiteX2" fmla="*/ 47523 w 12191555"/>
              <a:gd name="connsiteY2" fmla="*/ 1144 h 5989013"/>
              <a:gd name="connsiteX3" fmla="*/ 12143080 w 12191555"/>
              <a:gd name="connsiteY3" fmla="*/ 1144 h 5989013"/>
              <a:gd name="connsiteX4" fmla="*/ 12190856 w 12191555"/>
              <a:gd name="connsiteY4" fmla="*/ 1144 h 5989013"/>
              <a:gd name="connsiteX5" fmla="*/ 12190856 w 12191555"/>
              <a:gd name="connsiteY5" fmla="*/ 40534 h 5989013"/>
              <a:gd name="connsiteX6" fmla="*/ 12191556 w 12191555"/>
              <a:gd name="connsiteY6" fmla="*/ 3445590 h 5989013"/>
              <a:gd name="connsiteX7" fmla="*/ 12162775 w 12191555"/>
              <a:gd name="connsiteY7" fmla="*/ 3503088 h 5989013"/>
              <a:gd name="connsiteX8" fmla="*/ 9898011 w 12191555"/>
              <a:gd name="connsiteY8" fmla="*/ 5309969 h 5989013"/>
              <a:gd name="connsiteX9" fmla="*/ 9260837 w 12191555"/>
              <a:gd name="connsiteY9" fmla="*/ 5818933 h 5989013"/>
              <a:gd name="connsiteX10" fmla="*/ 8781163 w 12191555"/>
              <a:gd name="connsiteY10" fmla="*/ 5988693 h 5989013"/>
              <a:gd name="connsiteX11" fmla="*/ 8328044 w 12191555"/>
              <a:gd name="connsiteY11" fmla="*/ 5917409 h 5989013"/>
              <a:gd name="connsiteX12" fmla="*/ 7092389 w 12191555"/>
              <a:gd name="connsiteY12" fmla="*/ 5584432 h 5989013"/>
              <a:gd name="connsiteX13" fmla="*/ 3841465 w 12191555"/>
              <a:gd name="connsiteY13" fmla="*/ 4697891 h 5989013"/>
              <a:gd name="connsiteX14" fmla="*/ 803567 w 12191555"/>
              <a:gd name="connsiteY14" fmla="*/ 3869928 h 5989013"/>
              <a:gd name="connsiteX15" fmla="*/ 0 w 12191555"/>
              <a:gd name="connsiteY15" fmla="*/ 3649722 h 598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555" h="5989013">
                <a:moveTo>
                  <a:pt x="0" y="3649722"/>
                </a:moveTo>
                <a:cubicBezTo>
                  <a:pt x="0" y="2433127"/>
                  <a:pt x="0" y="1216532"/>
                  <a:pt x="0" y="0"/>
                </a:cubicBezTo>
                <a:cubicBezTo>
                  <a:pt x="15820" y="381"/>
                  <a:pt x="31639" y="1144"/>
                  <a:pt x="47523" y="1144"/>
                </a:cubicBezTo>
                <a:cubicBezTo>
                  <a:pt x="4079396" y="1144"/>
                  <a:pt x="8111206" y="1144"/>
                  <a:pt x="12143080" y="1144"/>
                </a:cubicBezTo>
                <a:cubicBezTo>
                  <a:pt x="12158454" y="1144"/>
                  <a:pt x="12173830" y="1144"/>
                  <a:pt x="12190856" y="1144"/>
                </a:cubicBezTo>
                <a:cubicBezTo>
                  <a:pt x="12190856" y="17472"/>
                  <a:pt x="12190856" y="29035"/>
                  <a:pt x="12190856" y="40534"/>
                </a:cubicBezTo>
                <a:cubicBezTo>
                  <a:pt x="12190856" y="1175553"/>
                  <a:pt x="12190730" y="2310572"/>
                  <a:pt x="12191556" y="3445590"/>
                </a:cubicBezTo>
                <a:cubicBezTo>
                  <a:pt x="12191556" y="3472020"/>
                  <a:pt x="12182534" y="3487332"/>
                  <a:pt x="12162775" y="3503088"/>
                </a:cubicBezTo>
                <a:cubicBezTo>
                  <a:pt x="11407621" y="4105064"/>
                  <a:pt x="10652847" y="4707485"/>
                  <a:pt x="9898011" y="5309969"/>
                </a:cubicBezTo>
                <a:cubicBezTo>
                  <a:pt x="9685556" y="5479539"/>
                  <a:pt x="9473102" y="5649172"/>
                  <a:pt x="9260837" y="5818933"/>
                </a:cubicBezTo>
                <a:cubicBezTo>
                  <a:pt x="9120557" y="5931132"/>
                  <a:pt x="8962296" y="5994093"/>
                  <a:pt x="8781163" y="5988693"/>
                </a:cubicBezTo>
                <a:cubicBezTo>
                  <a:pt x="8627349" y="5984119"/>
                  <a:pt x="8476331" y="5956800"/>
                  <a:pt x="8328044" y="5917409"/>
                </a:cubicBezTo>
                <a:cubicBezTo>
                  <a:pt x="7915779" y="5807814"/>
                  <a:pt x="7503957" y="5696504"/>
                  <a:pt x="7092389" y="5584432"/>
                </a:cubicBezTo>
                <a:cubicBezTo>
                  <a:pt x="6008642" y="5289321"/>
                  <a:pt x="4925149" y="4993320"/>
                  <a:pt x="3841465" y="4697891"/>
                </a:cubicBezTo>
                <a:cubicBezTo>
                  <a:pt x="2828875" y="4421776"/>
                  <a:pt x="1816157" y="4145979"/>
                  <a:pt x="803567" y="3869928"/>
                </a:cubicBezTo>
                <a:cubicBezTo>
                  <a:pt x="535584" y="3796801"/>
                  <a:pt x="267856" y="3723167"/>
                  <a:pt x="0" y="3649722"/>
                </a:cubicBezTo>
                <a:close/>
              </a:path>
            </a:pathLst>
          </a:custGeom>
          <a:solidFill>
            <a:srgbClr val="00A7E5">
              <a:lumMod val="20000"/>
              <a:lumOff val="80000"/>
            </a:srgbClr>
          </a:solidFill>
          <a:ln w="6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LID4096" sz="1800" b="0" i="0" u="none" strike="noStrike" kern="0" cap="none" spc="0" normalizeH="0" baseline="0" noProof="0">
              <a:ln>
                <a:noFill/>
              </a:ln>
              <a:solidFill>
                <a:prstClr val="black"/>
              </a:solidFill>
              <a:effectLst/>
              <a:uLnTx/>
              <a:uFillTx/>
              <a:latin typeface="Aptos" panose="02110004020202020204"/>
            </a:endParaRPr>
          </a:p>
        </p:txBody>
      </p:sp>
      <p:sp>
        <p:nvSpPr>
          <p:cNvPr id="2" name="Titel 1">
            <a:extLst>
              <a:ext uri="{FF2B5EF4-FFF2-40B4-BE49-F238E27FC236}">
                <a16:creationId xmlns:a16="http://schemas.microsoft.com/office/drawing/2014/main" id="{7CA7F6EB-B920-5548-55A3-D462698C77AD}"/>
              </a:ext>
            </a:extLst>
          </p:cNvPr>
          <p:cNvSpPr>
            <a:spLocks noGrp="1"/>
          </p:cNvSpPr>
          <p:nvPr>
            <p:ph type="ctrTitle"/>
          </p:nvPr>
        </p:nvSpPr>
        <p:spPr>
          <a:xfrm>
            <a:off x="1524000" y="-189603"/>
            <a:ext cx="9144000" cy="2387600"/>
          </a:xfrm>
        </p:spPr>
        <p:txBody>
          <a:bodyPr anchor="b">
            <a:normAutofit/>
          </a:bodyPr>
          <a:lstStyle>
            <a:lvl1pPr algn="l">
              <a:defRPr sz="3200">
                <a:solidFill>
                  <a:schemeClr val="tx2"/>
                </a:solidFill>
              </a:defRPr>
            </a:lvl1pPr>
          </a:lstStyle>
          <a:p>
            <a:r>
              <a:rPr lang="nl-NL"/>
              <a:t>Klik om stijl te bewerken</a:t>
            </a:r>
            <a:endParaRPr lang="LID4096"/>
          </a:p>
        </p:txBody>
      </p:sp>
      <p:sp>
        <p:nvSpPr>
          <p:cNvPr id="3" name="Ondertitel 2">
            <a:extLst>
              <a:ext uri="{FF2B5EF4-FFF2-40B4-BE49-F238E27FC236}">
                <a16:creationId xmlns:a16="http://schemas.microsoft.com/office/drawing/2014/main" id="{9051B4FE-720C-FAA1-7D52-D0AB79BC37B2}"/>
              </a:ext>
            </a:extLst>
          </p:cNvPr>
          <p:cNvSpPr>
            <a:spLocks noGrp="1"/>
          </p:cNvSpPr>
          <p:nvPr>
            <p:ph type="subTitle" idx="1"/>
          </p:nvPr>
        </p:nvSpPr>
        <p:spPr>
          <a:xfrm>
            <a:off x="1524000" y="2290072"/>
            <a:ext cx="9144000" cy="1655762"/>
          </a:xfrm>
        </p:spPr>
        <p:txBody>
          <a:bodyPr>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LID4096"/>
          </a:p>
        </p:txBody>
      </p:sp>
      <p:sp>
        <p:nvSpPr>
          <p:cNvPr id="4" name="Tijdelijke aanduiding voor datum 3">
            <a:extLst>
              <a:ext uri="{FF2B5EF4-FFF2-40B4-BE49-F238E27FC236}">
                <a16:creationId xmlns:a16="http://schemas.microsoft.com/office/drawing/2014/main" id="{BBB5F06C-9B81-1AD9-584C-406004421E9A}"/>
              </a:ext>
            </a:extLst>
          </p:cNvPr>
          <p:cNvSpPr>
            <a:spLocks noGrp="1"/>
          </p:cNvSpPr>
          <p:nvPr>
            <p:ph type="dt" sz="half" idx="10"/>
          </p:nvPr>
        </p:nvSpPr>
        <p:spPr/>
        <p:txBody>
          <a:bodyPr/>
          <a:lstStyle/>
          <a:p>
            <a:fld id="{46611C92-1A73-4D79-ADFE-2B82F863393F}" type="datetimeFigureOut">
              <a:rPr lang="LID4096" smtClean="0"/>
              <a:t>03/10/2026</a:t>
            </a:fld>
            <a:endParaRPr lang="LID4096"/>
          </a:p>
        </p:txBody>
      </p:sp>
      <p:sp>
        <p:nvSpPr>
          <p:cNvPr id="5" name="Tijdelijke aanduiding voor voettekst 4">
            <a:extLst>
              <a:ext uri="{FF2B5EF4-FFF2-40B4-BE49-F238E27FC236}">
                <a16:creationId xmlns:a16="http://schemas.microsoft.com/office/drawing/2014/main" id="{F6194723-320E-1549-816F-A3291E46F785}"/>
              </a:ext>
            </a:extLst>
          </p:cNvPr>
          <p:cNvSpPr>
            <a:spLocks noGrp="1"/>
          </p:cNvSpPr>
          <p:nvPr>
            <p:ph type="ftr" sz="quarter" idx="11"/>
          </p:nvPr>
        </p:nvSpPr>
        <p:spPr/>
        <p:txBody>
          <a:bodyPr/>
          <a:lstStyle/>
          <a:p>
            <a:endParaRPr lang="LID4096"/>
          </a:p>
        </p:txBody>
      </p:sp>
      <p:sp>
        <p:nvSpPr>
          <p:cNvPr id="6" name="Tijdelijke aanduiding voor dianummer 5">
            <a:extLst>
              <a:ext uri="{FF2B5EF4-FFF2-40B4-BE49-F238E27FC236}">
                <a16:creationId xmlns:a16="http://schemas.microsoft.com/office/drawing/2014/main" id="{23FB717B-2138-E19F-5DEF-8B4229D152FB}"/>
              </a:ext>
            </a:extLst>
          </p:cNvPr>
          <p:cNvSpPr>
            <a:spLocks noGrp="1"/>
          </p:cNvSpPr>
          <p:nvPr>
            <p:ph type="sldNum" sz="quarter" idx="12"/>
          </p:nvPr>
        </p:nvSpPr>
        <p:spPr/>
        <p:txBody>
          <a:bodyPr/>
          <a:lstStyle/>
          <a:p>
            <a:fld id="{E52943C2-9F09-4FA2-95CA-A42C107662E9}" type="slidenum">
              <a:rPr lang="LID4096" smtClean="0"/>
              <a:t>‹nr.›</a:t>
            </a:fld>
            <a:endParaRPr lang="LID4096"/>
          </a:p>
        </p:txBody>
      </p:sp>
      <p:sp>
        <p:nvSpPr>
          <p:cNvPr id="8" name="Rechthoek 7">
            <a:extLst>
              <a:ext uri="{FF2B5EF4-FFF2-40B4-BE49-F238E27FC236}">
                <a16:creationId xmlns:a16="http://schemas.microsoft.com/office/drawing/2014/main" id="{9463DBE3-223A-FACB-6D47-2D70359F5EDF}"/>
              </a:ext>
            </a:extLst>
          </p:cNvPr>
          <p:cNvSpPr/>
          <p:nvPr userDrawn="1"/>
        </p:nvSpPr>
        <p:spPr>
          <a:xfrm>
            <a:off x="0" y="6002341"/>
            <a:ext cx="12192000" cy="85565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3" name="Afbeelding 12" descr="Afbeelding met tekst, schermopname, Lettertype, logo&#10;&#10;Automatisch gegenereerde beschrijving">
            <a:extLst>
              <a:ext uri="{FF2B5EF4-FFF2-40B4-BE49-F238E27FC236}">
                <a16:creationId xmlns:a16="http://schemas.microsoft.com/office/drawing/2014/main" id="{D7DBE457-81DD-84BF-CD2B-5E577B8E8E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0443" y="5266165"/>
            <a:ext cx="1603911" cy="1238511"/>
          </a:xfrm>
          <a:prstGeom prst="rect">
            <a:avLst/>
          </a:prstGeom>
        </p:spPr>
      </p:pic>
    </p:spTree>
    <p:extLst>
      <p:ext uri="{BB962C8B-B14F-4D97-AF65-F5344CB8AC3E}">
        <p14:creationId xmlns:p14="http://schemas.microsoft.com/office/powerpoint/2010/main" val="172051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910EF-4B68-9CAE-9EC9-9EB652B85458}"/>
              </a:ext>
            </a:extLst>
          </p:cNvPr>
          <p:cNvSpPr>
            <a:spLocks noGrp="1"/>
          </p:cNvSpPr>
          <p:nvPr>
            <p:ph type="title"/>
          </p:nvPr>
        </p:nvSpPr>
        <p:spPr/>
        <p:txBody>
          <a:bodyPr/>
          <a:lstStyle/>
          <a:p>
            <a:r>
              <a:rPr lang="nl-NL"/>
              <a:t>Klik om stijl te bewerken</a:t>
            </a:r>
            <a:endParaRPr lang="LID4096"/>
          </a:p>
        </p:txBody>
      </p:sp>
      <p:sp>
        <p:nvSpPr>
          <p:cNvPr id="3" name="Tijdelijke aanduiding voor verticale tekst 2">
            <a:extLst>
              <a:ext uri="{FF2B5EF4-FFF2-40B4-BE49-F238E27FC236}">
                <a16:creationId xmlns:a16="http://schemas.microsoft.com/office/drawing/2014/main" id="{C3850647-AEFA-53B6-E1D6-1CD8D5A16999}"/>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datum 3">
            <a:extLst>
              <a:ext uri="{FF2B5EF4-FFF2-40B4-BE49-F238E27FC236}">
                <a16:creationId xmlns:a16="http://schemas.microsoft.com/office/drawing/2014/main" id="{5FA85430-692B-EBCC-D395-7E29B2AFABD7}"/>
              </a:ext>
            </a:extLst>
          </p:cNvPr>
          <p:cNvSpPr>
            <a:spLocks noGrp="1"/>
          </p:cNvSpPr>
          <p:nvPr>
            <p:ph type="dt" sz="half" idx="10"/>
          </p:nvPr>
        </p:nvSpPr>
        <p:spPr/>
        <p:txBody>
          <a:bodyPr/>
          <a:lstStyle/>
          <a:p>
            <a:fld id="{46611C92-1A73-4D79-ADFE-2B82F863393F}" type="datetimeFigureOut">
              <a:rPr lang="LID4096" smtClean="0"/>
              <a:t>03/10/2026</a:t>
            </a:fld>
            <a:endParaRPr lang="LID4096"/>
          </a:p>
        </p:txBody>
      </p:sp>
      <p:sp>
        <p:nvSpPr>
          <p:cNvPr id="5" name="Tijdelijke aanduiding voor voettekst 4">
            <a:extLst>
              <a:ext uri="{FF2B5EF4-FFF2-40B4-BE49-F238E27FC236}">
                <a16:creationId xmlns:a16="http://schemas.microsoft.com/office/drawing/2014/main" id="{A7C85250-AD58-FADF-D4FF-5A8F23796D3B}"/>
              </a:ext>
            </a:extLst>
          </p:cNvPr>
          <p:cNvSpPr>
            <a:spLocks noGrp="1"/>
          </p:cNvSpPr>
          <p:nvPr>
            <p:ph type="ftr" sz="quarter" idx="11"/>
          </p:nvPr>
        </p:nvSpPr>
        <p:spPr/>
        <p:txBody>
          <a:bodyPr/>
          <a:lstStyle/>
          <a:p>
            <a:endParaRPr lang="LID4096"/>
          </a:p>
        </p:txBody>
      </p:sp>
      <p:sp>
        <p:nvSpPr>
          <p:cNvPr id="6" name="Tijdelijke aanduiding voor dianummer 5">
            <a:extLst>
              <a:ext uri="{FF2B5EF4-FFF2-40B4-BE49-F238E27FC236}">
                <a16:creationId xmlns:a16="http://schemas.microsoft.com/office/drawing/2014/main" id="{55FDF3AD-5597-B86B-53CC-90DA0A02F497}"/>
              </a:ext>
            </a:extLst>
          </p:cNvPr>
          <p:cNvSpPr>
            <a:spLocks noGrp="1"/>
          </p:cNvSpPr>
          <p:nvPr>
            <p:ph type="sldNum" sz="quarter" idx="12"/>
          </p:nvPr>
        </p:nvSpPr>
        <p:spPr/>
        <p:txBody>
          <a:bodyPr/>
          <a:lstStyle/>
          <a:p>
            <a:fld id="{E52943C2-9F09-4FA2-95CA-A42C107662E9}" type="slidenum">
              <a:rPr lang="LID4096" smtClean="0"/>
              <a:t>‹nr.›</a:t>
            </a:fld>
            <a:endParaRPr lang="LID4096"/>
          </a:p>
        </p:txBody>
      </p:sp>
    </p:spTree>
    <p:extLst>
      <p:ext uri="{BB962C8B-B14F-4D97-AF65-F5344CB8AC3E}">
        <p14:creationId xmlns:p14="http://schemas.microsoft.com/office/powerpoint/2010/main" val="3492329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3901236-5790-C8A6-08FF-2EA2045F8EDB}"/>
              </a:ext>
            </a:extLst>
          </p:cNvPr>
          <p:cNvSpPr>
            <a:spLocks noGrp="1"/>
          </p:cNvSpPr>
          <p:nvPr>
            <p:ph type="title" orient="vert"/>
          </p:nvPr>
        </p:nvSpPr>
        <p:spPr>
          <a:xfrm>
            <a:off x="8724900" y="365125"/>
            <a:ext cx="2628900" cy="5811838"/>
          </a:xfrm>
        </p:spPr>
        <p:txBody>
          <a:bodyPr vert="eaVert"/>
          <a:lstStyle/>
          <a:p>
            <a:r>
              <a:rPr lang="nl-NL"/>
              <a:t>Klik om stijl te bewerken</a:t>
            </a:r>
            <a:endParaRPr lang="LID4096"/>
          </a:p>
        </p:txBody>
      </p:sp>
      <p:sp>
        <p:nvSpPr>
          <p:cNvPr id="3" name="Tijdelijke aanduiding voor verticale tekst 2">
            <a:extLst>
              <a:ext uri="{FF2B5EF4-FFF2-40B4-BE49-F238E27FC236}">
                <a16:creationId xmlns:a16="http://schemas.microsoft.com/office/drawing/2014/main" id="{3C3FE76A-D4A6-EA95-1FF5-53474B354D8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datum 3">
            <a:extLst>
              <a:ext uri="{FF2B5EF4-FFF2-40B4-BE49-F238E27FC236}">
                <a16:creationId xmlns:a16="http://schemas.microsoft.com/office/drawing/2014/main" id="{792FB4B8-3A06-A938-5884-0EBDF25FC587}"/>
              </a:ext>
            </a:extLst>
          </p:cNvPr>
          <p:cNvSpPr>
            <a:spLocks noGrp="1"/>
          </p:cNvSpPr>
          <p:nvPr>
            <p:ph type="dt" sz="half" idx="10"/>
          </p:nvPr>
        </p:nvSpPr>
        <p:spPr/>
        <p:txBody>
          <a:bodyPr/>
          <a:lstStyle/>
          <a:p>
            <a:fld id="{46611C92-1A73-4D79-ADFE-2B82F863393F}" type="datetimeFigureOut">
              <a:rPr lang="LID4096" smtClean="0"/>
              <a:t>03/10/2026</a:t>
            </a:fld>
            <a:endParaRPr lang="LID4096"/>
          </a:p>
        </p:txBody>
      </p:sp>
      <p:sp>
        <p:nvSpPr>
          <p:cNvPr id="5" name="Tijdelijke aanduiding voor voettekst 4">
            <a:extLst>
              <a:ext uri="{FF2B5EF4-FFF2-40B4-BE49-F238E27FC236}">
                <a16:creationId xmlns:a16="http://schemas.microsoft.com/office/drawing/2014/main" id="{87D76712-B666-21F3-FADA-609D9CD180EA}"/>
              </a:ext>
            </a:extLst>
          </p:cNvPr>
          <p:cNvSpPr>
            <a:spLocks noGrp="1"/>
          </p:cNvSpPr>
          <p:nvPr>
            <p:ph type="ftr" sz="quarter" idx="11"/>
          </p:nvPr>
        </p:nvSpPr>
        <p:spPr/>
        <p:txBody>
          <a:bodyPr/>
          <a:lstStyle/>
          <a:p>
            <a:endParaRPr lang="LID4096"/>
          </a:p>
        </p:txBody>
      </p:sp>
      <p:sp>
        <p:nvSpPr>
          <p:cNvPr id="6" name="Tijdelijke aanduiding voor dianummer 5">
            <a:extLst>
              <a:ext uri="{FF2B5EF4-FFF2-40B4-BE49-F238E27FC236}">
                <a16:creationId xmlns:a16="http://schemas.microsoft.com/office/drawing/2014/main" id="{0F0C79FE-B57B-F3AE-FD3A-1F198BABE68B}"/>
              </a:ext>
            </a:extLst>
          </p:cNvPr>
          <p:cNvSpPr>
            <a:spLocks noGrp="1"/>
          </p:cNvSpPr>
          <p:nvPr>
            <p:ph type="sldNum" sz="quarter" idx="12"/>
          </p:nvPr>
        </p:nvSpPr>
        <p:spPr/>
        <p:txBody>
          <a:bodyPr/>
          <a:lstStyle/>
          <a:p>
            <a:fld id="{E52943C2-9F09-4FA2-95CA-A42C107662E9}" type="slidenum">
              <a:rPr lang="LID4096" smtClean="0"/>
              <a:t>‹nr.›</a:t>
            </a:fld>
            <a:endParaRPr lang="LID4096"/>
          </a:p>
        </p:txBody>
      </p:sp>
    </p:spTree>
    <p:extLst>
      <p:ext uri="{BB962C8B-B14F-4D97-AF65-F5344CB8AC3E}">
        <p14:creationId xmlns:p14="http://schemas.microsoft.com/office/powerpoint/2010/main" val="3098794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lvl1pPr>
              <a:defRPr baseline="0"/>
            </a:lvl1p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DBA5E0FA-9490-48F2-980B-B1A0CFFB9C0F}" type="datetime4">
              <a:rPr lang="nl-NL" smtClean="0"/>
              <a:pPr/>
              <a:t>10 maart 2026</a:t>
            </a:fld>
            <a:r>
              <a:rPr lang="en-US"/>
              <a:t> | </a:t>
            </a:r>
            <a:r>
              <a:rPr lang="en-US" err="1"/>
              <a:t>Voettekst</a:t>
            </a:r>
            <a:endParaRPr lang="nl-NL"/>
          </a:p>
        </p:txBody>
      </p:sp>
    </p:spTree>
    <p:extLst>
      <p:ext uri="{BB962C8B-B14F-4D97-AF65-F5344CB8AC3E}">
        <p14:creationId xmlns:p14="http://schemas.microsoft.com/office/powerpoint/2010/main" val="2184712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8216" y="2384425"/>
            <a:ext cx="6720000" cy="438582"/>
          </a:xfrm>
        </p:spPr>
        <p:txBody>
          <a:bodyPr/>
          <a:lstStyle>
            <a:lvl1pPr algn="l">
              <a:defRPr/>
            </a:lvl1pPr>
          </a:lstStyle>
          <a:p>
            <a:r>
              <a:rPr lang="en-US"/>
              <a:t>Click to edit Master title style</a:t>
            </a:r>
            <a:endParaRPr lang="nl-NL"/>
          </a:p>
        </p:txBody>
      </p:sp>
      <p:sp>
        <p:nvSpPr>
          <p:cNvPr id="3" name="Subtitle 2"/>
          <p:cNvSpPr>
            <a:spLocks noGrp="1"/>
          </p:cNvSpPr>
          <p:nvPr>
            <p:ph type="subTitle" idx="1"/>
          </p:nvPr>
        </p:nvSpPr>
        <p:spPr>
          <a:xfrm>
            <a:off x="548217" y="4140201"/>
            <a:ext cx="6720000" cy="421013"/>
          </a:xfrm>
        </p:spPr>
        <p:txBody>
          <a:bodyPr>
            <a:spAutoFit/>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a:p>
        </p:txBody>
      </p:sp>
      <p:pic>
        <p:nvPicPr>
          <p:cNvPr id="8" name="Picture 7"/>
          <p:cNvPicPr>
            <a:picLocks/>
          </p:cNvPicPr>
          <p:nvPr userDrawn="1"/>
        </p:nvPicPr>
        <p:blipFill rotWithShape="1">
          <a:blip r:embed="rId2" cstate="print">
            <a:extLst>
              <a:ext uri="{28A0092B-C50C-407E-A947-70E740481C1C}">
                <a14:useLocalDpi xmlns:a14="http://schemas.microsoft.com/office/drawing/2010/main" val="0"/>
              </a:ext>
            </a:extLst>
          </a:blip>
          <a:srcRect r="3973"/>
          <a:stretch/>
        </p:blipFill>
        <p:spPr>
          <a:xfrm>
            <a:off x="8371547" y="2000092"/>
            <a:ext cx="3087027" cy="1981358"/>
          </a:xfrm>
          <a:prstGeom prst="rect">
            <a:avLst/>
          </a:prstGeom>
        </p:spPr>
      </p:pic>
    </p:spTree>
    <p:extLst>
      <p:ext uri="{BB962C8B-B14F-4D97-AF65-F5344CB8AC3E}">
        <p14:creationId xmlns:p14="http://schemas.microsoft.com/office/powerpoint/2010/main" val="3705742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Slide Number Placeholder 5"/>
          <p:cNvSpPr>
            <a:spLocks noGrp="1"/>
          </p:cNvSpPr>
          <p:nvPr>
            <p:ph type="sldNum" sz="quarter" idx="12"/>
          </p:nvPr>
        </p:nvSpPr>
        <p:spPr>
          <a:xfrm>
            <a:off x="11440745" y="6566254"/>
            <a:ext cx="223200" cy="153888"/>
          </a:xfrm>
        </p:spPr>
        <p:txBody>
          <a:bodyPr/>
          <a:lstStyle/>
          <a:p>
            <a:fld id="{9A9CDA0D-E60F-43FA-955F-1B96DEEB3FDE}" type="slidenum">
              <a:rPr lang="nl-NL" smtClean="0"/>
              <a:pPr/>
              <a:t>‹nr.›</a:t>
            </a:fld>
            <a:endParaRPr lang="nl-NL"/>
          </a:p>
        </p:txBody>
      </p:sp>
      <p:pic>
        <p:nvPicPr>
          <p:cNvPr id="2057" name="Picture 9">
            <a:extLst>
              <a:ext uri="{FF2B5EF4-FFF2-40B4-BE49-F238E27FC236}">
                <a16:creationId xmlns:a16="http://schemas.microsoft.com/office/drawing/2014/main" id="{C2FC5C2F-6AB8-4023-A2A1-24E0A32975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8213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7" name="Slide Number Placeholder 6"/>
          <p:cNvSpPr>
            <a:spLocks noGrp="1"/>
          </p:cNvSpPr>
          <p:nvPr>
            <p:ph type="sldNum" sz="quarter" idx="12"/>
          </p:nvPr>
        </p:nvSpPr>
        <p:spPr>
          <a:xfrm>
            <a:off x="11440745" y="6566254"/>
            <a:ext cx="223200" cy="153888"/>
          </a:xfrm>
        </p:spPr>
        <p:txBody>
          <a:bodyPr/>
          <a:lstStyle/>
          <a:p>
            <a:fld id="{9A9CDA0D-E60F-43FA-955F-1B96DEEB3FDE}" type="slidenum">
              <a:rPr lang="nl-NL" smtClean="0"/>
              <a:pPr/>
              <a:t>‹nr.›</a:t>
            </a:fld>
            <a:endParaRPr lang="nl-NL"/>
          </a:p>
        </p:txBody>
      </p:sp>
      <p:sp>
        <p:nvSpPr>
          <p:cNvPr id="10" name="Content Placeholder 9"/>
          <p:cNvSpPr>
            <a:spLocks noGrp="1"/>
          </p:cNvSpPr>
          <p:nvPr>
            <p:ph sz="quarter" idx="15"/>
          </p:nvPr>
        </p:nvSpPr>
        <p:spPr>
          <a:xfrm>
            <a:off x="548217" y="1295400"/>
            <a:ext cx="5280000" cy="4867275"/>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1" name="Content Placeholder 9"/>
          <p:cNvSpPr>
            <a:spLocks noGrp="1"/>
          </p:cNvSpPr>
          <p:nvPr>
            <p:ph sz="quarter" idx="16"/>
          </p:nvPr>
        </p:nvSpPr>
        <p:spPr>
          <a:xfrm>
            <a:off x="6365900" y="1295400"/>
            <a:ext cx="5280000" cy="4867275"/>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3081" name="Picture 9">
            <a:extLst>
              <a:ext uri="{FF2B5EF4-FFF2-40B4-BE49-F238E27FC236}">
                <a16:creationId xmlns:a16="http://schemas.microsoft.com/office/drawing/2014/main" id="{3C5FD3D7-3D0C-4A9B-B132-0C3F0B433D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7522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548217" y="1603177"/>
            <a:ext cx="5280000" cy="307777"/>
          </a:xfrm>
        </p:spPr>
        <p:txBody>
          <a:bodyPr anchor="b">
            <a:spAutoFit/>
          </a:bodyPr>
          <a:lstStyle>
            <a:lvl1pPr marL="0" indent="0">
              <a:lnSpc>
                <a:spcPct val="100000"/>
              </a:lnSpc>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365900" y="1603177"/>
            <a:ext cx="5280000" cy="307777"/>
          </a:xfrm>
        </p:spPr>
        <p:txBody>
          <a:bodyPr anchor="b">
            <a:spAutoFit/>
          </a:bodyPr>
          <a:lstStyle>
            <a:lvl1pPr marL="0" indent="0">
              <a:lnSpc>
                <a:spcPct val="100000"/>
              </a:lnSpc>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Slide Number Placeholder 8"/>
          <p:cNvSpPr>
            <a:spLocks noGrp="1"/>
          </p:cNvSpPr>
          <p:nvPr>
            <p:ph type="sldNum" sz="quarter" idx="12"/>
          </p:nvPr>
        </p:nvSpPr>
        <p:spPr>
          <a:xfrm>
            <a:off x="11440745" y="6566254"/>
            <a:ext cx="223200" cy="153888"/>
          </a:xfrm>
        </p:spPr>
        <p:txBody>
          <a:bodyPr/>
          <a:lstStyle/>
          <a:p>
            <a:fld id="{9A9CDA0D-E60F-43FA-955F-1B96DEEB3FDE}" type="slidenum">
              <a:rPr lang="nl-NL" smtClean="0"/>
              <a:pPr/>
              <a:t>‹nr.›</a:t>
            </a:fld>
            <a:endParaRPr lang="nl-NL"/>
          </a:p>
        </p:txBody>
      </p:sp>
      <p:sp>
        <p:nvSpPr>
          <p:cNvPr id="12" name="Content Placeholder 9"/>
          <p:cNvSpPr>
            <a:spLocks noGrp="1"/>
          </p:cNvSpPr>
          <p:nvPr>
            <p:ph sz="quarter" idx="15"/>
          </p:nvPr>
        </p:nvSpPr>
        <p:spPr>
          <a:xfrm>
            <a:off x="548217" y="2002994"/>
            <a:ext cx="5280000" cy="4159682"/>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3" name="Content Placeholder 9"/>
          <p:cNvSpPr>
            <a:spLocks noGrp="1"/>
          </p:cNvSpPr>
          <p:nvPr>
            <p:ph sz="quarter" idx="16"/>
          </p:nvPr>
        </p:nvSpPr>
        <p:spPr>
          <a:xfrm>
            <a:off x="6365900" y="2002994"/>
            <a:ext cx="5280000" cy="4159682"/>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4105" name="Picture 9">
            <a:extLst>
              <a:ext uri="{FF2B5EF4-FFF2-40B4-BE49-F238E27FC236}">
                <a16:creationId xmlns:a16="http://schemas.microsoft.com/office/drawing/2014/main" id="{F14A18DD-1E8B-4F39-AFDF-36279DBB2D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239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5" name="Slide Number Placeholder 4"/>
          <p:cNvSpPr>
            <a:spLocks noGrp="1"/>
          </p:cNvSpPr>
          <p:nvPr>
            <p:ph type="sldNum" sz="quarter" idx="12"/>
          </p:nvPr>
        </p:nvSpPr>
        <p:spPr/>
        <p:txBody>
          <a:bodyPr/>
          <a:lstStyle/>
          <a:p>
            <a:fld id="{9A9CDA0D-E60F-43FA-955F-1B96DEEB3FDE}" type="slidenum">
              <a:rPr lang="nl-NL" smtClean="0"/>
              <a:pPr/>
              <a:t>‹nr.›</a:t>
            </a:fld>
            <a:endParaRPr lang="nl-NL"/>
          </a:p>
        </p:txBody>
      </p:sp>
      <p:pic>
        <p:nvPicPr>
          <p:cNvPr id="5129" name="Picture 9">
            <a:extLst>
              <a:ext uri="{FF2B5EF4-FFF2-40B4-BE49-F238E27FC236}">
                <a16:creationId xmlns:a16="http://schemas.microsoft.com/office/drawing/2014/main" id="{25C93A19-F46D-4E88-8511-970B1B43D9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2522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A9CDA0D-E60F-43FA-955F-1B96DEEB3FDE}" type="slidenum">
              <a:rPr lang="nl-NL" smtClean="0"/>
              <a:pPr/>
              <a:t>‹nr.›</a:t>
            </a:fld>
            <a:endParaRPr lang="nl-NL"/>
          </a:p>
        </p:txBody>
      </p:sp>
    </p:spTree>
    <p:extLst>
      <p:ext uri="{BB962C8B-B14F-4D97-AF65-F5344CB8AC3E}">
        <p14:creationId xmlns:p14="http://schemas.microsoft.com/office/powerpoint/2010/main" val="1068377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ntactpagina">
    <p:spTree>
      <p:nvGrpSpPr>
        <p:cNvPr id="1" name=""/>
        <p:cNvGrpSpPr/>
        <p:nvPr/>
      </p:nvGrpSpPr>
      <p:grpSpPr>
        <a:xfrm>
          <a:off x="0" y="0"/>
          <a:ext cx="0" cy="0"/>
          <a:chOff x="0" y="0"/>
          <a:chExt cx="0" cy="0"/>
        </a:xfrm>
      </p:grpSpPr>
      <p:pic>
        <p:nvPicPr>
          <p:cNvPr id="5" name="Picture 4"/>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1177364" y="5865434"/>
            <a:ext cx="612000" cy="594570"/>
          </a:xfrm>
          <a:prstGeom prst="rect">
            <a:avLst/>
          </a:prstGeom>
          <a:solidFill>
            <a:schemeClr val="bg1"/>
          </a:solidFill>
        </p:spPr>
      </p:pic>
      <p:pic>
        <p:nvPicPr>
          <p:cNvPr id="7" name="Picture 6"/>
          <p:cNvPicPr>
            <a:picLocks/>
          </p:cNvPicPr>
          <p:nvPr userDrawn="1"/>
        </p:nvPicPr>
        <p:blipFill rotWithShape="1">
          <a:blip r:embed="rId3" cstate="print">
            <a:extLst>
              <a:ext uri="{28A0092B-C50C-407E-A947-70E740481C1C}">
                <a14:useLocalDpi xmlns:a14="http://schemas.microsoft.com/office/drawing/2010/main" val="0"/>
              </a:ext>
            </a:extLst>
          </a:blip>
          <a:srcRect l="2083" t="13544" r="2083" b="22354"/>
          <a:stretch/>
        </p:blipFill>
        <p:spPr>
          <a:xfrm>
            <a:off x="548217" y="5992858"/>
            <a:ext cx="4500000" cy="339725"/>
          </a:xfrm>
          <a:prstGeom prst="rect">
            <a:avLst/>
          </a:prstGeom>
        </p:spPr>
      </p:pic>
      <p:sp>
        <p:nvSpPr>
          <p:cNvPr id="12" name="Text Placeholder 11"/>
          <p:cNvSpPr>
            <a:spLocks noGrp="1"/>
          </p:cNvSpPr>
          <p:nvPr>
            <p:ph type="body" sz="quarter" idx="13"/>
          </p:nvPr>
        </p:nvSpPr>
        <p:spPr>
          <a:xfrm>
            <a:off x="548217" y="1748003"/>
            <a:ext cx="5280000" cy="3648635"/>
          </a:xfrm>
        </p:spPr>
        <p:txBody>
          <a:bodyPr/>
          <a:lstStyle>
            <a:lvl1pPr marL="0" indent="0">
              <a:buNone/>
              <a:defRPr sz="2000"/>
            </a:lvl1pPr>
            <a:lvl2pPr marL="182563" indent="-180975">
              <a:defRPr sz="2000"/>
            </a:lvl2pPr>
            <a:lvl3pPr marL="355600" indent="-180975">
              <a:defRPr sz="2000"/>
            </a:lvl3pPr>
            <a:lvl4pPr marL="534988" indent="-171450">
              <a:defRPr sz="2000"/>
            </a:lvl4pPr>
            <a:lvl5pPr marL="715963" indent="-180975">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3" name="Text Placeholder 11"/>
          <p:cNvSpPr>
            <a:spLocks noGrp="1"/>
          </p:cNvSpPr>
          <p:nvPr>
            <p:ph type="body" sz="quarter" idx="14"/>
          </p:nvPr>
        </p:nvSpPr>
        <p:spPr>
          <a:xfrm>
            <a:off x="6365900" y="1748003"/>
            <a:ext cx="5280000" cy="3648635"/>
          </a:xfrm>
        </p:spPr>
        <p:txBody>
          <a:bodyPr/>
          <a:lstStyle>
            <a:lvl1pPr marL="0" indent="0">
              <a:buNone/>
              <a:defRPr sz="2000"/>
            </a:lvl1pPr>
            <a:lvl2pPr marL="179388" indent="-179388">
              <a:defRPr sz="2000"/>
            </a:lvl2pPr>
            <a:lvl3pPr marL="355600" indent="-180975">
              <a:defRPr sz="2000"/>
            </a:lvl3pPr>
            <a:lvl4pPr marL="534988" indent="-171450">
              <a:defRPr sz="2000"/>
            </a:lvl4pPr>
            <a:lvl5pPr marL="715963" indent="-180975" defTabSz="717550">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8" name="Text Placeholder 2"/>
          <p:cNvSpPr>
            <a:spLocks noGrp="1"/>
          </p:cNvSpPr>
          <p:nvPr>
            <p:ph type="body" idx="1"/>
          </p:nvPr>
        </p:nvSpPr>
        <p:spPr>
          <a:xfrm>
            <a:off x="548217" y="1295401"/>
            <a:ext cx="5280000" cy="350865"/>
          </a:xfrm>
        </p:spPr>
        <p:txBody>
          <a:bodyPr anchor="b">
            <a:sp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4"/>
          <p:cNvSpPr>
            <a:spLocks noGrp="1"/>
          </p:cNvSpPr>
          <p:nvPr>
            <p:ph type="body" sz="quarter" idx="3"/>
          </p:nvPr>
        </p:nvSpPr>
        <p:spPr>
          <a:xfrm>
            <a:off x="6365900" y="1295401"/>
            <a:ext cx="5280000" cy="350865"/>
          </a:xfrm>
        </p:spPr>
        <p:txBody>
          <a:bodyPr anchor="b">
            <a:sp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84996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53CCFF-B570-449E-CE10-9BAEB241D79A}"/>
              </a:ext>
            </a:extLst>
          </p:cNvPr>
          <p:cNvSpPr>
            <a:spLocks noGrp="1"/>
          </p:cNvSpPr>
          <p:nvPr>
            <p:ph type="title"/>
          </p:nvPr>
        </p:nvSpPr>
        <p:spPr/>
        <p:txBody>
          <a:bodyPr/>
          <a:lstStyle/>
          <a:p>
            <a:r>
              <a:rPr lang="nl-NL"/>
              <a:t>Klik om stijl te bewerken</a:t>
            </a:r>
            <a:endParaRPr lang="LID4096"/>
          </a:p>
        </p:txBody>
      </p:sp>
      <p:sp>
        <p:nvSpPr>
          <p:cNvPr id="3" name="Tijdelijke aanduiding voor inhoud 2">
            <a:extLst>
              <a:ext uri="{FF2B5EF4-FFF2-40B4-BE49-F238E27FC236}">
                <a16:creationId xmlns:a16="http://schemas.microsoft.com/office/drawing/2014/main" id="{1EAF5E7C-ED37-617C-6524-B3A08CFB54B3}"/>
              </a:ext>
            </a:extLst>
          </p:cNvPr>
          <p:cNvSpPr>
            <a:spLocks noGrp="1"/>
          </p:cNvSpPr>
          <p:nvPr>
            <p:ph idx="1"/>
          </p:nvPr>
        </p:nvSpPr>
        <p:spPr/>
        <p:txBody>
          <a:bodyPr/>
          <a:lstStyle>
            <a:lvl1pPr marL="228600" indent="-228600">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datum 3">
            <a:extLst>
              <a:ext uri="{FF2B5EF4-FFF2-40B4-BE49-F238E27FC236}">
                <a16:creationId xmlns:a16="http://schemas.microsoft.com/office/drawing/2014/main" id="{51BD0995-8E79-E7F2-E21A-600C64F51C2E}"/>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nl-NL"/>
              <a:t>25-09-2024</a:t>
            </a:r>
            <a:endParaRPr lang="LID4096"/>
          </a:p>
        </p:txBody>
      </p:sp>
      <p:sp>
        <p:nvSpPr>
          <p:cNvPr id="5" name="Tijdelijke aanduiding voor voettekst 4">
            <a:extLst>
              <a:ext uri="{FF2B5EF4-FFF2-40B4-BE49-F238E27FC236}">
                <a16:creationId xmlns:a16="http://schemas.microsoft.com/office/drawing/2014/main" id="{7C161F6E-39A6-6233-325C-31979BFD78ED}"/>
              </a:ext>
            </a:extLst>
          </p:cNvPr>
          <p:cNvSpPr>
            <a:spLocks noGrp="1"/>
          </p:cNvSpPr>
          <p:nvPr>
            <p:ph type="ftr" sz="quarter" idx="11"/>
          </p:nvPr>
        </p:nvSpPr>
        <p:spPr/>
        <p:txBody>
          <a:bodyPr/>
          <a:lstStyle/>
          <a:p>
            <a:r>
              <a:rPr lang="nl-NL"/>
              <a:t>Aedesbijeenkomst</a:t>
            </a:r>
            <a:endParaRPr lang="LID4096"/>
          </a:p>
        </p:txBody>
      </p:sp>
      <p:sp>
        <p:nvSpPr>
          <p:cNvPr id="6" name="Tijdelijke aanduiding voor dianummer 5">
            <a:extLst>
              <a:ext uri="{FF2B5EF4-FFF2-40B4-BE49-F238E27FC236}">
                <a16:creationId xmlns:a16="http://schemas.microsoft.com/office/drawing/2014/main" id="{D5AADDD6-5698-E7F7-FBED-80D23FEFE615}"/>
              </a:ext>
            </a:extLst>
          </p:cNvPr>
          <p:cNvSpPr>
            <a:spLocks noGrp="1"/>
          </p:cNvSpPr>
          <p:nvPr>
            <p:ph type="sldNum" sz="quarter" idx="12"/>
          </p:nvPr>
        </p:nvSpPr>
        <p:spPr/>
        <p:txBody>
          <a:bodyPr/>
          <a:lstStyle/>
          <a:p>
            <a:r>
              <a:rPr lang="nl-NL"/>
              <a:t>1</a:t>
            </a:r>
            <a:endParaRPr lang="LID4096"/>
          </a:p>
        </p:txBody>
      </p:sp>
    </p:spTree>
    <p:extLst>
      <p:ext uri="{BB962C8B-B14F-4D97-AF65-F5344CB8AC3E}">
        <p14:creationId xmlns:p14="http://schemas.microsoft.com/office/powerpoint/2010/main" val="1978996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35201" y="2626897"/>
            <a:ext cx="9410699" cy="276999"/>
          </a:xfrm>
        </p:spPr>
        <p:txBody>
          <a:bodyPr wrap="square" anchor="ctr" anchorCtr="0">
            <a:spAutoFit/>
          </a:bodyPr>
          <a:lstStyle>
            <a:lvl1pPr algn="l">
              <a:defRPr sz="1800" b="0" cap="none" baseline="0"/>
            </a:lvl1pPr>
          </a:lstStyle>
          <a:p>
            <a:r>
              <a:rPr lang="en-US"/>
              <a:t>Click to edit Master title style</a:t>
            </a:r>
            <a:endParaRPr lang="nl-NL"/>
          </a:p>
        </p:txBody>
      </p:sp>
      <p:sp>
        <p:nvSpPr>
          <p:cNvPr id="3" name="Text Placeholder 2"/>
          <p:cNvSpPr>
            <a:spLocks noGrp="1"/>
          </p:cNvSpPr>
          <p:nvPr>
            <p:ph type="body" idx="1" hasCustomPrompt="1"/>
          </p:nvPr>
        </p:nvSpPr>
        <p:spPr>
          <a:xfrm>
            <a:off x="548217" y="2225395"/>
            <a:ext cx="1440000" cy="1080000"/>
          </a:xfrm>
          <a:solidFill>
            <a:schemeClr val="accent1"/>
          </a:solidFill>
        </p:spPr>
        <p:txBody>
          <a:bodyPr anchor="ctr" anchorCtr="0">
            <a:noAutofit/>
          </a:bodyPr>
          <a:lstStyle>
            <a:lvl1pPr marL="0" indent="0" algn="ctr">
              <a:buNone/>
              <a:defRPr sz="36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a:t>
            </a:r>
          </a:p>
        </p:txBody>
      </p:sp>
      <p:sp>
        <p:nvSpPr>
          <p:cNvPr id="6" name="Slide Number Placeholder 5"/>
          <p:cNvSpPr>
            <a:spLocks noGrp="1"/>
          </p:cNvSpPr>
          <p:nvPr>
            <p:ph type="sldNum" sz="quarter" idx="12"/>
          </p:nvPr>
        </p:nvSpPr>
        <p:spPr/>
        <p:txBody>
          <a:bodyPr/>
          <a:lstStyle/>
          <a:p>
            <a:fld id="{A42F4129-3FA2-4151-9DA5-53B015407D28}" type="slidenum">
              <a:rPr lang="nl-NL" smtClean="0"/>
              <a:pPr/>
              <a:t>‹nr.›</a:t>
            </a:fld>
            <a:endParaRPr lang="nl-NL"/>
          </a:p>
        </p:txBody>
      </p:sp>
    </p:spTree>
    <p:extLst>
      <p:ext uri="{BB962C8B-B14F-4D97-AF65-F5344CB8AC3E}">
        <p14:creationId xmlns:p14="http://schemas.microsoft.com/office/powerpoint/2010/main" val="2864209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Contactpagina">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EED8CD6-357D-4A6F-95F5-9926A375877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3474720"/>
          </a:xfrm>
          <a:prstGeom prst="rect">
            <a:avLst/>
          </a:prstGeom>
        </p:spPr>
      </p:pic>
      <p:sp>
        <p:nvSpPr>
          <p:cNvPr id="17" name="Tekstvak 16">
            <a:extLst>
              <a:ext uri="{FF2B5EF4-FFF2-40B4-BE49-F238E27FC236}">
                <a16:creationId xmlns:a16="http://schemas.microsoft.com/office/drawing/2014/main" id="{57E55837-67B5-4E7A-9D2D-B6E5CF09065D}"/>
              </a:ext>
            </a:extLst>
          </p:cNvPr>
          <p:cNvSpPr txBox="1"/>
          <p:nvPr userDrawn="1"/>
        </p:nvSpPr>
        <p:spPr>
          <a:xfrm>
            <a:off x="1503679" y="4538289"/>
            <a:ext cx="2863534" cy="1455783"/>
          </a:xfrm>
          <a:prstGeom prst="rect">
            <a:avLst/>
          </a:prstGeom>
          <a:noFill/>
        </p:spPr>
        <p:txBody>
          <a:bodyPr wrap="square" lIns="0" tIns="0" rIns="0" bIns="0">
            <a:spAutoFit/>
          </a:bodyPr>
          <a:lstStyle/>
          <a:p>
            <a:pPr algn="l" fontAlgn="base">
              <a:lnSpc>
                <a:spcPct val="114000"/>
              </a:lnSpc>
            </a:pPr>
            <a:r>
              <a:rPr lang="nl-NL" sz="1200" b="0" i="0" u="none">
                <a:solidFill>
                  <a:schemeClr val="tx1"/>
                </a:solidFill>
                <a:effectLst/>
                <a:latin typeface="+mn-lt"/>
              </a:rPr>
              <a:t>Finance </a:t>
            </a:r>
            <a:r>
              <a:rPr lang="nl-NL" sz="1200" b="0" i="0" u="none" err="1">
                <a:solidFill>
                  <a:schemeClr val="tx1"/>
                </a:solidFill>
                <a:effectLst/>
                <a:latin typeface="+mn-lt"/>
              </a:rPr>
              <a:t>Ideas</a:t>
            </a:r>
            <a:r>
              <a:rPr lang="nl-NL" sz="1200" b="0" i="0" u="none">
                <a:solidFill>
                  <a:schemeClr val="tx1"/>
                </a:solidFill>
                <a:effectLst/>
                <a:latin typeface="+mn-lt"/>
              </a:rPr>
              <a:t> B.V.</a:t>
            </a:r>
            <a:br>
              <a:rPr lang="nl-NL" sz="1200" b="0" i="0" u="none">
                <a:solidFill>
                  <a:schemeClr val="tx1"/>
                </a:solidFill>
                <a:effectLst/>
                <a:latin typeface="+mn-lt"/>
              </a:rPr>
            </a:br>
            <a:r>
              <a:rPr lang="nl-NL" sz="1200" b="0" i="0" u="none">
                <a:solidFill>
                  <a:schemeClr val="tx1"/>
                </a:solidFill>
                <a:effectLst/>
                <a:latin typeface="+mn-lt"/>
              </a:rPr>
              <a:t>Weg der Verenigde Naties 1</a:t>
            </a:r>
            <a:br>
              <a:rPr lang="nl-NL" sz="1200" b="0" i="0" u="none">
                <a:solidFill>
                  <a:schemeClr val="tx1"/>
                </a:solidFill>
                <a:effectLst/>
                <a:latin typeface="+mn-lt"/>
              </a:rPr>
            </a:br>
            <a:r>
              <a:rPr lang="nl-NL" sz="1200" b="0" i="0" u="none">
                <a:solidFill>
                  <a:schemeClr val="tx1"/>
                </a:solidFill>
                <a:effectLst/>
                <a:latin typeface="+mn-lt"/>
              </a:rPr>
              <a:t>3527 KT Utrecht</a:t>
            </a:r>
          </a:p>
          <a:p>
            <a:pPr algn="l" fontAlgn="base">
              <a:lnSpc>
                <a:spcPct val="114000"/>
              </a:lnSpc>
            </a:pPr>
            <a:r>
              <a:rPr lang="nl-NL" sz="1200" b="0" i="0" u="none">
                <a:solidFill>
                  <a:schemeClr val="tx1"/>
                </a:solidFill>
                <a:effectLst/>
                <a:latin typeface="+mn-lt"/>
              </a:rPr>
              <a:t>Telefoon: </a:t>
            </a:r>
            <a:r>
              <a:rPr lang="nl-NL" sz="1200" b="0" i="0" u="none" strike="noStrike">
                <a:solidFill>
                  <a:schemeClr val="tx1"/>
                </a:solidFill>
                <a:effectLst/>
                <a:latin typeface="+mn-lt"/>
              </a:rPr>
              <a:t>030 – 232 0480</a:t>
            </a:r>
            <a:br>
              <a:rPr lang="nl-NL" sz="1200" b="0" i="0" u="none">
                <a:solidFill>
                  <a:schemeClr val="tx1"/>
                </a:solidFill>
                <a:effectLst/>
                <a:latin typeface="+mn-lt"/>
              </a:rPr>
            </a:br>
            <a:endParaRPr lang="nl-NL" sz="1200" b="0" i="0" u="none">
              <a:solidFill>
                <a:schemeClr val="tx1"/>
              </a:solidFill>
              <a:effectLst/>
              <a:latin typeface="+mn-lt"/>
            </a:endParaRPr>
          </a:p>
          <a:p>
            <a:pPr algn="l" fontAlgn="base">
              <a:lnSpc>
                <a:spcPct val="114000"/>
              </a:lnSpc>
            </a:pPr>
            <a:r>
              <a:rPr lang="nl-NL" sz="1200" b="0" i="0" u="none" strike="noStrike">
                <a:solidFill>
                  <a:schemeClr val="tx1"/>
                </a:solidFill>
                <a:effectLst/>
                <a:latin typeface="+mn-lt"/>
                <a:hlinkClick r:id="rId3">
                  <a:extLst>
                    <a:ext uri="{A12FA001-AC4F-418D-AE19-62706E023703}">
                      <ahyp:hlinkClr xmlns:ahyp="http://schemas.microsoft.com/office/drawing/2018/hyperlinkcolor" val="tx"/>
                    </a:ext>
                  </a:extLst>
                </a:hlinkClick>
              </a:rPr>
              <a:t>info@finance-ideas.nl</a:t>
            </a:r>
            <a:r>
              <a:rPr lang="nl-NL" sz="1200" b="0" i="0" u="none" strike="noStrike">
                <a:solidFill>
                  <a:schemeClr val="tx1"/>
                </a:solidFill>
                <a:effectLst/>
                <a:latin typeface="+mn-lt"/>
              </a:rPr>
              <a:t> </a:t>
            </a:r>
          </a:p>
          <a:p>
            <a:pPr algn="l" fontAlgn="base">
              <a:lnSpc>
                <a:spcPct val="114000"/>
              </a:lnSpc>
            </a:pPr>
            <a:r>
              <a:rPr lang="nl-NL" sz="1200" u="none">
                <a:solidFill>
                  <a:schemeClr val="tx1"/>
                </a:solidFill>
                <a:latin typeface="+mn-lt"/>
                <a:hlinkClick r:id="rId4">
                  <a:extLst>
                    <a:ext uri="{A12FA001-AC4F-418D-AE19-62706E023703}">
                      <ahyp:hlinkClr xmlns:ahyp="http://schemas.microsoft.com/office/drawing/2018/hyperlinkcolor" val="tx"/>
                    </a:ext>
                  </a:extLst>
                </a:hlinkClick>
              </a:rPr>
              <a:t>finance-ideas.nl </a:t>
            </a:r>
            <a:endParaRPr lang="nl-NL" sz="1200" b="0" i="0" u="none">
              <a:solidFill>
                <a:schemeClr val="tx1"/>
              </a:solidFill>
              <a:effectLst/>
              <a:latin typeface="+mn-lt"/>
            </a:endParaRPr>
          </a:p>
        </p:txBody>
      </p:sp>
      <p:pic>
        <p:nvPicPr>
          <p:cNvPr id="5" name="Picture 9">
            <a:extLst>
              <a:ext uri="{FF2B5EF4-FFF2-40B4-BE49-F238E27FC236}">
                <a16:creationId xmlns:a16="http://schemas.microsoft.com/office/drawing/2014/main" id="{656B820E-4DC2-42A6-99D3-23AAEC318BD6}"/>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tretch/>
        </p:blipFill>
        <p:spPr>
          <a:xfrm>
            <a:off x="515303" y="3697562"/>
            <a:ext cx="785177" cy="755976"/>
          </a:xfrm>
          <a:prstGeom prst="rect">
            <a:avLst/>
          </a:prstGeom>
        </p:spPr>
      </p:pic>
      <p:sp>
        <p:nvSpPr>
          <p:cNvPr id="20" name="Tijdelijke aanduiding voor tekst 7">
            <a:extLst>
              <a:ext uri="{FF2B5EF4-FFF2-40B4-BE49-F238E27FC236}">
                <a16:creationId xmlns:a16="http://schemas.microsoft.com/office/drawing/2014/main" id="{C03FC71D-E5DC-4CC0-BB6E-6E050E6D467C}"/>
              </a:ext>
            </a:extLst>
          </p:cNvPr>
          <p:cNvSpPr>
            <a:spLocks noGrp="1"/>
          </p:cNvSpPr>
          <p:nvPr>
            <p:ph type="body" sz="quarter" idx="11" hasCustomPrompt="1"/>
          </p:nvPr>
        </p:nvSpPr>
        <p:spPr>
          <a:xfrm>
            <a:off x="4985978" y="4538289"/>
            <a:ext cx="3158713" cy="1627561"/>
          </a:xfrm>
        </p:spPr>
        <p:txBody>
          <a:bodyPr numCol="1" spcCol="360000">
            <a:normAutofit/>
          </a:bodyPr>
          <a:lstStyle>
            <a:lvl1pPr marL="0" indent="0" algn="l">
              <a:lnSpc>
                <a:spcPct val="114000"/>
              </a:lnSpc>
              <a:buNone/>
              <a:defRPr sz="1200"/>
            </a:lvl1pPr>
            <a:lvl2pPr marL="179388" indent="-179388">
              <a:buClr>
                <a:schemeClr val="accent2"/>
              </a:buClr>
              <a:defRPr sz="1200"/>
            </a:lvl2pPr>
            <a:lvl3pPr marL="357188" indent="-177800">
              <a:defRPr sz="1200"/>
            </a:lvl3pPr>
            <a:lvl4pPr marL="536575" indent="-179388">
              <a:defRPr sz="1200"/>
            </a:lvl4pPr>
            <a:lvl5pPr marL="715963" indent="-179388">
              <a:defRPr sz="1200"/>
            </a:lvl5pPr>
          </a:lstStyle>
          <a:p>
            <a:pPr lvl="0"/>
            <a:r>
              <a:rPr lang="nl-NL"/>
              <a:t>Voornaam, achternaam</a:t>
            </a:r>
            <a:br>
              <a:rPr lang="nl-NL"/>
            </a:br>
            <a:r>
              <a:rPr lang="nl-NL"/>
              <a:t>emailadres</a:t>
            </a:r>
          </a:p>
        </p:txBody>
      </p:sp>
      <p:sp>
        <p:nvSpPr>
          <p:cNvPr id="21" name="Titel 1">
            <a:extLst>
              <a:ext uri="{FF2B5EF4-FFF2-40B4-BE49-F238E27FC236}">
                <a16:creationId xmlns:a16="http://schemas.microsoft.com/office/drawing/2014/main" id="{C4618258-9276-42BC-8759-65800822574A}"/>
              </a:ext>
            </a:extLst>
          </p:cNvPr>
          <p:cNvSpPr txBox="1">
            <a:spLocks/>
          </p:cNvSpPr>
          <p:nvPr userDrawn="1"/>
        </p:nvSpPr>
        <p:spPr>
          <a:xfrm>
            <a:off x="1463040" y="3929356"/>
            <a:ext cx="7200000" cy="292388"/>
          </a:xfrm>
          <a:prstGeom prst="rect">
            <a:avLst/>
          </a:prstGeom>
        </p:spPr>
        <p:txBody>
          <a:bodyPr vert="horz" wrap="square" lIns="0" tIns="0" rIns="0" bIns="0" rtlCol="0" anchor="ctr" anchorCtr="0">
            <a:spAutoFit/>
          </a:bodyPr>
          <a:lstStyle>
            <a:lvl1pPr algn="l" defTabSz="914377" rtl="0" eaLnBrk="1" latinLnBrk="0" hangingPunct="1">
              <a:lnSpc>
                <a:spcPct val="95000"/>
              </a:lnSpc>
              <a:spcBef>
                <a:spcPct val="0"/>
              </a:spcBef>
              <a:buNone/>
              <a:defRPr sz="2000" b="0" kern="1200" cap="none" baseline="0">
                <a:solidFill>
                  <a:schemeClr val="tx1"/>
                </a:solidFill>
                <a:latin typeface="+mj-lt"/>
                <a:ea typeface="+mj-ea"/>
                <a:cs typeface="+mj-cs"/>
              </a:defRPr>
            </a:lvl1pPr>
          </a:lstStyle>
          <a:p>
            <a:r>
              <a:rPr lang="nl-NL"/>
              <a:t>Contact opnemen</a:t>
            </a:r>
          </a:p>
        </p:txBody>
      </p:sp>
      <p:sp>
        <p:nvSpPr>
          <p:cNvPr id="8" name="Tijdelijke aanduiding voor tekst 7">
            <a:extLst>
              <a:ext uri="{FF2B5EF4-FFF2-40B4-BE49-F238E27FC236}">
                <a16:creationId xmlns:a16="http://schemas.microsoft.com/office/drawing/2014/main" id="{CFA96520-9485-40EC-BA9C-CB4C17C14383}"/>
              </a:ext>
            </a:extLst>
          </p:cNvPr>
          <p:cNvSpPr>
            <a:spLocks noGrp="1"/>
          </p:cNvSpPr>
          <p:nvPr>
            <p:ph type="body" sz="quarter" idx="12" hasCustomPrompt="1"/>
          </p:nvPr>
        </p:nvSpPr>
        <p:spPr>
          <a:xfrm>
            <a:off x="8457025" y="4538289"/>
            <a:ext cx="3158713" cy="1627561"/>
          </a:xfrm>
        </p:spPr>
        <p:txBody>
          <a:bodyPr numCol="1" spcCol="360000">
            <a:normAutofit/>
          </a:bodyPr>
          <a:lstStyle>
            <a:lvl1pPr marL="0" indent="0" algn="l">
              <a:lnSpc>
                <a:spcPct val="114000"/>
              </a:lnSpc>
              <a:buNone/>
              <a:defRPr sz="1200"/>
            </a:lvl1pPr>
            <a:lvl2pPr marL="179388" indent="-179388">
              <a:buClr>
                <a:schemeClr val="accent2"/>
              </a:buClr>
              <a:defRPr sz="1200"/>
            </a:lvl2pPr>
            <a:lvl3pPr marL="357188" indent="-177800">
              <a:defRPr sz="1200"/>
            </a:lvl3pPr>
            <a:lvl4pPr marL="536575" indent="-179388">
              <a:defRPr sz="1200"/>
            </a:lvl4pPr>
            <a:lvl5pPr marL="715963" indent="-179388">
              <a:defRPr sz="1200"/>
            </a:lvl5pPr>
          </a:lstStyle>
          <a:p>
            <a:pPr lvl="0"/>
            <a:r>
              <a:rPr lang="nl-NL"/>
              <a:t>Voornaam, achternaam</a:t>
            </a:r>
            <a:br>
              <a:rPr lang="nl-NL"/>
            </a:br>
            <a:r>
              <a:rPr lang="nl-NL"/>
              <a:t>emailadres</a:t>
            </a:r>
          </a:p>
        </p:txBody>
      </p:sp>
      <p:pic>
        <p:nvPicPr>
          <p:cNvPr id="9" name="Picture 8">
            <a:extLst>
              <a:ext uri="{FF2B5EF4-FFF2-40B4-BE49-F238E27FC236}">
                <a16:creationId xmlns:a16="http://schemas.microsoft.com/office/drawing/2014/main" id="{94E92776-D583-4E9C-9DF9-26247C5D5C73}"/>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503679" y="6482636"/>
            <a:ext cx="2726690" cy="179486"/>
          </a:xfrm>
          <a:prstGeom prst="rect">
            <a:avLst/>
          </a:prstGeom>
        </p:spPr>
      </p:pic>
    </p:spTree>
    <p:extLst>
      <p:ext uri="{BB962C8B-B14F-4D97-AF65-F5344CB8AC3E}">
        <p14:creationId xmlns:p14="http://schemas.microsoft.com/office/powerpoint/2010/main" val="2041735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err="1"/>
              <a:t>Titel</a:t>
            </a:r>
            <a:endParaRPr lang="nl-NL"/>
          </a:p>
        </p:txBody>
      </p:sp>
      <p:sp>
        <p:nvSpPr>
          <p:cNvPr id="7" name="Tijdelijke aanduiding voor dianummer 6">
            <a:extLst>
              <a:ext uri="{FF2B5EF4-FFF2-40B4-BE49-F238E27FC236}">
                <a16:creationId xmlns:a16="http://schemas.microsoft.com/office/drawing/2014/main" id="{F8EDE648-018A-4595-8DA6-E2E3EC7D52B5}"/>
              </a:ext>
            </a:extLst>
          </p:cNvPr>
          <p:cNvSpPr>
            <a:spLocks noGrp="1"/>
          </p:cNvSpPr>
          <p:nvPr>
            <p:ph type="sldNum" sz="quarter" idx="10"/>
          </p:nvPr>
        </p:nvSpPr>
        <p:spPr/>
        <p:txBody>
          <a:bodyPr/>
          <a:lstStyle/>
          <a:p>
            <a:fld id="{9A9CDA0D-E60F-43FA-955F-1B96DEEB3FDE}" type="slidenum">
              <a:rPr lang="en-GB" smtClean="0"/>
              <a:pPr/>
              <a:t>‹nr.›</a:t>
            </a:fld>
            <a:endParaRPr lang="en-GB"/>
          </a:p>
        </p:txBody>
      </p:sp>
      <p:grpSp>
        <p:nvGrpSpPr>
          <p:cNvPr id="6" name="Groep 5">
            <a:extLst>
              <a:ext uri="{FF2B5EF4-FFF2-40B4-BE49-F238E27FC236}">
                <a16:creationId xmlns:a16="http://schemas.microsoft.com/office/drawing/2014/main" id="{7CC73B1A-3DC8-4615-B7B6-E906CBFC61C7}"/>
              </a:ext>
            </a:extLst>
          </p:cNvPr>
          <p:cNvGrpSpPr/>
          <p:nvPr userDrawn="1"/>
        </p:nvGrpSpPr>
        <p:grpSpPr>
          <a:xfrm>
            <a:off x="-1678577" y="1665288"/>
            <a:ext cx="1512000" cy="3246070"/>
            <a:chOff x="-1678577" y="1665288"/>
            <a:chExt cx="1512000" cy="3246070"/>
          </a:xfrm>
        </p:grpSpPr>
        <p:grpSp>
          <p:nvGrpSpPr>
            <p:cNvPr id="3" name="Groep 2">
              <a:extLst>
                <a:ext uri="{FF2B5EF4-FFF2-40B4-BE49-F238E27FC236}">
                  <a16:creationId xmlns:a16="http://schemas.microsoft.com/office/drawing/2014/main" id="{48568AB4-628F-4D37-9BF9-83D7D482F670}"/>
                </a:ext>
              </a:extLst>
            </p:cNvPr>
            <p:cNvGrpSpPr/>
            <p:nvPr userDrawn="1"/>
          </p:nvGrpSpPr>
          <p:grpSpPr>
            <a:xfrm>
              <a:off x="-1678577" y="3991998"/>
              <a:ext cx="1245474" cy="795337"/>
              <a:chOff x="-1790700" y="3991998"/>
              <a:chExt cx="1245474" cy="795337"/>
            </a:xfrm>
          </p:grpSpPr>
          <p:pic>
            <p:nvPicPr>
              <p:cNvPr id="11" name="Afbeelding 19">
                <a:extLst>
                  <a:ext uri="{FF2B5EF4-FFF2-40B4-BE49-F238E27FC236}">
                    <a16:creationId xmlns:a16="http://schemas.microsoft.com/office/drawing/2014/main" id="{2E45944F-72FD-4AC8-9EF1-9211488707A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12" name="Tekstvak 20">
                <a:extLst>
                  <a:ext uri="{FF2B5EF4-FFF2-40B4-BE49-F238E27FC236}">
                    <a16:creationId xmlns:a16="http://schemas.microsoft.com/office/drawing/2014/main" id="{A6FA0668-7396-45B6-B9FB-88B9BAFE9632}"/>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13" name="Graphic 12" descr="Vergrootglas">
                <a:extLst>
                  <a:ext uri="{FF2B5EF4-FFF2-40B4-BE49-F238E27FC236}">
                    <a16:creationId xmlns:a16="http://schemas.microsoft.com/office/drawing/2014/main" id="{86A20042-27FD-41E5-BE19-DF809D8F062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6" name="Rechte verbindingslijn 14">
              <a:extLst>
                <a:ext uri="{FF2B5EF4-FFF2-40B4-BE49-F238E27FC236}">
                  <a16:creationId xmlns:a16="http://schemas.microsoft.com/office/drawing/2014/main" id="{FFF13BDB-CAF7-419E-B721-163CB0BD2E5D}"/>
                </a:ext>
              </a:extLst>
            </p:cNvPr>
            <p:cNvCxnSpPr>
              <a:cxnSpLocks/>
            </p:cNvCxnSpPr>
            <p:nvPr userDrawn="1"/>
          </p:nvCxnSpPr>
          <p:spPr>
            <a:xfrm>
              <a:off x="-1678577" y="49113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Afbeelding 17">
              <a:extLst>
                <a:ext uri="{FF2B5EF4-FFF2-40B4-BE49-F238E27FC236}">
                  <a16:creationId xmlns:a16="http://schemas.microsoft.com/office/drawing/2014/main" id="{B39F4A64-C036-414B-B9BF-32D2CF27A2E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12597" t="29612" r="31062" b="31304"/>
            <a:stretch/>
          </p:blipFill>
          <p:spPr>
            <a:xfrm>
              <a:off x="-1678577" y="23135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2" name="Rechte verbindingslijn 13">
              <a:extLst>
                <a:ext uri="{FF2B5EF4-FFF2-40B4-BE49-F238E27FC236}">
                  <a16:creationId xmlns:a16="http://schemas.microsoft.com/office/drawing/2014/main" id="{0087AA15-C9BB-4F16-957A-66F13098B915}"/>
                </a:ext>
              </a:extLst>
            </p:cNvPr>
            <p:cNvCxnSpPr>
              <a:cxnSpLocks/>
            </p:cNvCxnSpPr>
            <p:nvPr userDrawn="1"/>
          </p:nvCxnSpPr>
          <p:spPr>
            <a:xfrm>
              <a:off x="-1678577" y="16652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kstvak 22">
              <a:extLst>
                <a:ext uri="{FF2B5EF4-FFF2-40B4-BE49-F238E27FC236}">
                  <a16:creationId xmlns:a16="http://schemas.microsoft.com/office/drawing/2014/main" id="{DC06A704-BECB-4BA1-90F5-34A68D89C28A}"/>
                </a:ext>
              </a:extLst>
            </p:cNvPr>
            <p:cNvSpPr txBox="1"/>
            <p:nvPr userDrawn="1"/>
          </p:nvSpPr>
          <p:spPr>
            <a:xfrm>
              <a:off x="-1678577" y="17473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30" name="Tekstvak 29">
              <a:extLst>
                <a:ext uri="{FF2B5EF4-FFF2-40B4-BE49-F238E27FC236}">
                  <a16:creationId xmlns:a16="http://schemas.microsoft.com/office/drawing/2014/main" id="{7C0AD772-7EC8-4BB8-BDF1-F4C650AE765F}"/>
                </a:ext>
              </a:extLst>
            </p:cNvPr>
            <p:cNvSpPr txBox="1"/>
            <p:nvPr userDrawn="1"/>
          </p:nvSpPr>
          <p:spPr>
            <a:xfrm>
              <a:off x="-1678577" y="3004635"/>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
        <p:nvSpPr>
          <p:cNvPr id="14" name="Text Placeholder 13">
            <a:extLst>
              <a:ext uri="{FF2B5EF4-FFF2-40B4-BE49-F238E27FC236}">
                <a16:creationId xmlns:a16="http://schemas.microsoft.com/office/drawing/2014/main" id="{558D3D84-007D-4CE3-B10D-CDD5D53EE956}"/>
              </a:ext>
            </a:extLst>
          </p:cNvPr>
          <p:cNvSpPr>
            <a:spLocks noGrp="1"/>
          </p:cNvSpPr>
          <p:nvPr>
            <p:ph type="body" sz="quarter" idx="12" hasCustomPrompt="1"/>
          </p:nvPr>
        </p:nvSpPr>
        <p:spPr>
          <a:xfrm>
            <a:off x="576263" y="220732"/>
            <a:ext cx="7248525" cy="172355"/>
          </a:xfrm>
        </p:spPr>
        <p:txBody>
          <a:bodyPr wrap="square">
            <a:spAutoFit/>
          </a:bodyPr>
          <a:lstStyle>
            <a:lvl1pPr>
              <a:defRPr sz="1000">
                <a:solidFill>
                  <a:schemeClr val="tx2"/>
                </a:solidFill>
              </a:defRPr>
            </a:lvl1pPr>
          </a:lstStyle>
          <a:p>
            <a:pPr lvl="0"/>
            <a:r>
              <a:rPr lang="en-US"/>
              <a:t>Titel van het hoofdstuk</a:t>
            </a:r>
            <a:endParaRPr lang="nl-NL"/>
          </a:p>
        </p:txBody>
      </p:sp>
      <p:sp>
        <p:nvSpPr>
          <p:cNvPr id="10" name="Tijdelijke aanduiding voor inhoud 9">
            <a:extLst>
              <a:ext uri="{FF2B5EF4-FFF2-40B4-BE49-F238E27FC236}">
                <a16:creationId xmlns:a16="http://schemas.microsoft.com/office/drawing/2014/main" id="{D4D0CB6D-D047-4235-9AF5-80223D215DB1}"/>
              </a:ext>
            </a:extLst>
          </p:cNvPr>
          <p:cNvSpPr>
            <a:spLocks noGrp="1"/>
          </p:cNvSpPr>
          <p:nvPr>
            <p:ph sz="quarter" idx="13" hasCustomPrompt="1"/>
          </p:nvPr>
        </p:nvSpPr>
        <p:spPr>
          <a:xfrm>
            <a:off x="574675" y="1665288"/>
            <a:ext cx="11041063" cy="4176712"/>
          </a:xfrm>
        </p:spPr>
        <p:txBody>
          <a:bodyPr/>
          <a:lstStyle/>
          <a:p>
            <a:pPr lvl="0"/>
            <a:r>
              <a:rPr lang="nl-NL" noProof="0"/>
              <a:t>Typ hier je tekst, of voeg één van de andere soorten inhoud in, zoals een grafiek of tabel, door op het corresponderende pictogram te klikken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845269422"/>
      </p:ext>
    </p:extLst>
  </p:cSld>
  <p:clrMapOvr>
    <a:masterClrMapping/>
  </p:clrMapOvr>
  <p:extLst>
    <p:ext uri="{DCECCB84-F9BA-43D5-87BE-67443E8EF086}">
      <p15:sldGuideLst xmlns:p15="http://schemas.microsoft.com/office/powerpoint/2012/main">
        <p15:guide id="1" pos="2751">
          <p15:clr>
            <a:srgbClr val="FBAE40"/>
          </p15:clr>
        </p15:guide>
        <p15:guide id="2" pos="2525">
          <p15:clr>
            <a:srgbClr val="FBAE40"/>
          </p15:clr>
        </p15:guide>
        <p15:guide id="3" pos="4929">
          <p15:clr>
            <a:srgbClr val="FBAE40"/>
          </p15:clr>
        </p15:guide>
        <p15:guide id="4" pos="5155">
          <p15:clr>
            <a:srgbClr val="FBAE40"/>
          </p15:clr>
        </p15:guide>
        <p15:guide id="5" orient="horz" pos="36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Rectangle 23">
            <a:extLst>
              <a:ext uri="{FF2B5EF4-FFF2-40B4-BE49-F238E27FC236}">
                <a16:creationId xmlns:a16="http://schemas.microsoft.com/office/drawing/2014/main" id="{73C3D656-81FF-26EC-766F-A40B767EAA51}"/>
              </a:ext>
            </a:extLst>
          </p:cNvPr>
          <p:cNvSpPr>
            <a:spLocks noChangeArrowheads="1"/>
          </p:cNvSpPr>
          <p:nvPr userDrawn="1"/>
        </p:nvSpPr>
        <p:spPr bwMode="auto">
          <a:xfrm>
            <a:off x="627063" y="2114550"/>
            <a:ext cx="9956800" cy="1981200"/>
          </a:xfrm>
          <a:prstGeom prst="rect">
            <a:avLst/>
          </a:prstGeom>
          <a:solidFill>
            <a:srgbClr val="000000"/>
          </a:solidFill>
          <a:ln>
            <a:noFill/>
          </a:ln>
        </p:spPr>
        <p:txBody>
          <a:bodyPr wrap="none" anchor="ctr"/>
          <a:lstStyle>
            <a:lvl1pPr eaLnBrk="0" hangingPunct="0">
              <a:defRPr sz="2200">
                <a:solidFill>
                  <a:schemeClr val="tx1"/>
                </a:solidFill>
                <a:latin typeface="Tahoma" pitchFamily="34" charset="0"/>
              </a:defRPr>
            </a:lvl1pPr>
            <a:lvl2pPr marL="742950" indent="-285750" eaLnBrk="0" hangingPunct="0">
              <a:defRPr sz="2200">
                <a:solidFill>
                  <a:schemeClr val="tx1"/>
                </a:solidFill>
                <a:latin typeface="Tahoma" pitchFamily="34" charset="0"/>
              </a:defRPr>
            </a:lvl2pPr>
            <a:lvl3pPr marL="1143000" indent="-228600" eaLnBrk="0" hangingPunct="0">
              <a:defRPr sz="2200">
                <a:solidFill>
                  <a:schemeClr val="tx1"/>
                </a:solidFill>
                <a:latin typeface="Tahoma" pitchFamily="34" charset="0"/>
              </a:defRPr>
            </a:lvl3pPr>
            <a:lvl4pPr marL="1600200" indent="-228600" eaLnBrk="0" hangingPunct="0">
              <a:defRPr sz="2200">
                <a:solidFill>
                  <a:schemeClr val="tx1"/>
                </a:solidFill>
                <a:latin typeface="Tahoma" pitchFamily="34" charset="0"/>
              </a:defRPr>
            </a:lvl4pPr>
            <a:lvl5pPr marL="2057400" indent="-228600" eaLnBrk="0" hangingPunct="0">
              <a:defRPr sz="2200">
                <a:solidFill>
                  <a:schemeClr val="tx1"/>
                </a:solidFill>
                <a:latin typeface="Tahoma" pitchFamily="34" charset="0"/>
              </a:defRPr>
            </a:lvl5pPr>
            <a:lvl6pPr marL="2514600" indent="-228600" algn="r" eaLnBrk="0" fontAlgn="base" hangingPunct="0">
              <a:spcBef>
                <a:spcPct val="0"/>
              </a:spcBef>
              <a:spcAft>
                <a:spcPct val="0"/>
              </a:spcAft>
              <a:defRPr sz="2200">
                <a:solidFill>
                  <a:schemeClr val="tx1"/>
                </a:solidFill>
                <a:latin typeface="Tahoma" pitchFamily="34" charset="0"/>
              </a:defRPr>
            </a:lvl6pPr>
            <a:lvl7pPr marL="2971800" indent="-228600" algn="r" eaLnBrk="0" fontAlgn="base" hangingPunct="0">
              <a:spcBef>
                <a:spcPct val="0"/>
              </a:spcBef>
              <a:spcAft>
                <a:spcPct val="0"/>
              </a:spcAft>
              <a:defRPr sz="2200">
                <a:solidFill>
                  <a:schemeClr val="tx1"/>
                </a:solidFill>
                <a:latin typeface="Tahoma" pitchFamily="34" charset="0"/>
              </a:defRPr>
            </a:lvl7pPr>
            <a:lvl8pPr marL="3429000" indent="-228600" algn="r" eaLnBrk="0" fontAlgn="base" hangingPunct="0">
              <a:spcBef>
                <a:spcPct val="0"/>
              </a:spcBef>
              <a:spcAft>
                <a:spcPct val="0"/>
              </a:spcAft>
              <a:defRPr sz="2200">
                <a:solidFill>
                  <a:schemeClr val="tx1"/>
                </a:solidFill>
                <a:latin typeface="Tahoma" pitchFamily="34" charset="0"/>
              </a:defRPr>
            </a:lvl8pPr>
            <a:lvl9pPr marL="3886200" indent="-228600" algn="r" eaLnBrk="0" fontAlgn="base" hangingPunct="0">
              <a:spcBef>
                <a:spcPct val="0"/>
              </a:spcBef>
              <a:spcAft>
                <a:spcPct val="0"/>
              </a:spcAft>
              <a:defRPr sz="2200">
                <a:solidFill>
                  <a:schemeClr val="tx1"/>
                </a:solidFill>
                <a:latin typeface="Tahoma" pitchFamily="34" charset="0"/>
              </a:defRPr>
            </a:lvl9pPr>
          </a:lstStyle>
          <a:p>
            <a:pPr algn="r" eaLnBrk="1" hangingPunct="1">
              <a:defRPr/>
            </a:pPr>
            <a:endParaRPr lang="nl-NL" altLang="nl-NL"/>
          </a:p>
        </p:txBody>
      </p:sp>
      <p:sp>
        <p:nvSpPr>
          <p:cNvPr id="3" name="Rectangle 20">
            <a:extLst>
              <a:ext uri="{FF2B5EF4-FFF2-40B4-BE49-F238E27FC236}">
                <a16:creationId xmlns:a16="http://schemas.microsoft.com/office/drawing/2014/main" id="{3A90F372-9F6E-2C01-3EE9-FA30451BF170}"/>
              </a:ext>
            </a:extLst>
          </p:cNvPr>
          <p:cNvSpPr>
            <a:spLocks noChangeArrowheads="1"/>
          </p:cNvSpPr>
          <p:nvPr userDrawn="1"/>
        </p:nvSpPr>
        <p:spPr bwMode="auto">
          <a:xfrm>
            <a:off x="0" y="0"/>
            <a:ext cx="627063" cy="2057400"/>
          </a:xfrm>
          <a:prstGeom prst="rect">
            <a:avLst/>
          </a:prstGeom>
          <a:solidFill>
            <a:schemeClr val="bg2"/>
          </a:solidFill>
          <a:ln>
            <a:noFill/>
          </a:ln>
        </p:spPr>
        <p:txBody>
          <a:bodyPr wrap="none" anchor="ctr"/>
          <a:lstStyle>
            <a:lvl1pPr eaLnBrk="0" hangingPunct="0">
              <a:defRPr sz="2200">
                <a:solidFill>
                  <a:schemeClr val="tx1"/>
                </a:solidFill>
                <a:latin typeface="Tahoma" pitchFamily="34" charset="0"/>
              </a:defRPr>
            </a:lvl1pPr>
            <a:lvl2pPr marL="742950" indent="-285750" eaLnBrk="0" hangingPunct="0">
              <a:defRPr sz="2200">
                <a:solidFill>
                  <a:schemeClr val="tx1"/>
                </a:solidFill>
                <a:latin typeface="Tahoma" pitchFamily="34" charset="0"/>
              </a:defRPr>
            </a:lvl2pPr>
            <a:lvl3pPr marL="1143000" indent="-228600" eaLnBrk="0" hangingPunct="0">
              <a:defRPr sz="2200">
                <a:solidFill>
                  <a:schemeClr val="tx1"/>
                </a:solidFill>
                <a:latin typeface="Tahoma" pitchFamily="34" charset="0"/>
              </a:defRPr>
            </a:lvl3pPr>
            <a:lvl4pPr marL="1600200" indent="-228600" eaLnBrk="0" hangingPunct="0">
              <a:defRPr sz="2200">
                <a:solidFill>
                  <a:schemeClr val="tx1"/>
                </a:solidFill>
                <a:latin typeface="Tahoma" pitchFamily="34" charset="0"/>
              </a:defRPr>
            </a:lvl4pPr>
            <a:lvl5pPr marL="2057400" indent="-228600" eaLnBrk="0" hangingPunct="0">
              <a:defRPr sz="2200">
                <a:solidFill>
                  <a:schemeClr val="tx1"/>
                </a:solidFill>
                <a:latin typeface="Tahoma" pitchFamily="34" charset="0"/>
              </a:defRPr>
            </a:lvl5pPr>
            <a:lvl6pPr marL="2514600" indent="-228600" algn="r" eaLnBrk="0" fontAlgn="base" hangingPunct="0">
              <a:spcBef>
                <a:spcPct val="0"/>
              </a:spcBef>
              <a:spcAft>
                <a:spcPct val="0"/>
              </a:spcAft>
              <a:defRPr sz="2200">
                <a:solidFill>
                  <a:schemeClr val="tx1"/>
                </a:solidFill>
                <a:latin typeface="Tahoma" pitchFamily="34" charset="0"/>
              </a:defRPr>
            </a:lvl6pPr>
            <a:lvl7pPr marL="2971800" indent="-228600" algn="r" eaLnBrk="0" fontAlgn="base" hangingPunct="0">
              <a:spcBef>
                <a:spcPct val="0"/>
              </a:spcBef>
              <a:spcAft>
                <a:spcPct val="0"/>
              </a:spcAft>
              <a:defRPr sz="2200">
                <a:solidFill>
                  <a:schemeClr val="tx1"/>
                </a:solidFill>
                <a:latin typeface="Tahoma" pitchFamily="34" charset="0"/>
              </a:defRPr>
            </a:lvl7pPr>
            <a:lvl8pPr marL="3429000" indent="-228600" algn="r" eaLnBrk="0" fontAlgn="base" hangingPunct="0">
              <a:spcBef>
                <a:spcPct val="0"/>
              </a:spcBef>
              <a:spcAft>
                <a:spcPct val="0"/>
              </a:spcAft>
              <a:defRPr sz="2200">
                <a:solidFill>
                  <a:schemeClr val="tx1"/>
                </a:solidFill>
                <a:latin typeface="Tahoma" pitchFamily="34" charset="0"/>
              </a:defRPr>
            </a:lvl8pPr>
            <a:lvl9pPr marL="3886200" indent="-228600" algn="r" eaLnBrk="0" fontAlgn="base" hangingPunct="0">
              <a:spcBef>
                <a:spcPct val="0"/>
              </a:spcBef>
              <a:spcAft>
                <a:spcPct val="0"/>
              </a:spcAft>
              <a:defRPr sz="2200">
                <a:solidFill>
                  <a:schemeClr val="tx1"/>
                </a:solidFill>
                <a:latin typeface="Tahoma" pitchFamily="34" charset="0"/>
              </a:defRPr>
            </a:lvl9pPr>
          </a:lstStyle>
          <a:p>
            <a:pPr algn="r" eaLnBrk="1" hangingPunct="1">
              <a:defRPr/>
            </a:pPr>
            <a:endParaRPr lang="nl-NL" altLang="nl-NL"/>
          </a:p>
        </p:txBody>
      </p:sp>
      <p:sp>
        <p:nvSpPr>
          <p:cNvPr id="4" name="Rectangle 21">
            <a:extLst>
              <a:ext uri="{FF2B5EF4-FFF2-40B4-BE49-F238E27FC236}">
                <a16:creationId xmlns:a16="http://schemas.microsoft.com/office/drawing/2014/main" id="{77776DD5-21AB-2917-BCF8-D1C464424875}"/>
              </a:ext>
            </a:extLst>
          </p:cNvPr>
          <p:cNvSpPr>
            <a:spLocks noChangeArrowheads="1"/>
          </p:cNvSpPr>
          <p:nvPr userDrawn="1"/>
        </p:nvSpPr>
        <p:spPr bwMode="auto">
          <a:xfrm>
            <a:off x="0" y="6584950"/>
            <a:ext cx="12192000" cy="273050"/>
          </a:xfrm>
          <a:prstGeom prst="rect">
            <a:avLst/>
          </a:prstGeom>
          <a:solidFill>
            <a:schemeClr val="bg2"/>
          </a:solidFill>
          <a:ln>
            <a:noFill/>
          </a:ln>
        </p:spPr>
        <p:txBody>
          <a:bodyPr wrap="none" anchor="ctr"/>
          <a:lstStyle>
            <a:lvl1pPr eaLnBrk="0" hangingPunct="0">
              <a:defRPr sz="2200">
                <a:solidFill>
                  <a:schemeClr val="tx1"/>
                </a:solidFill>
                <a:latin typeface="Tahoma" pitchFamily="34" charset="0"/>
              </a:defRPr>
            </a:lvl1pPr>
            <a:lvl2pPr marL="742950" indent="-285750" eaLnBrk="0" hangingPunct="0">
              <a:defRPr sz="2200">
                <a:solidFill>
                  <a:schemeClr val="tx1"/>
                </a:solidFill>
                <a:latin typeface="Tahoma" pitchFamily="34" charset="0"/>
              </a:defRPr>
            </a:lvl2pPr>
            <a:lvl3pPr marL="1143000" indent="-228600" eaLnBrk="0" hangingPunct="0">
              <a:defRPr sz="2200">
                <a:solidFill>
                  <a:schemeClr val="tx1"/>
                </a:solidFill>
                <a:latin typeface="Tahoma" pitchFamily="34" charset="0"/>
              </a:defRPr>
            </a:lvl3pPr>
            <a:lvl4pPr marL="1600200" indent="-228600" eaLnBrk="0" hangingPunct="0">
              <a:defRPr sz="2200">
                <a:solidFill>
                  <a:schemeClr val="tx1"/>
                </a:solidFill>
                <a:latin typeface="Tahoma" pitchFamily="34" charset="0"/>
              </a:defRPr>
            </a:lvl4pPr>
            <a:lvl5pPr marL="2057400" indent="-228600" eaLnBrk="0" hangingPunct="0">
              <a:defRPr sz="2200">
                <a:solidFill>
                  <a:schemeClr val="tx1"/>
                </a:solidFill>
                <a:latin typeface="Tahoma" pitchFamily="34" charset="0"/>
              </a:defRPr>
            </a:lvl5pPr>
            <a:lvl6pPr marL="2514600" indent="-228600" algn="r" eaLnBrk="0" fontAlgn="base" hangingPunct="0">
              <a:spcBef>
                <a:spcPct val="0"/>
              </a:spcBef>
              <a:spcAft>
                <a:spcPct val="0"/>
              </a:spcAft>
              <a:defRPr sz="2200">
                <a:solidFill>
                  <a:schemeClr val="tx1"/>
                </a:solidFill>
                <a:latin typeface="Tahoma" pitchFamily="34" charset="0"/>
              </a:defRPr>
            </a:lvl6pPr>
            <a:lvl7pPr marL="2971800" indent="-228600" algn="r" eaLnBrk="0" fontAlgn="base" hangingPunct="0">
              <a:spcBef>
                <a:spcPct val="0"/>
              </a:spcBef>
              <a:spcAft>
                <a:spcPct val="0"/>
              </a:spcAft>
              <a:defRPr sz="2200">
                <a:solidFill>
                  <a:schemeClr val="tx1"/>
                </a:solidFill>
                <a:latin typeface="Tahoma" pitchFamily="34" charset="0"/>
              </a:defRPr>
            </a:lvl7pPr>
            <a:lvl8pPr marL="3429000" indent="-228600" algn="r" eaLnBrk="0" fontAlgn="base" hangingPunct="0">
              <a:spcBef>
                <a:spcPct val="0"/>
              </a:spcBef>
              <a:spcAft>
                <a:spcPct val="0"/>
              </a:spcAft>
              <a:defRPr sz="2200">
                <a:solidFill>
                  <a:schemeClr val="tx1"/>
                </a:solidFill>
                <a:latin typeface="Tahoma" pitchFamily="34" charset="0"/>
              </a:defRPr>
            </a:lvl8pPr>
            <a:lvl9pPr marL="3886200" indent="-228600" algn="r" eaLnBrk="0" fontAlgn="base" hangingPunct="0">
              <a:spcBef>
                <a:spcPct val="0"/>
              </a:spcBef>
              <a:spcAft>
                <a:spcPct val="0"/>
              </a:spcAft>
              <a:defRPr sz="2200">
                <a:solidFill>
                  <a:schemeClr val="tx1"/>
                </a:solidFill>
                <a:latin typeface="Tahoma" pitchFamily="34" charset="0"/>
              </a:defRPr>
            </a:lvl9pPr>
          </a:lstStyle>
          <a:p>
            <a:pPr algn="r" eaLnBrk="1" hangingPunct="1">
              <a:defRPr/>
            </a:pPr>
            <a:endParaRPr lang="nl-NL" altLang="nl-NL"/>
          </a:p>
        </p:txBody>
      </p:sp>
      <p:sp>
        <p:nvSpPr>
          <p:cNvPr id="5" name="Line 22">
            <a:extLst>
              <a:ext uri="{FF2B5EF4-FFF2-40B4-BE49-F238E27FC236}">
                <a16:creationId xmlns:a16="http://schemas.microsoft.com/office/drawing/2014/main" id="{13650293-172E-AE6B-A3FA-473161D4DC16}"/>
              </a:ext>
            </a:extLst>
          </p:cNvPr>
          <p:cNvSpPr>
            <a:spLocks noChangeShapeType="1"/>
          </p:cNvSpPr>
          <p:nvPr userDrawn="1"/>
        </p:nvSpPr>
        <p:spPr bwMode="auto">
          <a:xfrm>
            <a:off x="0" y="6781800"/>
            <a:ext cx="12192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6" name="Line 24">
            <a:extLst>
              <a:ext uri="{FF2B5EF4-FFF2-40B4-BE49-F238E27FC236}">
                <a16:creationId xmlns:a16="http://schemas.microsoft.com/office/drawing/2014/main" id="{56193C85-F87F-B0A5-4A67-F0949B38D6A3}"/>
              </a:ext>
            </a:extLst>
          </p:cNvPr>
          <p:cNvSpPr>
            <a:spLocks noChangeShapeType="1"/>
          </p:cNvSpPr>
          <p:nvPr userDrawn="1"/>
        </p:nvSpPr>
        <p:spPr bwMode="auto">
          <a:xfrm>
            <a:off x="0" y="6134100"/>
            <a:ext cx="12192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7" name="Text Box 27">
            <a:extLst>
              <a:ext uri="{FF2B5EF4-FFF2-40B4-BE49-F238E27FC236}">
                <a16:creationId xmlns:a16="http://schemas.microsoft.com/office/drawing/2014/main" id="{4A3AEAE9-B6D8-6D23-6430-4CB6CD8641B0}"/>
              </a:ext>
            </a:extLst>
          </p:cNvPr>
          <p:cNvSpPr txBox="1">
            <a:spLocks noChangeArrowheads="1"/>
          </p:cNvSpPr>
          <p:nvPr userDrawn="1"/>
        </p:nvSpPr>
        <p:spPr bwMode="auto">
          <a:xfrm>
            <a:off x="1944688" y="3729038"/>
            <a:ext cx="3251200" cy="244475"/>
          </a:xfrm>
          <a:prstGeom prst="rect">
            <a:avLst/>
          </a:prstGeom>
          <a:noFill/>
          <a:ln>
            <a:noFill/>
          </a:ln>
        </p:spPr>
        <p:txBody>
          <a:bodyPr lIns="0" tIns="0" rIns="0" bIns="0">
            <a:spAutoFit/>
          </a:bodyPr>
          <a:lstStyle>
            <a:lvl1pPr eaLnBrk="0" hangingPunct="0">
              <a:defRPr sz="2200">
                <a:solidFill>
                  <a:schemeClr val="tx1"/>
                </a:solidFill>
                <a:latin typeface="Tahoma" pitchFamily="34" charset="0"/>
              </a:defRPr>
            </a:lvl1pPr>
            <a:lvl2pPr marL="742950" indent="-285750" eaLnBrk="0" hangingPunct="0">
              <a:defRPr sz="2200">
                <a:solidFill>
                  <a:schemeClr val="tx1"/>
                </a:solidFill>
                <a:latin typeface="Tahoma" pitchFamily="34" charset="0"/>
              </a:defRPr>
            </a:lvl2pPr>
            <a:lvl3pPr marL="1143000" indent="-228600" eaLnBrk="0" hangingPunct="0">
              <a:defRPr sz="2200">
                <a:solidFill>
                  <a:schemeClr val="tx1"/>
                </a:solidFill>
                <a:latin typeface="Tahoma" pitchFamily="34" charset="0"/>
              </a:defRPr>
            </a:lvl3pPr>
            <a:lvl4pPr marL="1600200" indent="-228600" eaLnBrk="0" hangingPunct="0">
              <a:defRPr sz="2200">
                <a:solidFill>
                  <a:schemeClr val="tx1"/>
                </a:solidFill>
                <a:latin typeface="Tahoma" pitchFamily="34" charset="0"/>
              </a:defRPr>
            </a:lvl4pPr>
            <a:lvl5pPr marL="2057400" indent="-228600" eaLnBrk="0" hangingPunct="0">
              <a:defRPr sz="2200">
                <a:solidFill>
                  <a:schemeClr val="tx1"/>
                </a:solidFill>
                <a:latin typeface="Tahoma" pitchFamily="34" charset="0"/>
              </a:defRPr>
            </a:lvl5pPr>
            <a:lvl6pPr marL="2514600" indent="-228600" algn="r" eaLnBrk="0" fontAlgn="base" hangingPunct="0">
              <a:spcBef>
                <a:spcPct val="0"/>
              </a:spcBef>
              <a:spcAft>
                <a:spcPct val="0"/>
              </a:spcAft>
              <a:defRPr sz="2200">
                <a:solidFill>
                  <a:schemeClr val="tx1"/>
                </a:solidFill>
                <a:latin typeface="Tahoma" pitchFamily="34" charset="0"/>
              </a:defRPr>
            </a:lvl6pPr>
            <a:lvl7pPr marL="2971800" indent="-228600" algn="r" eaLnBrk="0" fontAlgn="base" hangingPunct="0">
              <a:spcBef>
                <a:spcPct val="0"/>
              </a:spcBef>
              <a:spcAft>
                <a:spcPct val="0"/>
              </a:spcAft>
              <a:defRPr sz="2200">
                <a:solidFill>
                  <a:schemeClr val="tx1"/>
                </a:solidFill>
                <a:latin typeface="Tahoma" pitchFamily="34" charset="0"/>
              </a:defRPr>
            </a:lvl7pPr>
            <a:lvl8pPr marL="3429000" indent="-228600" algn="r" eaLnBrk="0" fontAlgn="base" hangingPunct="0">
              <a:spcBef>
                <a:spcPct val="0"/>
              </a:spcBef>
              <a:spcAft>
                <a:spcPct val="0"/>
              </a:spcAft>
              <a:defRPr sz="2200">
                <a:solidFill>
                  <a:schemeClr val="tx1"/>
                </a:solidFill>
                <a:latin typeface="Tahoma" pitchFamily="34" charset="0"/>
              </a:defRPr>
            </a:lvl8pPr>
            <a:lvl9pPr marL="3886200" indent="-228600" algn="r" eaLnBrk="0" fontAlgn="base" hangingPunct="0">
              <a:spcBef>
                <a:spcPct val="0"/>
              </a:spcBef>
              <a:spcAft>
                <a:spcPct val="0"/>
              </a:spcAft>
              <a:defRPr sz="2200">
                <a:solidFill>
                  <a:schemeClr val="tx1"/>
                </a:solidFill>
                <a:latin typeface="Tahoma" pitchFamily="34" charset="0"/>
              </a:defRPr>
            </a:lvl9pPr>
          </a:lstStyle>
          <a:p>
            <a:pPr eaLnBrk="1" hangingPunct="1">
              <a:spcBef>
                <a:spcPct val="50000"/>
              </a:spcBef>
              <a:defRPr/>
            </a:pPr>
            <a:r>
              <a:rPr lang="nl-NL" sz="1600" dirty="0">
                <a:solidFill>
                  <a:schemeClr val="bg1"/>
                </a:solidFill>
              </a:rPr>
              <a:t>02-03-2026</a:t>
            </a:r>
          </a:p>
        </p:txBody>
      </p:sp>
      <p:pic>
        <p:nvPicPr>
          <p:cNvPr id="8" name="Picture 29" descr="TU_Delft_2.png                                                 00095E43Smidswater Server              C1CD65DB:">
            <a:extLst>
              <a:ext uri="{FF2B5EF4-FFF2-40B4-BE49-F238E27FC236}">
                <a16:creationId xmlns:a16="http://schemas.microsoft.com/office/drawing/2014/main" id="{47302DC2-2495-983D-B913-F796020885A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 y="6184900"/>
            <a:ext cx="11826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0">
            <a:extLst>
              <a:ext uri="{FF2B5EF4-FFF2-40B4-BE49-F238E27FC236}">
                <a16:creationId xmlns:a16="http://schemas.microsoft.com/office/drawing/2014/main" id="{13D364F1-A6BC-D2C1-7CB7-DD98A3C68326}"/>
              </a:ext>
            </a:extLst>
          </p:cNvPr>
          <p:cNvSpPr txBox="1">
            <a:spLocks noChangeArrowheads="1"/>
          </p:cNvSpPr>
          <p:nvPr userDrawn="1"/>
        </p:nvSpPr>
        <p:spPr bwMode="auto">
          <a:xfrm>
            <a:off x="1998663" y="6572250"/>
            <a:ext cx="3962400" cy="214313"/>
          </a:xfrm>
          <a:prstGeom prst="rect">
            <a:avLst/>
          </a:prstGeom>
          <a:noFill/>
          <a:ln>
            <a:noFill/>
          </a:ln>
        </p:spPr>
        <p:txBody>
          <a:bodyPr>
            <a:spAutoFit/>
          </a:bodyPr>
          <a:lstStyle>
            <a:lvl1pPr eaLnBrk="0" hangingPunct="0">
              <a:defRPr sz="2200">
                <a:solidFill>
                  <a:schemeClr val="tx1"/>
                </a:solidFill>
                <a:latin typeface="Tahoma" pitchFamily="34" charset="0"/>
              </a:defRPr>
            </a:lvl1pPr>
            <a:lvl2pPr marL="742950" indent="-285750" eaLnBrk="0" hangingPunct="0">
              <a:defRPr sz="2200">
                <a:solidFill>
                  <a:schemeClr val="tx1"/>
                </a:solidFill>
                <a:latin typeface="Tahoma" pitchFamily="34" charset="0"/>
              </a:defRPr>
            </a:lvl2pPr>
            <a:lvl3pPr marL="1143000" indent="-228600" eaLnBrk="0" hangingPunct="0">
              <a:defRPr sz="2200">
                <a:solidFill>
                  <a:schemeClr val="tx1"/>
                </a:solidFill>
                <a:latin typeface="Tahoma" pitchFamily="34" charset="0"/>
              </a:defRPr>
            </a:lvl3pPr>
            <a:lvl4pPr marL="1600200" indent="-228600" eaLnBrk="0" hangingPunct="0">
              <a:defRPr sz="2200">
                <a:solidFill>
                  <a:schemeClr val="tx1"/>
                </a:solidFill>
                <a:latin typeface="Tahoma" pitchFamily="34" charset="0"/>
              </a:defRPr>
            </a:lvl4pPr>
            <a:lvl5pPr marL="2057400" indent="-228600" eaLnBrk="0" hangingPunct="0">
              <a:defRPr sz="2200">
                <a:solidFill>
                  <a:schemeClr val="tx1"/>
                </a:solidFill>
                <a:latin typeface="Tahoma" pitchFamily="34" charset="0"/>
              </a:defRPr>
            </a:lvl5pPr>
            <a:lvl6pPr marL="2514600" indent="-228600" algn="r" eaLnBrk="0" fontAlgn="base" hangingPunct="0">
              <a:spcBef>
                <a:spcPct val="0"/>
              </a:spcBef>
              <a:spcAft>
                <a:spcPct val="0"/>
              </a:spcAft>
              <a:defRPr sz="2200">
                <a:solidFill>
                  <a:schemeClr val="tx1"/>
                </a:solidFill>
                <a:latin typeface="Tahoma" pitchFamily="34" charset="0"/>
              </a:defRPr>
            </a:lvl6pPr>
            <a:lvl7pPr marL="2971800" indent="-228600" algn="r" eaLnBrk="0" fontAlgn="base" hangingPunct="0">
              <a:spcBef>
                <a:spcPct val="0"/>
              </a:spcBef>
              <a:spcAft>
                <a:spcPct val="0"/>
              </a:spcAft>
              <a:defRPr sz="2200">
                <a:solidFill>
                  <a:schemeClr val="tx1"/>
                </a:solidFill>
                <a:latin typeface="Tahoma" pitchFamily="34" charset="0"/>
              </a:defRPr>
            </a:lvl7pPr>
            <a:lvl8pPr marL="3429000" indent="-228600" algn="r" eaLnBrk="0" fontAlgn="base" hangingPunct="0">
              <a:spcBef>
                <a:spcPct val="0"/>
              </a:spcBef>
              <a:spcAft>
                <a:spcPct val="0"/>
              </a:spcAft>
              <a:defRPr sz="2200">
                <a:solidFill>
                  <a:schemeClr val="tx1"/>
                </a:solidFill>
                <a:latin typeface="Tahoma" pitchFamily="34" charset="0"/>
              </a:defRPr>
            </a:lvl8pPr>
            <a:lvl9pPr marL="3886200" indent="-228600" algn="r" eaLnBrk="0" fontAlgn="base" hangingPunct="0">
              <a:spcBef>
                <a:spcPct val="0"/>
              </a:spcBef>
              <a:spcAft>
                <a:spcPct val="0"/>
              </a:spcAft>
              <a:defRPr sz="2200">
                <a:solidFill>
                  <a:schemeClr val="tx1"/>
                </a:solidFill>
                <a:latin typeface="Tahoma" pitchFamily="34" charset="0"/>
              </a:defRPr>
            </a:lvl9pPr>
          </a:lstStyle>
          <a:p>
            <a:pPr eaLnBrk="1" hangingPunct="1">
              <a:spcBef>
                <a:spcPct val="50000"/>
              </a:spcBef>
              <a:defRPr/>
            </a:pPr>
            <a:r>
              <a:rPr lang="nl-NL" sz="800">
                <a:solidFill>
                  <a:schemeClr val="bg1"/>
                </a:solidFill>
              </a:rPr>
              <a:t>Challenge the future</a:t>
            </a:r>
            <a:endParaRPr lang="nl-NL"/>
          </a:p>
        </p:txBody>
      </p:sp>
      <p:sp>
        <p:nvSpPr>
          <p:cNvPr id="10" name="Text Box 31">
            <a:extLst>
              <a:ext uri="{FF2B5EF4-FFF2-40B4-BE49-F238E27FC236}">
                <a16:creationId xmlns:a16="http://schemas.microsoft.com/office/drawing/2014/main" id="{DEA93E2A-E89C-9A39-EC67-6EB29C3B57D4}"/>
              </a:ext>
            </a:extLst>
          </p:cNvPr>
          <p:cNvSpPr txBox="1">
            <a:spLocks noChangeArrowheads="1"/>
          </p:cNvSpPr>
          <p:nvPr userDrawn="1"/>
        </p:nvSpPr>
        <p:spPr bwMode="auto">
          <a:xfrm>
            <a:off x="1998663" y="6292850"/>
            <a:ext cx="1320800" cy="300038"/>
          </a:xfrm>
          <a:prstGeom prst="rect">
            <a:avLst/>
          </a:prstGeom>
          <a:noFill/>
          <a:ln>
            <a:noFill/>
          </a:ln>
        </p:spPr>
        <p:txBody>
          <a:bodyPr>
            <a:spAutoFit/>
          </a:bodyPr>
          <a:lstStyle>
            <a:lvl1pPr eaLnBrk="0" hangingPunct="0">
              <a:defRPr sz="2200">
                <a:solidFill>
                  <a:schemeClr val="tx1"/>
                </a:solidFill>
                <a:latin typeface="Tahoma" pitchFamily="34" charset="0"/>
              </a:defRPr>
            </a:lvl1pPr>
            <a:lvl2pPr marL="742950" indent="-285750" eaLnBrk="0" hangingPunct="0">
              <a:defRPr sz="2200">
                <a:solidFill>
                  <a:schemeClr val="tx1"/>
                </a:solidFill>
                <a:latin typeface="Tahoma" pitchFamily="34" charset="0"/>
              </a:defRPr>
            </a:lvl2pPr>
            <a:lvl3pPr marL="1143000" indent="-228600" eaLnBrk="0" hangingPunct="0">
              <a:defRPr sz="2200">
                <a:solidFill>
                  <a:schemeClr val="tx1"/>
                </a:solidFill>
                <a:latin typeface="Tahoma" pitchFamily="34" charset="0"/>
              </a:defRPr>
            </a:lvl3pPr>
            <a:lvl4pPr marL="1600200" indent="-228600" eaLnBrk="0" hangingPunct="0">
              <a:defRPr sz="2200">
                <a:solidFill>
                  <a:schemeClr val="tx1"/>
                </a:solidFill>
                <a:latin typeface="Tahoma" pitchFamily="34" charset="0"/>
              </a:defRPr>
            </a:lvl4pPr>
            <a:lvl5pPr marL="2057400" indent="-228600" eaLnBrk="0" hangingPunct="0">
              <a:defRPr sz="2200">
                <a:solidFill>
                  <a:schemeClr val="tx1"/>
                </a:solidFill>
                <a:latin typeface="Tahoma" pitchFamily="34" charset="0"/>
              </a:defRPr>
            </a:lvl5pPr>
            <a:lvl6pPr marL="2514600" indent="-228600" algn="r" eaLnBrk="0" fontAlgn="base" hangingPunct="0">
              <a:spcBef>
                <a:spcPct val="0"/>
              </a:spcBef>
              <a:spcAft>
                <a:spcPct val="0"/>
              </a:spcAft>
              <a:defRPr sz="2200">
                <a:solidFill>
                  <a:schemeClr val="tx1"/>
                </a:solidFill>
                <a:latin typeface="Tahoma" pitchFamily="34" charset="0"/>
              </a:defRPr>
            </a:lvl6pPr>
            <a:lvl7pPr marL="2971800" indent="-228600" algn="r" eaLnBrk="0" fontAlgn="base" hangingPunct="0">
              <a:spcBef>
                <a:spcPct val="0"/>
              </a:spcBef>
              <a:spcAft>
                <a:spcPct val="0"/>
              </a:spcAft>
              <a:defRPr sz="2200">
                <a:solidFill>
                  <a:schemeClr val="tx1"/>
                </a:solidFill>
                <a:latin typeface="Tahoma" pitchFamily="34" charset="0"/>
              </a:defRPr>
            </a:lvl7pPr>
            <a:lvl8pPr marL="3429000" indent="-228600" algn="r" eaLnBrk="0" fontAlgn="base" hangingPunct="0">
              <a:spcBef>
                <a:spcPct val="0"/>
              </a:spcBef>
              <a:spcAft>
                <a:spcPct val="0"/>
              </a:spcAft>
              <a:defRPr sz="2200">
                <a:solidFill>
                  <a:schemeClr val="tx1"/>
                </a:solidFill>
                <a:latin typeface="Tahoma" pitchFamily="34" charset="0"/>
              </a:defRPr>
            </a:lvl8pPr>
            <a:lvl9pPr marL="3886200" indent="-228600" algn="r" eaLnBrk="0" fontAlgn="base" hangingPunct="0">
              <a:spcBef>
                <a:spcPct val="0"/>
              </a:spcBef>
              <a:spcAft>
                <a:spcPct val="0"/>
              </a:spcAft>
              <a:defRPr sz="2200">
                <a:solidFill>
                  <a:schemeClr val="tx1"/>
                </a:solidFill>
                <a:latin typeface="Tahoma" pitchFamily="34" charset="0"/>
              </a:defRPr>
            </a:lvl9pPr>
          </a:lstStyle>
          <a:p>
            <a:pPr eaLnBrk="1" hangingPunct="1">
              <a:lnSpc>
                <a:spcPct val="90000"/>
              </a:lnSpc>
              <a:defRPr/>
            </a:pPr>
            <a:r>
              <a:rPr lang="nl-NL" sz="500"/>
              <a:t>Delft</a:t>
            </a:r>
          </a:p>
          <a:p>
            <a:pPr eaLnBrk="1" hangingPunct="1">
              <a:lnSpc>
                <a:spcPct val="90000"/>
              </a:lnSpc>
              <a:defRPr/>
            </a:pPr>
            <a:r>
              <a:rPr lang="nl-NL" sz="500"/>
              <a:t>University of</a:t>
            </a:r>
          </a:p>
          <a:p>
            <a:pPr eaLnBrk="1" hangingPunct="1">
              <a:lnSpc>
                <a:spcPct val="90000"/>
              </a:lnSpc>
              <a:defRPr/>
            </a:pPr>
            <a:r>
              <a:rPr lang="nl-NL" sz="500"/>
              <a:t>Technology</a:t>
            </a:r>
            <a:endParaRPr lang="nl-NL"/>
          </a:p>
        </p:txBody>
      </p:sp>
      <p:sp>
        <p:nvSpPr>
          <p:cNvPr id="271372" name="Rectangle 12"/>
          <p:cNvSpPr>
            <a:spLocks noGrp="1" noChangeArrowheads="1"/>
          </p:cNvSpPr>
          <p:nvPr>
            <p:ph type="ctrTitle"/>
          </p:nvPr>
        </p:nvSpPr>
        <p:spPr>
          <a:xfrm>
            <a:off x="914401" y="2286000"/>
            <a:ext cx="9241367" cy="457200"/>
          </a:xfrm>
        </p:spPr>
        <p:txBody>
          <a:bodyPr anchor="t"/>
          <a:lstStyle>
            <a:lvl1pPr marL="0" indent="0">
              <a:lnSpc>
                <a:spcPct val="80000"/>
              </a:lnSpc>
              <a:defRPr>
                <a:solidFill>
                  <a:schemeClr val="bg1"/>
                </a:solidFill>
              </a:defRPr>
            </a:lvl1pPr>
          </a:lstStyle>
          <a:p>
            <a:r>
              <a:rPr lang="nl-NL"/>
              <a:t>Click to edit Master title style</a:t>
            </a:r>
          </a:p>
        </p:txBody>
      </p:sp>
      <p:sp>
        <p:nvSpPr>
          <p:cNvPr id="271393" name="Rectangle 33"/>
          <p:cNvSpPr>
            <a:spLocks noGrp="1" noChangeArrowheads="1"/>
          </p:cNvSpPr>
          <p:nvPr>
            <p:ph type="subTitle" sz="quarter" idx="1"/>
          </p:nvPr>
        </p:nvSpPr>
        <p:spPr>
          <a:xfrm>
            <a:off x="914401" y="2743200"/>
            <a:ext cx="9241367" cy="381000"/>
          </a:xfrm>
        </p:spPr>
        <p:txBody>
          <a:bodyPr/>
          <a:lstStyle>
            <a:lvl1pPr marL="0" indent="0">
              <a:buFontTx/>
              <a:buNone/>
              <a:defRPr sz="2400">
                <a:solidFill>
                  <a:schemeClr val="bg2"/>
                </a:solidFill>
                <a:latin typeface="Bookman Old Style" pitchFamily="18" charset="0"/>
              </a:defRPr>
            </a:lvl1pPr>
          </a:lstStyle>
          <a:p>
            <a:r>
              <a:rPr lang="en-US" dirty="0"/>
              <a:t>Click to edit Master subtitle style</a:t>
            </a:r>
          </a:p>
        </p:txBody>
      </p:sp>
    </p:spTree>
    <p:extLst>
      <p:ext uri="{BB962C8B-B14F-4D97-AF65-F5344CB8AC3E}">
        <p14:creationId xmlns:p14="http://schemas.microsoft.com/office/powerpoint/2010/main" val="1992235939"/>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Rectangle 23">
            <a:extLst>
              <a:ext uri="{FF2B5EF4-FFF2-40B4-BE49-F238E27FC236}">
                <a16:creationId xmlns:a16="http://schemas.microsoft.com/office/drawing/2014/main" id="{2CFEC6CF-5E9D-3333-C796-AA376DBDE5DD}"/>
              </a:ext>
            </a:extLst>
          </p:cNvPr>
          <p:cNvSpPr>
            <a:spLocks noChangeArrowheads="1"/>
          </p:cNvSpPr>
          <p:nvPr userDrawn="1"/>
        </p:nvSpPr>
        <p:spPr bwMode="auto">
          <a:xfrm>
            <a:off x="627063" y="2114550"/>
            <a:ext cx="9956800" cy="1981200"/>
          </a:xfrm>
          <a:prstGeom prst="rect">
            <a:avLst/>
          </a:prstGeom>
          <a:solidFill>
            <a:srgbClr val="000000"/>
          </a:solidFill>
          <a:ln>
            <a:noFill/>
          </a:ln>
        </p:spPr>
        <p:txBody>
          <a:bodyPr wrap="none" anchor="ctr"/>
          <a:lstStyle>
            <a:lvl1pPr eaLnBrk="0" hangingPunct="0">
              <a:defRPr sz="2200">
                <a:solidFill>
                  <a:schemeClr val="tx1"/>
                </a:solidFill>
                <a:latin typeface="Tahoma" pitchFamily="34" charset="0"/>
              </a:defRPr>
            </a:lvl1pPr>
            <a:lvl2pPr marL="742950" indent="-285750" eaLnBrk="0" hangingPunct="0">
              <a:defRPr sz="2200">
                <a:solidFill>
                  <a:schemeClr val="tx1"/>
                </a:solidFill>
                <a:latin typeface="Tahoma" pitchFamily="34" charset="0"/>
              </a:defRPr>
            </a:lvl2pPr>
            <a:lvl3pPr marL="1143000" indent="-228600" eaLnBrk="0" hangingPunct="0">
              <a:defRPr sz="2200">
                <a:solidFill>
                  <a:schemeClr val="tx1"/>
                </a:solidFill>
                <a:latin typeface="Tahoma" pitchFamily="34" charset="0"/>
              </a:defRPr>
            </a:lvl3pPr>
            <a:lvl4pPr marL="1600200" indent="-228600" eaLnBrk="0" hangingPunct="0">
              <a:defRPr sz="2200">
                <a:solidFill>
                  <a:schemeClr val="tx1"/>
                </a:solidFill>
                <a:latin typeface="Tahoma" pitchFamily="34" charset="0"/>
              </a:defRPr>
            </a:lvl4pPr>
            <a:lvl5pPr marL="2057400" indent="-228600" eaLnBrk="0" hangingPunct="0">
              <a:defRPr sz="2200">
                <a:solidFill>
                  <a:schemeClr val="tx1"/>
                </a:solidFill>
                <a:latin typeface="Tahoma" pitchFamily="34" charset="0"/>
              </a:defRPr>
            </a:lvl5pPr>
            <a:lvl6pPr marL="2514600" indent="-228600" algn="r" eaLnBrk="0" fontAlgn="base" hangingPunct="0">
              <a:spcBef>
                <a:spcPct val="0"/>
              </a:spcBef>
              <a:spcAft>
                <a:spcPct val="0"/>
              </a:spcAft>
              <a:defRPr sz="2200">
                <a:solidFill>
                  <a:schemeClr val="tx1"/>
                </a:solidFill>
                <a:latin typeface="Tahoma" pitchFamily="34" charset="0"/>
              </a:defRPr>
            </a:lvl6pPr>
            <a:lvl7pPr marL="2971800" indent="-228600" algn="r" eaLnBrk="0" fontAlgn="base" hangingPunct="0">
              <a:spcBef>
                <a:spcPct val="0"/>
              </a:spcBef>
              <a:spcAft>
                <a:spcPct val="0"/>
              </a:spcAft>
              <a:defRPr sz="2200">
                <a:solidFill>
                  <a:schemeClr val="tx1"/>
                </a:solidFill>
                <a:latin typeface="Tahoma" pitchFamily="34" charset="0"/>
              </a:defRPr>
            </a:lvl7pPr>
            <a:lvl8pPr marL="3429000" indent="-228600" algn="r" eaLnBrk="0" fontAlgn="base" hangingPunct="0">
              <a:spcBef>
                <a:spcPct val="0"/>
              </a:spcBef>
              <a:spcAft>
                <a:spcPct val="0"/>
              </a:spcAft>
              <a:defRPr sz="2200">
                <a:solidFill>
                  <a:schemeClr val="tx1"/>
                </a:solidFill>
                <a:latin typeface="Tahoma" pitchFamily="34" charset="0"/>
              </a:defRPr>
            </a:lvl8pPr>
            <a:lvl9pPr marL="3886200" indent="-228600" algn="r" eaLnBrk="0" fontAlgn="base" hangingPunct="0">
              <a:spcBef>
                <a:spcPct val="0"/>
              </a:spcBef>
              <a:spcAft>
                <a:spcPct val="0"/>
              </a:spcAft>
              <a:defRPr sz="2200">
                <a:solidFill>
                  <a:schemeClr val="tx1"/>
                </a:solidFill>
                <a:latin typeface="Tahoma" pitchFamily="34" charset="0"/>
              </a:defRPr>
            </a:lvl9pPr>
          </a:lstStyle>
          <a:p>
            <a:pPr algn="r" eaLnBrk="1" hangingPunct="1">
              <a:defRPr/>
            </a:pPr>
            <a:endParaRPr lang="nl-NL" altLang="nl-NL"/>
          </a:p>
        </p:txBody>
      </p:sp>
      <p:sp>
        <p:nvSpPr>
          <p:cNvPr id="3" name="Rectangle 20">
            <a:extLst>
              <a:ext uri="{FF2B5EF4-FFF2-40B4-BE49-F238E27FC236}">
                <a16:creationId xmlns:a16="http://schemas.microsoft.com/office/drawing/2014/main" id="{1DC24D44-42BC-AEBF-C463-96C6A696FDAC}"/>
              </a:ext>
            </a:extLst>
          </p:cNvPr>
          <p:cNvSpPr>
            <a:spLocks noChangeArrowheads="1"/>
          </p:cNvSpPr>
          <p:nvPr userDrawn="1"/>
        </p:nvSpPr>
        <p:spPr bwMode="auto">
          <a:xfrm>
            <a:off x="0" y="0"/>
            <a:ext cx="627063" cy="2057400"/>
          </a:xfrm>
          <a:prstGeom prst="rect">
            <a:avLst/>
          </a:prstGeom>
          <a:solidFill>
            <a:schemeClr val="bg2"/>
          </a:solidFill>
          <a:ln>
            <a:noFill/>
          </a:ln>
        </p:spPr>
        <p:txBody>
          <a:bodyPr wrap="none" anchor="ctr"/>
          <a:lstStyle>
            <a:lvl1pPr eaLnBrk="0" hangingPunct="0">
              <a:defRPr sz="2200">
                <a:solidFill>
                  <a:schemeClr val="tx1"/>
                </a:solidFill>
                <a:latin typeface="Tahoma" pitchFamily="34" charset="0"/>
              </a:defRPr>
            </a:lvl1pPr>
            <a:lvl2pPr marL="742950" indent="-285750" eaLnBrk="0" hangingPunct="0">
              <a:defRPr sz="2200">
                <a:solidFill>
                  <a:schemeClr val="tx1"/>
                </a:solidFill>
                <a:latin typeface="Tahoma" pitchFamily="34" charset="0"/>
              </a:defRPr>
            </a:lvl2pPr>
            <a:lvl3pPr marL="1143000" indent="-228600" eaLnBrk="0" hangingPunct="0">
              <a:defRPr sz="2200">
                <a:solidFill>
                  <a:schemeClr val="tx1"/>
                </a:solidFill>
                <a:latin typeface="Tahoma" pitchFamily="34" charset="0"/>
              </a:defRPr>
            </a:lvl3pPr>
            <a:lvl4pPr marL="1600200" indent="-228600" eaLnBrk="0" hangingPunct="0">
              <a:defRPr sz="2200">
                <a:solidFill>
                  <a:schemeClr val="tx1"/>
                </a:solidFill>
                <a:latin typeface="Tahoma" pitchFamily="34" charset="0"/>
              </a:defRPr>
            </a:lvl4pPr>
            <a:lvl5pPr marL="2057400" indent="-228600" eaLnBrk="0" hangingPunct="0">
              <a:defRPr sz="2200">
                <a:solidFill>
                  <a:schemeClr val="tx1"/>
                </a:solidFill>
                <a:latin typeface="Tahoma" pitchFamily="34" charset="0"/>
              </a:defRPr>
            </a:lvl5pPr>
            <a:lvl6pPr marL="2514600" indent="-228600" algn="r" eaLnBrk="0" fontAlgn="base" hangingPunct="0">
              <a:spcBef>
                <a:spcPct val="0"/>
              </a:spcBef>
              <a:spcAft>
                <a:spcPct val="0"/>
              </a:spcAft>
              <a:defRPr sz="2200">
                <a:solidFill>
                  <a:schemeClr val="tx1"/>
                </a:solidFill>
                <a:latin typeface="Tahoma" pitchFamily="34" charset="0"/>
              </a:defRPr>
            </a:lvl6pPr>
            <a:lvl7pPr marL="2971800" indent="-228600" algn="r" eaLnBrk="0" fontAlgn="base" hangingPunct="0">
              <a:spcBef>
                <a:spcPct val="0"/>
              </a:spcBef>
              <a:spcAft>
                <a:spcPct val="0"/>
              </a:spcAft>
              <a:defRPr sz="2200">
                <a:solidFill>
                  <a:schemeClr val="tx1"/>
                </a:solidFill>
                <a:latin typeface="Tahoma" pitchFamily="34" charset="0"/>
              </a:defRPr>
            </a:lvl7pPr>
            <a:lvl8pPr marL="3429000" indent="-228600" algn="r" eaLnBrk="0" fontAlgn="base" hangingPunct="0">
              <a:spcBef>
                <a:spcPct val="0"/>
              </a:spcBef>
              <a:spcAft>
                <a:spcPct val="0"/>
              </a:spcAft>
              <a:defRPr sz="2200">
                <a:solidFill>
                  <a:schemeClr val="tx1"/>
                </a:solidFill>
                <a:latin typeface="Tahoma" pitchFamily="34" charset="0"/>
              </a:defRPr>
            </a:lvl8pPr>
            <a:lvl9pPr marL="3886200" indent="-228600" algn="r" eaLnBrk="0" fontAlgn="base" hangingPunct="0">
              <a:spcBef>
                <a:spcPct val="0"/>
              </a:spcBef>
              <a:spcAft>
                <a:spcPct val="0"/>
              </a:spcAft>
              <a:defRPr sz="2200">
                <a:solidFill>
                  <a:schemeClr val="tx1"/>
                </a:solidFill>
                <a:latin typeface="Tahoma" pitchFamily="34" charset="0"/>
              </a:defRPr>
            </a:lvl9pPr>
          </a:lstStyle>
          <a:p>
            <a:pPr algn="r" eaLnBrk="1" hangingPunct="1">
              <a:defRPr/>
            </a:pPr>
            <a:endParaRPr lang="nl-NL" altLang="nl-NL"/>
          </a:p>
        </p:txBody>
      </p:sp>
      <p:sp>
        <p:nvSpPr>
          <p:cNvPr id="4" name="Rectangle 21">
            <a:extLst>
              <a:ext uri="{FF2B5EF4-FFF2-40B4-BE49-F238E27FC236}">
                <a16:creationId xmlns:a16="http://schemas.microsoft.com/office/drawing/2014/main" id="{882E998C-AE2C-552F-08F3-1F36F412230D}"/>
              </a:ext>
            </a:extLst>
          </p:cNvPr>
          <p:cNvSpPr>
            <a:spLocks noChangeArrowheads="1"/>
          </p:cNvSpPr>
          <p:nvPr userDrawn="1"/>
        </p:nvSpPr>
        <p:spPr bwMode="auto">
          <a:xfrm>
            <a:off x="0" y="6584950"/>
            <a:ext cx="12192000" cy="273050"/>
          </a:xfrm>
          <a:prstGeom prst="rect">
            <a:avLst/>
          </a:prstGeom>
          <a:solidFill>
            <a:schemeClr val="bg2"/>
          </a:solidFill>
          <a:ln>
            <a:noFill/>
          </a:ln>
        </p:spPr>
        <p:txBody>
          <a:bodyPr wrap="none" anchor="ctr"/>
          <a:lstStyle>
            <a:lvl1pPr eaLnBrk="0" hangingPunct="0">
              <a:defRPr sz="2200">
                <a:solidFill>
                  <a:schemeClr val="tx1"/>
                </a:solidFill>
                <a:latin typeface="Tahoma" pitchFamily="34" charset="0"/>
              </a:defRPr>
            </a:lvl1pPr>
            <a:lvl2pPr marL="742950" indent="-285750" eaLnBrk="0" hangingPunct="0">
              <a:defRPr sz="2200">
                <a:solidFill>
                  <a:schemeClr val="tx1"/>
                </a:solidFill>
                <a:latin typeface="Tahoma" pitchFamily="34" charset="0"/>
              </a:defRPr>
            </a:lvl2pPr>
            <a:lvl3pPr marL="1143000" indent="-228600" eaLnBrk="0" hangingPunct="0">
              <a:defRPr sz="2200">
                <a:solidFill>
                  <a:schemeClr val="tx1"/>
                </a:solidFill>
                <a:latin typeface="Tahoma" pitchFamily="34" charset="0"/>
              </a:defRPr>
            </a:lvl3pPr>
            <a:lvl4pPr marL="1600200" indent="-228600" eaLnBrk="0" hangingPunct="0">
              <a:defRPr sz="2200">
                <a:solidFill>
                  <a:schemeClr val="tx1"/>
                </a:solidFill>
                <a:latin typeface="Tahoma" pitchFamily="34" charset="0"/>
              </a:defRPr>
            </a:lvl4pPr>
            <a:lvl5pPr marL="2057400" indent="-228600" eaLnBrk="0" hangingPunct="0">
              <a:defRPr sz="2200">
                <a:solidFill>
                  <a:schemeClr val="tx1"/>
                </a:solidFill>
                <a:latin typeface="Tahoma" pitchFamily="34" charset="0"/>
              </a:defRPr>
            </a:lvl5pPr>
            <a:lvl6pPr marL="2514600" indent="-228600" algn="r" eaLnBrk="0" fontAlgn="base" hangingPunct="0">
              <a:spcBef>
                <a:spcPct val="0"/>
              </a:spcBef>
              <a:spcAft>
                <a:spcPct val="0"/>
              </a:spcAft>
              <a:defRPr sz="2200">
                <a:solidFill>
                  <a:schemeClr val="tx1"/>
                </a:solidFill>
                <a:latin typeface="Tahoma" pitchFamily="34" charset="0"/>
              </a:defRPr>
            </a:lvl6pPr>
            <a:lvl7pPr marL="2971800" indent="-228600" algn="r" eaLnBrk="0" fontAlgn="base" hangingPunct="0">
              <a:spcBef>
                <a:spcPct val="0"/>
              </a:spcBef>
              <a:spcAft>
                <a:spcPct val="0"/>
              </a:spcAft>
              <a:defRPr sz="2200">
                <a:solidFill>
                  <a:schemeClr val="tx1"/>
                </a:solidFill>
                <a:latin typeface="Tahoma" pitchFamily="34" charset="0"/>
              </a:defRPr>
            </a:lvl7pPr>
            <a:lvl8pPr marL="3429000" indent="-228600" algn="r" eaLnBrk="0" fontAlgn="base" hangingPunct="0">
              <a:spcBef>
                <a:spcPct val="0"/>
              </a:spcBef>
              <a:spcAft>
                <a:spcPct val="0"/>
              </a:spcAft>
              <a:defRPr sz="2200">
                <a:solidFill>
                  <a:schemeClr val="tx1"/>
                </a:solidFill>
                <a:latin typeface="Tahoma" pitchFamily="34" charset="0"/>
              </a:defRPr>
            </a:lvl8pPr>
            <a:lvl9pPr marL="3886200" indent="-228600" algn="r" eaLnBrk="0" fontAlgn="base" hangingPunct="0">
              <a:spcBef>
                <a:spcPct val="0"/>
              </a:spcBef>
              <a:spcAft>
                <a:spcPct val="0"/>
              </a:spcAft>
              <a:defRPr sz="2200">
                <a:solidFill>
                  <a:schemeClr val="tx1"/>
                </a:solidFill>
                <a:latin typeface="Tahoma" pitchFamily="34" charset="0"/>
              </a:defRPr>
            </a:lvl9pPr>
          </a:lstStyle>
          <a:p>
            <a:pPr algn="r" eaLnBrk="1" hangingPunct="1">
              <a:defRPr/>
            </a:pPr>
            <a:endParaRPr lang="nl-NL" altLang="nl-NL"/>
          </a:p>
        </p:txBody>
      </p:sp>
      <p:sp>
        <p:nvSpPr>
          <p:cNvPr id="5" name="Line 22">
            <a:extLst>
              <a:ext uri="{FF2B5EF4-FFF2-40B4-BE49-F238E27FC236}">
                <a16:creationId xmlns:a16="http://schemas.microsoft.com/office/drawing/2014/main" id="{B2D44556-BCCB-13EE-C19E-4F95F82A4922}"/>
              </a:ext>
            </a:extLst>
          </p:cNvPr>
          <p:cNvSpPr>
            <a:spLocks noChangeShapeType="1"/>
          </p:cNvSpPr>
          <p:nvPr userDrawn="1"/>
        </p:nvSpPr>
        <p:spPr bwMode="auto">
          <a:xfrm>
            <a:off x="0" y="6781800"/>
            <a:ext cx="12192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6" name="Line 24">
            <a:extLst>
              <a:ext uri="{FF2B5EF4-FFF2-40B4-BE49-F238E27FC236}">
                <a16:creationId xmlns:a16="http://schemas.microsoft.com/office/drawing/2014/main" id="{BD7E4147-5AA6-15F8-F28A-6EAB275A590F}"/>
              </a:ext>
            </a:extLst>
          </p:cNvPr>
          <p:cNvSpPr>
            <a:spLocks noChangeShapeType="1"/>
          </p:cNvSpPr>
          <p:nvPr userDrawn="1"/>
        </p:nvSpPr>
        <p:spPr bwMode="auto">
          <a:xfrm>
            <a:off x="0" y="6134100"/>
            <a:ext cx="12192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7" name="Text Box 27">
            <a:extLst>
              <a:ext uri="{FF2B5EF4-FFF2-40B4-BE49-F238E27FC236}">
                <a16:creationId xmlns:a16="http://schemas.microsoft.com/office/drawing/2014/main" id="{FF3C9392-AAC2-4BD2-1D23-AB36A5895B88}"/>
              </a:ext>
            </a:extLst>
          </p:cNvPr>
          <p:cNvSpPr txBox="1">
            <a:spLocks noChangeArrowheads="1"/>
          </p:cNvSpPr>
          <p:nvPr userDrawn="1"/>
        </p:nvSpPr>
        <p:spPr bwMode="auto">
          <a:xfrm>
            <a:off x="1944688" y="3729038"/>
            <a:ext cx="3251200" cy="244475"/>
          </a:xfrm>
          <a:prstGeom prst="rect">
            <a:avLst/>
          </a:prstGeom>
          <a:noFill/>
          <a:ln>
            <a:noFill/>
          </a:ln>
        </p:spPr>
        <p:txBody>
          <a:bodyPr lIns="0" tIns="0" rIns="0" bIns="0">
            <a:spAutoFit/>
          </a:bodyPr>
          <a:lstStyle>
            <a:lvl1pPr eaLnBrk="0" hangingPunct="0">
              <a:defRPr sz="2200">
                <a:solidFill>
                  <a:schemeClr val="tx1"/>
                </a:solidFill>
                <a:latin typeface="Tahoma" pitchFamily="34" charset="0"/>
              </a:defRPr>
            </a:lvl1pPr>
            <a:lvl2pPr marL="742950" indent="-285750" eaLnBrk="0" hangingPunct="0">
              <a:defRPr sz="2200">
                <a:solidFill>
                  <a:schemeClr val="tx1"/>
                </a:solidFill>
                <a:latin typeface="Tahoma" pitchFamily="34" charset="0"/>
              </a:defRPr>
            </a:lvl2pPr>
            <a:lvl3pPr marL="1143000" indent="-228600" eaLnBrk="0" hangingPunct="0">
              <a:defRPr sz="2200">
                <a:solidFill>
                  <a:schemeClr val="tx1"/>
                </a:solidFill>
                <a:latin typeface="Tahoma" pitchFamily="34" charset="0"/>
              </a:defRPr>
            </a:lvl3pPr>
            <a:lvl4pPr marL="1600200" indent="-228600" eaLnBrk="0" hangingPunct="0">
              <a:defRPr sz="2200">
                <a:solidFill>
                  <a:schemeClr val="tx1"/>
                </a:solidFill>
                <a:latin typeface="Tahoma" pitchFamily="34" charset="0"/>
              </a:defRPr>
            </a:lvl4pPr>
            <a:lvl5pPr marL="2057400" indent="-228600" eaLnBrk="0" hangingPunct="0">
              <a:defRPr sz="2200">
                <a:solidFill>
                  <a:schemeClr val="tx1"/>
                </a:solidFill>
                <a:latin typeface="Tahoma" pitchFamily="34" charset="0"/>
              </a:defRPr>
            </a:lvl5pPr>
            <a:lvl6pPr marL="2514600" indent="-228600" algn="r" eaLnBrk="0" fontAlgn="base" hangingPunct="0">
              <a:spcBef>
                <a:spcPct val="0"/>
              </a:spcBef>
              <a:spcAft>
                <a:spcPct val="0"/>
              </a:spcAft>
              <a:defRPr sz="2200">
                <a:solidFill>
                  <a:schemeClr val="tx1"/>
                </a:solidFill>
                <a:latin typeface="Tahoma" pitchFamily="34" charset="0"/>
              </a:defRPr>
            </a:lvl6pPr>
            <a:lvl7pPr marL="2971800" indent="-228600" algn="r" eaLnBrk="0" fontAlgn="base" hangingPunct="0">
              <a:spcBef>
                <a:spcPct val="0"/>
              </a:spcBef>
              <a:spcAft>
                <a:spcPct val="0"/>
              </a:spcAft>
              <a:defRPr sz="2200">
                <a:solidFill>
                  <a:schemeClr val="tx1"/>
                </a:solidFill>
                <a:latin typeface="Tahoma" pitchFamily="34" charset="0"/>
              </a:defRPr>
            </a:lvl7pPr>
            <a:lvl8pPr marL="3429000" indent="-228600" algn="r" eaLnBrk="0" fontAlgn="base" hangingPunct="0">
              <a:spcBef>
                <a:spcPct val="0"/>
              </a:spcBef>
              <a:spcAft>
                <a:spcPct val="0"/>
              </a:spcAft>
              <a:defRPr sz="2200">
                <a:solidFill>
                  <a:schemeClr val="tx1"/>
                </a:solidFill>
                <a:latin typeface="Tahoma" pitchFamily="34" charset="0"/>
              </a:defRPr>
            </a:lvl8pPr>
            <a:lvl9pPr marL="3886200" indent="-228600" algn="r" eaLnBrk="0" fontAlgn="base" hangingPunct="0">
              <a:spcBef>
                <a:spcPct val="0"/>
              </a:spcBef>
              <a:spcAft>
                <a:spcPct val="0"/>
              </a:spcAft>
              <a:defRPr sz="2200">
                <a:solidFill>
                  <a:schemeClr val="tx1"/>
                </a:solidFill>
                <a:latin typeface="Tahoma" pitchFamily="34" charset="0"/>
              </a:defRPr>
            </a:lvl9pPr>
          </a:lstStyle>
          <a:p>
            <a:pPr eaLnBrk="1" hangingPunct="1">
              <a:spcBef>
                <a:spcPct val="50000"/>
              </a:spcBef>
              <a:defRPr/>
            </a:pPr>
            <a:r>
              <a:rPr lang="nl-NL" sz="1600" dirty="0">
                <a:solidFill>
                  <a:schemeClr val="bg1"/>
                </a:solidFill>
              </a:rPr>
              <a:t>22-01-2024</a:t>
            </a:r>
          </a:p>
        </p:txBody>
      </p:sp>
      <p:pic>
        <p:nvPicPr>
          <p:cNvPr id="8" name="Picture 29" descr="TU_Delft_2.png                                                 00095E43Smidswater Server              C1CD65DB:">
            <a:extLst>
              <a:ext uri="{FF2B5EF4-FFF2-40B4-BE49-F238E27FC236}">
                <a16:creationId xmlns:a16="http://schemas.microsoft.com/office/drawing/2014/main" id="{DF1CC5E8-6DB4-8193-812F-63A2F3F4A5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 y="6184900"/>
            <a:ext cx="11826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0">
            <a:extLst>
              <a:ext uri="{FF2B5EF4-FFF2-40B4-BE49-F238E27FC236}">
                <a16:creationId xmlns:a16="http://schemas.microsoft.com/office/drawing/2014/main" id="{BB4C2417-6E17-92C3-CB39-703FAD192197}"/>
              </a:ext>
            </a:extLst>
          </p:cNvPr>
          <p:cNvSpPr txBox="1">
            <a:spLocks noChangeArrowheads="1"/>
          </p:cNvSpPr>
          <p:nvPr userDrawn="1"/>
        </p:nvSpPr>
        <p:spPr bwMode="auto">
          <a:xfrm>
            <a:off x="1998663" y="6572250"/>
            <a:ext cx="3962400" cy="214313"/>
          </a:xfrm>
          <a:prstGeom prst="rect">
            <a:avLst/>
          </a:prstGeom>
          <a:noFill/>
          <a:ln>
            <a:noFill/>
          </a:ln>
        </p:spPr>
        <p:txBody>
          <a:bodyPr>
            <a:spAutoFit/>
          </a:bodyPr>
          <a:lstStyle>
            <a:lvl1pPr eaLnBrk="0" hangingPunct="0">
              <a:defRPr sz="2200">
                <a:solidFill>
                  <a:schemeClr val="tx1"/>
                </a:solidFill>
                <a:latin typeface="Tahoma" pitchFamily="34" charset="0"/>
              </a:defRPr>
            </a:lvl1pPr>
            <a:lvl2pPr marL="742950" indent="-285750" eaLnBrk="0" hangingPunct="0">
              <a:defRPr sz="2200">
                <a:solidFill>
                  <a:schemeClr val="tx1"/>
                </a:solidFill>
                <a:latin typeface="Tahoma" pitchFamily="34" charset="0"/>
              </a:defRPr>
            </a:lvl2pPr>
            <a:lvl3pPr marL="1143000" indent="-228600" eaLnBrk="0" hangingPunct="0">
              <a:defRPr sz="2200">
                <a:solidFill>
                  <a:schemeClr val="tx1"/>
                </a:solidFill>
                <a:latin typeface="Tahoma" pitchFamily="34" charset="0"/>
              </a:defRPr>
            </a:lvl3pPr>
            <a:lvl4pPr marL="1600200" indent="-228600" eaLnBrk="0" hangingPunct="0">
              <a:defRPr sz="2200">
                <a:solidFill>
                  <a:schemeClr val="tx1"/>
                </a:solidFill>
                <a:latin typeface="Tahoma" pitchFamily="34" charset="0"/>
              </a:defRPr>
            </a:lvl4pPr>
            <a:lvl5pPr marL="2057400" indent="-228600" eaLnBrk="0" hangingPunct="0">
              <a:defRPr sz="2200">
                <a:solidFill>
                  <a:schemeClr val="tx1"/>
                </a:solidFill>
                <a:latin typeface="Tahoma" pitchFamily="34" charset="0"/>
              </a:defRPr>
            </a:lvl5pPr>
            <a:lvl6pPr marL="2514600" indent="-228600" algn="r" eaLnBrk="0" fontAlgn="base" hangingPunct="0">
              <a:spcBef>
                <a:spcPct val="0"/>
              </a:spcBef>
              <a:spcAft>
                <a:spcPct val="0"/>
              </a:spcAft>
              <a:defRPr sz="2200">
                <a:solidFill>
                  <a:schemeClr val="tx1"/>
                </a:solidFill>
                <a:latin typeface="Tahoma" pitchFamily="34" charset="0"/>
              </a:defRPr>
            </a:lvl6pPr>
            <a:lvl7pPr marL="2971800" indent="-228600" algn="r" eaLnBrk="0" fontAlgn="base" hangingPunct="0">
              <a:spcBef>
                <a:spcPct val="0"/>
              </a:spcBef>
              <a:spcAft>
                <a:spcPct val="0"/>
              </a:spcAft>
              <a:defRPr sz="2200">
                <a:solidFill>
                  <a:schemeClr val="tx1"/>
                </a:solidFill>
                <a:latin typeface="Tahoma" pitchFamily="34" charset="0"/>
              </a:defRPr>
            </a:lvl7pPr>
            <a:lvl8pPr marL="3429000" indent="-228600" algn="r" eaLnBrk="0" fontAlgn="base" hangingPunct="0">
              <a:spcBef>
                <a:spcPct val="0"/>
              </a:spcBef>
              <a:spcAft>
                <a:spcPct val="0"/>
              </a:spcAft>
              <a:defRPr sz="2200">
                <a:solidFill>
                  <a:schemeClr val="tx1"/>
                </a:solidFill>
                <a:latin typeface="Tahoma" pitchFamily="34" charset="0"/>
              </a:defRPr>
            </a:lvl8pPr>
            <a:lvl9pPr marL="3886200" indent="-228600" algn="r" eaLnBrk="0" fontAlgn="base" hangingPunct="0">
              <a:spcBef>
                <a:spcPct val="0"/>
              </a:spcBef>
              <a:spcAft>
                <a:spcPct val="0"/>
              </a:spcAft>
              <a:defRPr sz="2200">
                <a:solidFill>
                  <a:schemeClr val="tx1"/>
                </a:solidFill>
                <a:latin typeface="Tahoma" pitchFamily="34" charset="0"/>
              </a:defRPr>
            </a:lvl9pPr>
          </a:lstStyle>
          <a:p>
            <a:pPr eaLnBrk="1" hangingPunct="1">
              <a:spcBef>
                <a:spcPct val="50000"/>
              </a:spcBef>
              <a:defRPr/>
            </a:pPr>
            <a:r>
              <a:rPr lang="nl-NL" sz="800">
                <a:solidFill>
                  <a:schemeClr val="bg1"/>
                </a:solidFill>
              </a:rPr>
              <a:t>Challenge the future</a:t>
            </a:r>
            <a:endParaRPr lang="nl-NL"/>
          </a:p>
        </p:txBody>
      </p:sp>
      <p:sp>
        <p:nvSpPr>
          <p:cNvPr id="10" name="Text Box 31">
            <a:extLst>
              <a:ext uri="{FF2B5EF4-FFF2-40B4-BE49-F238E27FC236}">
                <a16:creationId xmlns:a16="http://schemas.microsoft.com/office/drawing/2014/main" id="{638BCBB3-AA57-CEAB-D1C9-FCB60B57D457}"/>
              </a:ext>
            </a:extLst>
          </p:cNvPr>
          <p:cNvSpPr txBox="1">
            <a:spLocks noChangeArrowheads="1"/>
          </p:cNvSpPr>
          <p:nvPr userDrawn="1"/>
        </p:nvSpPr>
        <p:spPr bwMode="auto">
          <a:xfrm>
            <a:off x="1998663" y="6292850"/>
            <a:ext cx="1320800" cy="300038"/>
          </a:xfrm>
          <a:prstGeom prst="rect">
            <a:avLst/>
          </a:prstGeom>
          <a:noFill/>
          <a:ln>
            <a:noFill/>
          </a:ln>
        </p:spPr>
        <p:txBody>
          <a:bodyPr>
            <a:spAutoFit/>
          </a:bodyPr>
          <a:lstStyle>
            <a:lvl1pPr eaLnBrk="0" hangingPunct="0">
              <a:defRPr sz="2200">
                <a:solidFill>
                  <a:schemeClr val="tx1"/>
                </a:solidFill>
                <a:latin typeface="Tahoma" pitchFamily="34" charset="0"/>
              </a:defRPr>
            </a:lvl1pPr>
            <a:lvl2pPr marL="742950" indent="-285750" eaLnBrk="0" hangingPunct="0">
              <a:defRPr sz="2200">
                <a:solidFill>
                  <a:schemeClr val="tx1"/>
                </a:solidFill>
                <a:latin typeface="Tahoma" pitchFamily="34" charset="0"/>
              </a:defRPr>
            </a:lvl2pPr>
            <a:lvl3pPr marL="1143000" indent="-228600" eaLnBrk="0" hangingPunct="0">
              <a:defRPr sz="2200">
                <a:solidFill>
                  <a:schemeClr val="tx1"/>
                </a:solidFill>
                <a:latin typeface="Tahoma" pitchFamily="34" charset="0"/>
              </a:defRPr>
            </a:lvl3pPr>
            <a:lvl4pPr marL="1600200" indent="-228600" eaLnBrk="0" hangingPunct="0">
              <a:defRPr sz="2200">
                <a:solidFill>
                  <a:schemeClr val="tx1"/>
                </a:solidFill>
                <a:latin typeface="Tahoma" pitchFamily="34" charset="0"/>
              </a:defRPr>
            </a:lvl4pPr>
            <a:lvl5pPr marL="2057400" indent="-228600" eaLnBrk="0" hangingPunct="0">
              <a:defRPr sz="2200">
                <a:solidFill>
                  <a:schemeClr val="tx1"/>
                </a:solidFill>
                <a:latin typeface="Tahoma" pitchFamily="34" charset="0"/>
              </a:defRPr>
            </a:lvl5pPr>
            <a:lvl6pPr marL="2514600" indent="-228600" algn="r" eaLnBrk="0" fontAlgn="base" hangingPunct="0">
              <a:spcBef>
                <a:spcPct val="0"/>
              </a:spcBef>
              <a:spcAft>
                <a:spcPct val="0"/>
              </a:spcAft>
              <a:defRPr sz="2200">
                <a:solidFill>
                  <a:schemeClr val="tx1"/>
                </a:solidFill>
                <a:latin typeface="Tahoma" pitchFamily="34" charset="0"/>
              </a:defRPr>
            </a:lvl6pPr>
            <a:lvl7pPr marL="2971800" indent="-228600" algn="r" eaLnBrk="0" fontAlgn="base" hangingPunct="0">
              <a:spcBef>
                <a:spcPct val="0"/>
              </a:spcBef>
              <a:spcAft>
                <a:spcPct val="0"/>
              </a:spcAft>
              <a:defRPr sz="2200">
                <a:solidFill>
                  <a:schemeClr val="tx1"/>
                </a:solidFill>
                <a:latin typeface="Tahoma" pitchFamily="34" charset="0"/>
              </a:defRPr>
            </a:lvl7pPr>
            <a:lvl8pPr marL="3429000" indent="-228600" algn="r" eaLnBrk="0" fontAlgn="base" hangingPunct="0">
              <a:spcBef>
                <a:spcPct val="0"/>
              </a:spcBef>
              <a:spcAft>
                <a:spcPct val="0"/>
              </a:spcAft>
              <a:defRPr sz="2200">
                <a:solidFill>
                  <a:schemeClr val="tx1"/>
                </a:solidFill>
                <a:latin typeface="Tahoma" pitchFamily="34" charset="0"/>
              </a:defRPr>
            </a:lvl8pPr>
            <a:lvl9pPr marL="3886200" indent="-228600" algn="r" eaLnBrk="0" fontAlgn="base" hangingPunct="0">
              <a:spcBef>
                <a:spcPct val="0"/>
              </a:spcBef>
              <a:spcAft>
                <a:spcPct val="0"/>
              </a:spcAft>
              <a:defRPr sz="2200">
                <a:solidFill>
                  <a:schemeClr val="tx1"/>
                </a:solidFill>
                <a:latin typeface="Tahoma" pitchFamily="34" charset="0"/>
              </a:defRPr>
            </a:lvl9pPr>
          </a:lstStyle>
          <a:p>
            <a:pPr eaLnBrk="1" hangingPunct="1">
              <a:lnSpc>
                <a:spcPct val="90000"/>
              </a:lnSpc>
              <a:defRPr/>
            </a:pPr>
            <a:r>
              <a:rPr lang="nl-NL" sz="500"/>
              <a:t>Delft</a:t>
            </a:r>
          </a:p>
          <a:p>
            <a:pPr eaLnBrk="1" hangingPunct="1">
              <a:lnSpc>
                <a:spcPct val="90000"/>
              </a:lnSpc>
              <a:defRPr/>
            </a:pPr>
            <a:r>
              <a:rPr lang="nl-NL" sz="500"/>
              <a:t>University of</a:t>
            </a:r>
          </a:p>
          <a:p>
            <a:pPr eaLnBrk="1" hangingPunct="1">
              <a:lnSpc>
                <a:spcPct val="90000"/>
              </a:lnSpc>
              <a:defRPr/>
            </a:pPr>
            <a:r>
              <a:rPr lang="nl-NL" sz="500"/>
              <a:t>Technology</a:t>
            </a:r>
            <a:endParaRPr lang="nl-NL"/>
          </a:p>
        </p:txBody>
      </p:sp>
      <p:sp>
        <p:nvSpPr>
          <p:cNvPr id="271372" name="Rectangle 12"/>
          <p:cNvSpPr>
            <a:spLocks noGrp="1" noChangeArrowheads="1"/>
          </p:cNvSpPr>
          <p:nvPr>
            <p:ph type="ctrTitle"/>
          </p:nvPr>
        </p:nvSpPr>
        <p:spPr>
          <a:xfrm>
            <a:off x="914401" y="2286000"/>
            <a:ext cx="9241367" cy="457200"/>
          </a:xfrm>
        </p:spPr>
        <p:txBody>
          <a:bodyPr anchor="t"/>
          <a:lstStyle>
            <a:lvl1pPr marL="0" indent="0">
              <a:lnSpc>
                <a:spcPct val="80000"/>
              </a:lnSpc>
              <a:defRPr>
                <a:solidFill>
                  <a:schemeClr val="bg1"/>
                </a:solidFill>
              </a:defRPr>
            </a:lvl1pPr>
          </a:lstStyle>
          <a:p>
            <a:r>
              <a:rPr lang="nl-NL"/>
              <a:t>Click to edit Master title style</a:t>
            </a:r>
          </a:p>
        </p:txBody>
      </p:sp>
      <p:sp>
        <p:nvSpPr>
          <p:cNvPr id="271393" name="Rectangle 33"/>
          <p:cNvSpPr>
            <a:spLocks noGrp="1" noChangeArrowheads="1"/>
          </p:cNvSpPr>
          <p:nvPr>
            <p:ph type="subTitle" sz="quarter" idx="1"/>
          </p:nvPr>
        </p:nvSpPr>
        <p:spPr>
          <a:xfrm>
            <a:off x="914401" y="2743200"/>
            <a:ext cx="9241367" cy="381000"/>
          </a:xfrm>
        </p:spPr>
        <p:txBody>
          <a:bodyPr/>
          <a:lstStyle>
            <a:lvl1pPr marL="0" indent="0">
              <a:buFontTx/>
              <a:buNone/>
              <a:defRPr sz="2400">
                <a:solidFill>
                  <a:schemeClr val="bg2"/>
                </a:solidFill>
                <a:latin typeface="Bookman Old Style" pitchFamily="18" charset="0"/>
              </a:defRPr>
            </a:lvl1pPr>
          </a:lstStyle>
          <a:p>
            <a:r>
              <a:rPr lang="en-US" dirty="0"/>
              <a:t>Click to edit Master subtitle style</a:t>
            </a:r>
          </a:p>
        </p:txBody>
      </p:sp>
    </p:spTree>
    <p:extLst>
      <p:ext uri="{BB962C8B-B14F-4D97-AF65-F5344CB8AC3E}">
        <p14:creationId xmlns:p14="http://schemas.microsoft.com/office/powerpoint/2010/main" val="2624855543"/>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a:xfrm>
            <a:off x="1200149" y="1800225"/>
            <a:ext cx="10214400" cy="35052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4186305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lipArt">
  <p:cSld name="Titel, tekst en illustratie">
    <p:spTree>
      <p:nvGrpSpPr>
        <p:cNvPr id="1" name=""/>
        <p:cNvGrpSpPr/>
        <p:nvPr/>
      </p:nvGrpSpPr>
      <p:grpSpPr>
        <a:xfrm>
          <a:off x="0" y="0"/>
          <a:ext cx="0" cy="0"/>
          <a:chOff x="0" y="0"/>
          <a:chExt cx="0" cy="0"/>
        </a:xfrm>
      </p:grpSpPr>
      <p:sp>
        <p:nvSpPr>
          <p:cNvPr id="2" name="Titel 1"/>
          <p:cNvSpPr>
            <a:spLocks noGrp="1"/>
          </p:cNvSpPr>
          <p:nvPr>
            <p:ph type="title"/>
          </p:nvPr>
        </p:nvSpPr>
        <p:spPr>
          <a:xfrm>
            <a:off x="1200000" y="0"/>
            <a:ext cx="10214400" cy="1065600"/>
          </a:xfrm>
        </p:spPr>
        <p:txBody>
          <a:bodyPr/>
          <a:lstStyle/>
          <a:p>
            <a:r>
              <a:rPr lang="nl-NL"/>
              <a:t>Klik om de stijl te bewerken</a:t>
            </a:r>
          </a:p>
        </p:txBody>
      </p:sp>
      <p:sp>
        <p:nvSpPr>
          <p:cNvPr id="3" name="Tijdelijke aanduiding voor tekst 2"/>
          <p:cNvSpPr>
            <a:spLocks noGrp="1"/>
          </p:cNvSpPr>
          <p:nvPr>
            <p:ph type="body" sz="half" idx="1"/>
          </p:nvPr>
        </p:nvSpPr>
        <p:spPr>
          <a:xfrm>
            <a:off x="1200000" y="1800000"/>
            <a:ext cx="5080000" cy="35064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llustratie 3"/>
          <p:cNvSpPr>
            <a:spLocks noGrp="1"/>
          </p:cNvSpPr>
          <p:nvPr>
            <p:ph type="clipArt" sz="half" idx="2"/>
          </p:nvPr>
        </p:nvSpPr>
        <p:spPr>
          <a:xfrm>
            <a:off x="6299200" y="1800000"/>
            <a:ext cx="5080000" cy="3506400"/>
          </a:xfrm>
        </p:spPr>
        <p:txBody>
          <a:bodyPr/>
          <a:lstStyle/>
          <a:p>
            <a:pPr lvl="0"/>
            <a:endParaRPr lang="nl-NL" noProof="0" dirty="0"/>
          </a:p>
        </p:txBody>
      </p:sp>
    </p:spTree>
    <p:extLst>
      <p:ext uri="{BB962C8B-B14F-4D97-AF65-F5344CB8AC3E}">
        <p14:creationId xmlns:p14="http://schemas.microsoft.com/office/powerpoint/2010/main" val="28340288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1493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0000" y="432000"/>
            <a:ext cx="10080000" cy="360000"/>
          </a:xfrm>
        </p:spPr>
        <p:txBody>
          <a:bodyPr anchor="t">
            <a:normAutofit/>
          </a:bodyPr>
          <a:lstStyle>
            <a:lvl1pPr>
              <a:defRPr sz="2600"/>
            </a:lvl1pPr>
          </a:lstStyle>
          <a:p>
            <a:r>
              <a:rPr lang="nl-NL"/>
              <a:t>Klik om stijl te bewerken</a:t>
            </a:r>
            <a:endParaRPr lang="nl-NL" dirty="0"/>
          </a:p>
        </p:txBody>
      </p:sp>
      <p:sp>
        <p:nvSpPr>
          <p:cNvPr id="3" name="Date Placeholder 3">
            <a:extLst>
              <a:ext uri="{FF2B5EF4-FFF2-40B4-BE49-F238E27FC236}">
                <a16:creationId xmlns:a16="http://schemas.microsoft.com/office/drawing/2014/main" id="{F76EF38F-D99D-4081-F1B8-9253D84DD902}"/>
              </a:ext>
            </a:extLst>
          </p:cNvPr>
          <p:cNvSpPr>
            <a:spLocks noGrp="1"/>
          </p:cNvSpPr>
          <p:nvPr>
            <p:ph type="dt" sz="half" idx="10"/>
          </p:nvPr>
        </p:nvSpPr>
        <p:spPr>
          <a:xfrm>
            <a:off x="0" y="0"/>
            <a:ext cx="0" cy="0"/>
          </a:xfrm>
        </p:spPr>
        <p:txBody>
          <a:bodyPr/>
          <a:lstStyle>
            <a:lvl1pPr>
              <a:defRPr/>
            </a:lvl1pPr>
          </a:lstStyle>
          <a:p>
            <a:pPr>
              <a:defRPr/>
            </a:pPr>
            <a:r>
              <a:rPr lang="nl-NL"/>
              <a:t>19 AUGUSTUS 2015</a:t>
            </a:r>
          </a:p>
        </p:txBody>
      </p:sp>
      <p:sp>
        <p:nvSpPr>
          <p:cNvPr id="4" name="Slide Number Placeholder 5">
            <a:extLst>
              <a:ext uri="{FF2B5EF4-FFF2-40B4-BE49-F238E27FC236}">
                <a16:creationId xmlns:a16="http://schemas.microsoft.com/office/drawing/2014/main" id="{085891AD-E366-0894-9159-19AC83E21E9F}"/>
              </a:ext>
            </a:extLst>
          </p:cNvPr>
          <p:cNvSpPr>
            <a:spLocks noGrp="1"/>
          </p:cNvSpPr>
          <p:nvPr>
            <p:ph type="sldNum" sz="quarter" idx="11"/>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pPr>
              <a:defRPr/>
            </a:pPr>
            <a:fld id="{FCD6397E-4933-40CC-A01E-FCAF0FB2998F}" type="slidenum">
              <a:rPr lang="nl-NL" altLang="en-US"/>
              <a:pPr>
                <a:defRPr/>
              </a:pPr>
              <a:t>‹nr.›</a:t>
            </a:fld>
            <a:endParaRPr lang="nl-NL" altLang="en-US"/>
          </a:p>
        </p:txBody>
      </p:sp>
    </p:spTree>
    <p:extLst>
      <p:ext uri="{BB962C8B-B14F-4D97-AF65-F5344CB8AC3E}">
        <p14:creationId xmlns:p14="http://schemas.microsoft.com/office/powerpoint/2010/main" val="2999369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8DEBF5-2712-42F8-A809-25806685DCAE}"/>
              </a:ext>
            </a:extLst>
          </p:cNvPr>
          <p:cNvSpPr>
            <a:spLocks noGrp="1"/>
          </p:cNvSpPr>
          <p:nvPr>
            <p:ph type="title"/>
          </p:nvPr>
        </p:nvSpPr>
        <p:spPr>
          <a:xfrm>
            <a:off x="831850" y="1709738"/>
            <a:ext cx="10515600" cy="2852737"/>
          </a:xfrm>
        </p:spPr>
        <p:txBody>
          <a:bodyPr anchor="b">
            <a:normAutofit/>
          </a:bodyPr>
          <a:lstStyle>
            <a:lvl1pPr>
              <a:defRPr sz="4800"/>
            </a:lvl1pPr>
          </a:lstStyle>
          <a:p>
            <a:r>
              <a:rPr lang="nl-NL"/>
              <a:t>Klik om stijl te bewerken</a:t>
            </a:r>
            <a:endParaRPr lang="LID4096"/>
          </a:p>
        </p:txBody>
      </p:sp>
      <p:sp>
        <p:nvSpPr>
          <p:cNvPr id="3" name="Tijdelijke aanduiding voor tekst 2">
            <a:extLst>
              <a:ext uri="{FF2B5EF4-FFF2-40B4-BE49-F238E27FC236}">
                <a16:creationId xmlns:a16="http://schemas.microsoft.com/office/drawing/2014/main" id="{727291EA-246E-D028-297B-F4BDF70913A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3606CAAF-FEAC-DF58-DF22-CF83E01B4B14}"/>
              </a:ext>
            </a:extLst>
          </p:cNvPr>
          <p:cNvSpPr>
            <a:spLocks noGrp="1"/>
          </p:cNvSpPr>
          <p:nvPr>
            <p:ph type="dt" sz="half" idx="10"/>
          </p:nvPr>
        </p:nvSpPr>
        <p:spPr/>
        <p:txBody>
          <a:bodyPr/>
          <a:lstStyle/>
          <a:p>
            <a:fld id="{46611C92-1A73-4D79-ADFE-2B82F863393F}" type="datetimeFigureOut">
              <a:rPr lang="LID4096" smtClean="0"/>
              <a:t>03/10/2026</a:t>
            </a:fld>
            <a:endParaRPr lang="LID4096"/>
          </a:p>
        </p:txBody>
      </p:sp>
      <p:sp>
        <p:nvSpPr>
          <p:cNvPr id="5" name="Tijdelijke aanduiding voor voettekst 4">
            <a:extLst>
              <a:ext uri="{FF2B5EF4-FFF2-40B4-BE49-F238E27FC236}">
                <a16:creationId xmlns:a16="http://schemas.microsoft.com/office/drawing/2014/main" id="{38D51BA4-0E80-3D8C-C904-72025983B753}"/>
              </a:ext>
            </a:extLst>
          </p:cNvPr>
          <p:cNvSpPr>
            <a:spLocks noGrp="1"/>
          </p:cNvSpPr>
          <p:nvPr>
            <p:ph type="ftr" sz="quarter" idx="11"/>
          </p:nvPr>
        </p:nvSpPr>
        <p:spPr/>
        <p:txBody>
          <a:bodyPr/>
          <a:lstStyle/>
          <a:p>
            <a:endParaRPr lang="LID4096"/>
          </a:p>
        </p:txBody>
      </p:sp>
      <p:sp>
        <p:nvSpPr>
          <p:cNvPr id="6" name="Tijdelijke aanduiding voor dianummer 5">
            <a:extLst>
              <a:ext uri="{FF2B5EF4-FFF2-40B4-BE49-F238E27FC236}">
                <a16:creationId xmlns:a16="http://schemas.microsoft.com/office/drawing/2014/main" id="{6E32D7A1-B86C-EE84-3ED6-5DE52BEFB855}"/>
              </a:ext>
            </a:extLst>
          </p:cNvPr>
          <p:cNvSpPr>
            <a:spLocks noGrp="1"/>
          </p:cNvSpPr>
          <p:nvPr>
            <p:ph type="sldNum" sz="quarter" idx="12"/>
          </p:nvPr>
        </p:nvSpPr>
        <p:spPr/>
        <p:txBody>
          <a:bodyPr/>
          <a:lstStyle/>
          <a:p>
            <a:fld id="{E52943C2-9F09-4FA2-95CA-A42C107662E9}" type="slidenum">
              <a:rPr lang="LID4096" smtClean="0"/>
              <a:t>‹nr.›</a:t>
            </a:fld>
            <a:endParaRPr lang="LID4096"/>
          </a:p>
        </p:txBody>
      </p:sp>
    </p:spTree>
    <p:extLst>
      <p:ext uri="{BB962C8B-B14F-4D97-AF65-F5344CB8AC3E}">
        <p14:creationId xmlns:p14="http://schemas.microsoft.com/office/powerpoint/2010/main" val="3662586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4D21C7-5366-CB1A-1424-5ED5A134AB26}"/>
              </a:ext>
            </a:extLst>
          </p:cNvPr>
          <p:cNvSpPr>
            <a:spLocks noGrp="1"/>
          </p:cNvSpPr>
          <p:nvPr>
            <p:ph type="title"/>
          </p:nvPr>
        </p:nvSpPr>
        <p:spPr/>
        <p:txBody>
          <a:bodyPr/>
          <a:lstStyle/>
          <a:p>
            <a:r>
              <a:rPr lang="nl-NL"/>
              <a:t>Klik om stijl te bewerken</a:t>
            </a:r>
            <a:endParaRPr lang="LID4096"/>
          </a:p>
        </p:txBody>
      </p:sp>
      <p:sp>
        <p:nvSpPr>
          <p:cNvPr id="3" name="Tijdelijke aanduiding voor inhoud 2">
            <a:extLst>
              <a:ext uri="{FF2B5EF4-FFF2-40B4-BE49-F238E27FC236}">
                <a16:creationId xmlns:a16="http://schemas.microsoft.com/office/drawing/2014/main" id="{F28D04D1-700F-861D-28BD-5C517F4FFEC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inhoud 3">
            <a:extLst>
              <a:ext uri="{FF2B5EF4-FFF2-40B4-BE49-F238E27FC236}">
                <a16:creationId xmlns:a16="http://schemas.microsoft.com/office/drawing/2014/main" id="{1B9847D5-A557-7952-2CB8-279A631E804B}"/>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5" name="Tijdelijke aanduiding voor datum 4">
            <a:extLst>
              <a:ext uri="{FF2B5EF4-FFF2-40B4-BE49-F238E27FC236}">
                <a16:creationId xmlns:a16="http://schemas.microsoft.com/office/drawing/2014/main" id="{D9557237-7EF3-85C2-A939-FCFCBD3D75FD}"/>
              </a:ext>
            </a:extLst>
          </p:cNvPr>
          <p:cNvSpPr>
            <a:spLocks noGrp="1"/>
          </p:cNvSpPr>
          <p:nvPr>
            <p:ph type="dt" sz="half" idx="10"/>
          </p:nvPr>
        </p:nvSpPr>
        <p:spPr/>
        <p:txBody>
          <a:bodyPr/>
          <a:lstStyle/>
          <a:p>
            <a:fld id="{46611C92-1A73-4D79-ADFE-2B82F863393F}" type="datetimeFigureOut">
              <a:rPr lang="LID4096" smtClean="0"/>
              <a:t>03/10/2026</a:t>
            </a:fld>
            <a:endParaRPr lang="LID4096"/>
          </a:p>
        </p:txBody>
      </p:sp>
      <p:sp>
        <p:nvSpPr>
          <p:cNvPr id="6" name="Tijdelijke aanduiding voor voettekst 5">
            <a:extLst>
              <a:ext uri="{FF2B5EF4-FFF2-40B4-BE49-F238E27FC236}">
                <a16:creationId xmlns:a16="http://schemas.microsoft.com/office/drawing/2014/main" id="{9762B65D-DCA5-EE7C-C583-155101469F74}"/>
              </a:ext>
            </a:extLst>
          </p:cNvPr>
          <p:cNvSpPr>
            <a:spLocks noGrp="1"/>
          </p:cNvSpPr>
          <p:nvPr>
            <p:ph type="ftr" sz="quarter" idx="11"/>
          </p:nvPr>
        </p:nvSpPr>
        <p:spPr/>
        <p:txBody>
          <a:bodyPr/>
          <a:lstStyle/>
          <a:p>
            <a:endParaRPr lang="LID4096"/>
          </a:p>
        </p:txBody>
      </p:sp>
      <p:sp>
        <p:nvSpPr>
          <p:cNvPr id="7" name="Tijdelijke aanduiding voor dianummer 6">
            <a:extLst>
              <a:ext uri="{FF2B5EF4-FFF2-40B4-BE49-F238E27FC236}">
                <a16:creationId xmlns:a16="http://schemas.microsoft.com/office/drawing/2014/main" id="{8DD7B1BD-4477-D783-D714-EEB6354EC473}"/>
              </a:ext>
            </a:extLst>
          </p:cNvPr>
          <p:cNvSpPr>
            <a:spLocks noGrp="1"/>
          </p:cNvSpPr>
          <p:nvPr>
            <p:ph type="sldNum" sz="quarter" idx="12"/>
          </p:nvPr>
        </p:nvSpPr>
        <p:spPr/>
        <p:txBody>
          <a:bodyPr/>
          <a:lstStyle/>
          <a:p>
            <a:fld id="{E52943C2-9F09-4FA2-95CA-A42C107662E9}" type="slidenum">
              <a:rPr lang="LID4096" smtClean="0"/>
              <a:t>‹nr.›</a:t>
            </a:fld>
            <a:endParaRPr lang="LID4096"/>
          </a:p>
        </p:txBody>
      </p:sp>
    </p:spTree>
    <p:extLst>
      <p:ext uri="{BB962C8B-B14F-4D97-AF65-F5344CB8AC3E}">
        <p14:creationId xmlns:p14="http://schemas.microsoft.com/office/powerpoint/2010/main" val="2969272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DE12D-CF64-9F68-131E-E1792AC720A7}"/>
              </a:ext>
            </a:extLst>
          </p:cNvPr>
          <p:cNvSpPr>
            <a:spLocks noGrp="1"/>
          </p:cNvSpPr>
          <p:nvPr>
            <p:ph type="title"/>
          </p:nvPr>
        </p:nvSpPr>
        <p:spPr>
          <a:xfrm>
            <a:off x="839788" y="365125"/>
            <a:ext cx="10515600" cy="1325563"/>
          </a:xfrm>
        </p:spPr>
        <p:txBody>
          <a:bodyPr/>
          <a:lstStyle/>
          <a:p>
            <a:r>
              <a:rPr lang="nl-NL"/>
              <a:t>Klik om stijl te bewerken</a:t>
            </a:r>
            <a:endParaRPr lang="LID4096"/>
          </a:p>
        </p:txBody>
      </p:sp>
      <p:sp>
        <p:nvSpPr>
          <p:cNvPr id="3" name="Tijdelijke aanduiding voor tekst 2">
            <a:extLst>
              <a:ext uri="{FF2B5EF4-FFF2-40B4-BE49-F238E27FC236}">
                <a16:creationId xmlns:a16="http://schemas.microsoft.com/office/drawing/2014/main" id="{0D48C010-4A5C-0E11-F08D-8C9615F62B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B5A570A-0D3E-BEC6-BDC7-18AD6972A1B6}"/>
              </a:ext>
            </a:extLst>
          </p:cNvPr>
          <p:cNvSpPr>
            <a:spLocks noGrp="1"/>
          </p:cNvSpPr>
          <p:nvPr>
            <p:ph sz="half" idx="2"/>
          </p:nvPr>
        </p:nvSpPr>
        <p:spPr>
          <a:xfrm>
            <a:off x="839788" y="2505075"/>
            <a:ext cx="5157787" cy="3684588"/>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5" name="Tijdelijke aanduiding voor tekst 4">
            <a:extLst>
              <a:ext uri="{FF2B5EF4-FFF2-40B4-BE49-F238E27FC236}">
                <a16:creationId xmlns:a16="http://schemas.microsoft.com/office/drawing/2014/main" id="{1FE0F3F2-267D-E537-A2B0-A10F1E6B10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95160D0-6C55-7508-515C-8473AB092D64}"/>
              </a:ext>
            </a:extLst>
          </p:cNvPr>
          <p:cNvSpPr>
            <a:spLocks noGrp="1"/>
          </p:cNvSpPr>
          <p:nvPr>
            <p:ph sz="quarter" idx="4"/>
          </p:nvPr>
        </p:nvSpPr>
        <p:spPr>
          <a:xfrm>
            <a:off x="6172200" y="2505075"/>
            <a:ext cx="5183188" cy="3684588"/>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7" name="Tijdelijke aanduiding voor datum 6">
            <a:extLst>
              <a:ext uri="{FF2B5EF4-FFF2-40B4-BE49-F238E27FC236}">
                <a16:creationId xmlns:a16="http://schemas.microsoft.com/office/drawing/2014/main" id="{4D0C112A-7604-496E-7D7F-26A04901897E}"/>
              </a:ext>
            </a:extLst>
          </p:cNvPr>
          <p:cNvSpPr>
            <a:spLocks noGrp="1"/>
          </p:cNvSpPr>
          <p:nvPr>
            <p:ph type="dt" sz="half" idx="10"/>
          </p:nvPr>
        </p:nvSpPr>
        <p:spPr/>
        <p:txBody>
          <a:bodyPr/>
          <a:lstStyle/>
          <a:p>
            <a:fld id="{46611C92-1A73-4D79-ADFE-2B82F863393F}" type="datetimeFigureOut">
              <a:rPr lang="LID4096" smtClean="0"/>
              <a:t>03/10/2026</a:t>
            </a:fld>
            <a:endParaRPr lang="LID4096"/>
          </a:p>
        </p:txBody>
      </p:sp>
      <p:sp>
        <p:nvSpPr>
          <p:cNvPr id="8" name="Tijdelijke aanduiding voor voettekst 7">
            <a:extLst>
              <a:ext uri="{FF2B5EF4-FFF2-40B4-BE49-F238E27FC236}">
                <a16:creationId xmlns:a16="http://schemas.microsoft.com/office/drawing/2014/main" id="{78DEED89-4A05-E228-A9B3-B3F67336400C}"/>
              </a:ext>
            </a:extLst>
          </p:cNvPr>
          <p:cNvSpPr>
            <a:spLocks noGrp="1"/>
          </p:cNvSpPr>
          <p:nvPr>
            <p:ph type="ftr" sz="quarter" idx="11"/>
          </p:nvPr>
        </p:nvSpPr>
        <p:spPr/>
        <p:txBody>
          <a:bodyPr/>
          <a:lstStyle/>
          <a:p>
            <a:endParaRPr lang="LID4096"/>
          </a:p>
        </p:txBody>
      </p:sp>
      <p:sp>
        <p:nvSpPr>
          <p:cNvPr id="9" name="Tijdelijke aanduiding voor dianummer 8">
            <a:extLst>
              <a:ext uri="{FF2B5EF4-FFF2-40B4-BE49-F238E27FC236}">
                <a16:creationId xmlns:a16="http://schemas.microsoft.com/office/drawing/2014/main" id="{C3E5FEEC-53AF-8387-01F9-66D151696327}"/>
              </a:ext>
            </a:extLst>
          </p:cNvPr>
          <p:cNvSpPr>
            <a:spLocks noGrp="1"/>
          </p:cNvSpPr>
          <p:nvPr>
            <p:ph type="sldNum" sz="quarter" idx="12"/>
          </p:nvPr>
        </p:nvSpPr>
        <p:spPr/>
        <p:txBody>
          <a:bodyPr/>
          <a:lstStyle/>
          <a:p>
            <a:fld id="{E52943C2-9F09-4FA2-95CA-A42C107662E9}" type="slidenum">
              <a:rPr lang="LID4096" smtClean="0"/>
              <a:t>‹nr.›</a:t>
            </a:fld>
            <a:endParaRPr lang="LID4096"/>
          </a:p>
        </p:txBody>
      </p:sp>
    </p:spTree>
    <p:extLst>
      <p:ext uri="{BB962C8B-B14F-4D97-AF65-F5344CB8AC3E}">
        <p14:creationId xmlns:p14="http://schemas.microsoft.com/office/powerpoint/2010/main" val="4292193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D1B9DD-6ED0-F340-CB0A-D3BFE1A79664}"/>
              </a:ext>
            </a:extLst>
          </p:cNvPr>
          <p:cNvSpPr>
            <a:spLocks noGrp="1"/>
          </p:cNvSpPr>
          <p:nvPr>
            <p:ph type="title"/>
          </p:nvPr>
        </p:nvSpPr>
        <p:spPr/>
        <p:txBody>
          <a:bodyPr/>
          <a:lstStyle/>
          <a:p>
            <a:r>
              <a:rPr lang="nl-NL"/>
              <a:t>Klik om stijl te bewerken</a:t>
            </a:r>
            <a:endParaRPr lang="LID4096"/>
          </a:p>
        </p:txBody>
      </p:sp>
      <p:sp>
        <p:nvSpPr>
          <p:cNvPr id="3" name="Tijdelijke aanduiding voor datum 2">
            <a:extLst>
              <a:ext uri="{FF2B5EF4-FFF2-40B4-BE49-F238E27FC236}">
                <a16:creationId xmlns:a16="http://schemas.microsoft.com/office/drawing/2014/main" id="{70B26C2C-B7E8-8925-4945-2D9BE5CCCDB1}"/>
              </a:ext>
            </a:extLst>
          </p:cNvPr>
          <p:cNvSpPr>
            <a:spLocks noGrp="1"/>
          </p:cNvSpPr>
          <p:nvPr>
            <p:ph type="dt" sz="half" idx="10"/>
          </p:nvPr>
        </p:nvSpPr>
        <p:spPr/>
        <p:txBody>
          <a:bodyPr/>
          <a:lstStyle/>
          <a:p>
            <a:fld id="{46611C92-1A73-4D79-ADFE-2B82F863393F}" type="datetimeFigureOut">
              <a:rPr lang="LID4096" smtClean="0"/>
              <a:t>03/10/2026</a:t>
            </a:fld>
            <a:endParaRPr lang="LID4096"/>
          </a:p>
        </p:txBody>
      </p:sp>
      <p:sp>
        <p:nvSpPr>
          <p:cNvPr id="4" name="Tijdelijke aanduiding voor voettekst 3">
            <a:extLst>
              <a:ext uri="{FF2B5EF4-FFF2-40B4-BE49-F238E27FC236}">
                <a16:creationId xmlns:a16="http://schemas.microsoft.com/office/drawing/2014/main" id="{C8FB0A59-1654-7C9E-1833-33DD4433B860}"/>
              </a:ext>
            </a:extLst>
          </p:cNvPr>
          <p:cNvSpPr>
            <a:spLocks noGrp="1"/>
          </p:cNvSpPr>
          <p:nvPr>
            <p:ph type="ftr" sz="quarter" idx="11"/>
          </p:nvPr>
        </p:nvSpPr>
        <p:spPr/>
        <p:txBody>
          <a:bodyPr/>
          <a:lstStyle/>
          <a:p>
            <a:endParaRPr lang="LID4096"/>
          </a:p>
        </p:txBody>
      </p:sp>
      <p:sp>
        <p:nvSpPr>
          <p:cNvPr id="5" name="Tijdelijke aanduiding voor dianummer 4">
            <a:extLst>
              <a:ext uri="{FF2B5EF4-FFF2-40B4-BE49-F238E27FC236}">
                <a16:creationId xmlns:a16="http://schemas.microsoft.com/office/drawing/2014/main" id="{988F1C62-4933-22EE-3E4B-91C767A6A34A}"/>
              </a:ext>
            </a:extLst>
          </p:cNvPr>
          <p:cNvSpPr>
            <a:spLocks noGrp="1"/>
          </p:cNvSpPr>
          <p:nvPr>
            <p:ph type="sldNum" sz="quarter" idx="12"/>
          </p:nvPr>
        </p:nvSpPr>
        <p:spPr/>
        <p:txBody>
          <a:bodyPr/>
          <a:lstStyle/>
          <a:p>
            <a:fld id="{E52943C2-9F09-4FA2-95CA-A42C107662E9}" type="slidenum">
              <a:rPr lang="LID4096" smtClean="0"/>
              <a:t>‹nr.›</a:t>
            </a:fld>
            <a:endParaRPr lang="LID4096"/>
          </a:p>
        </p:txBody>
      </p:sp>
    </p:spTree>
    <p:extLst>
      <p:ext uri="{BB962C8B-B14F-4D97-AF65-F5344CB8AC3E}">
        <p14:creationId xmlns:p14="http://schemas.microsoft.com/office/powerpoint/2010/main" val="2684680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FA10927-A41D-F6CD-1084-9BB6AFBDC35B}"/>
              </a:ext>
            </a:extLst>
          </p:cNvPr>
          <p:cNvSpPr>
            <a:spLocks noGrp="1"/>
          </p:cNvSpPr>
          <p:nvPr>
            <p:ph type="dt" sz="half" idx="10"/>
          </p:nvPr>
        </p:nvSpPr>
        <p:spPr/>
        <p:txBody>
          <a:bodyPr/>
          <a:lstStyle/>
          <a:p>
            <a:fld id="{46611C92-1A73-4D79-ADFE-2B82F863393F}" type="datetimeFigureOut">
              <a:rPr lang="LID4096" smtClean="0"/>
              <a:t>03/10/2026</a:t>
            </a:fld>
            <a:endParaRPr lang="LID4096"/>
          </a:p>
        </p:txBody>
      </p:sp>
      <p:sp>
        <p:nvSpPr>
          <p:cNvPr id="3" name="Tijdelijke aanduiding voor voettekst 2">
            <a:extLst>
              <a:ext uri="{FF2B5EF4-FFF2-40B4-BE49-F238E27FC236}">
                <a16:creationId xmlns:a16="http://schemas.microsoft.com/office/drawing/2014/main" id="{B46531C1-3446-4DB3-5905-9D21A36AFFC6}"/>
              </a:ext>
            </a:extLst>
          </p:cNvPr>
          <p:cNvSpPr>
            <a:spLocks noGrp="1"/>
          </p:cNvSpPr>
          <p:nvPr>
            <p:ph type="ftr" sz="quarter" idx="11"/>
          </p:nvPr>
        </p:nvSpPr>
        <p:spPr/>
        <p:txBody>
          <a:bodyPr/>
          <a:lstStyle/>
          <a:p>
            <a:endParaRPr lang="LID4096"/>
          </a:p>
        </p:txBody>
      </p:sp>
      <p:sp>
        <p:nvSpPr>
          <p:cNvPr id="4" name="Tijdelijke aanduiding voor dianummer 3">
            <a:extLst>
              <a:ext uri="{FF2B5EF4-FFF2-40B4-BE49-F238E27FC236}">
                <a16:creationId xmlns:a16="http://schemas.microsoft.com/office/drawing/2014/main" id="{54BB7452-D833-10B8-C767-E2272A43660B}"/>
              </a:ext>
            </a:extLst>
          </p:cNvPr>
          <p:cNvSpPr>
            <a:spLocks noGrp="1"/>
          </p:cNvSpPr>
          <p:nvPr>
            <p:ph type="sldNum" sz="quarter" idx="12"/>
          </p:nvPr>
        </p:nvSpPr>
        <p:spPr/>
        <p:txBody>
          <a:bodyPr/>
          <a:lstStyle/>
          <a:p>
            <a:fld id="{E52943C2-9F09-4FA2-95CA-A42C107662E9}" type="slidenum">
              <a:rPr lang="LID4096" smtClean="0"/>
              <a:t>‹nr.›</a:t>
            </a:fld>
            <a:endParaRPr lang="LID4096"/>
          </a:p>
        </p:txBody>
      </p:sp>
    </p:spTree>
    <p:extLst>
      <p:ext uri="{BB962C8B-B14F-4D97-AF65-F5344CB8AC3E}">
        <p14:creationId xmlns:p14="http://schemas.microsoft.com/office/powerpoint/2010/main" val="2945238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FD2B3-088A-648D-80CA-4806CD75D61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LID4096"/>
          </a:p>
        </p:txBody>
      </p:sp>
      <p:sp>
        <p:nvSpPr>
          <p:cNvPr id="3" name="Tijdelijke aanduiding voor inhoud 2">
            <a:extLst>
              <a:ext uri="{FF2B5EF4-FFF2-40B4-BE49-F238E27FC236}">
                <a16:creationId xmlns:a16="http://schemas.microsoft.com/office/drawing/2014/main" id="{8A643AFB-9D2D-2273-7A7D-985E35F528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tekst 3">
            <a:extLst>
              <a:ext uri="{FF2B5EF4-FFF2-40B4-BE49-F238E27FC236}">
                <a16:creationId xmlns:a16="http://schemas.microsoft.com/office/drawing/2014/main" id="{7476B8D7-832F-6760-70DC-DEE06262EC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A9C6678-F920-4AF1-F57F-65A88D44858E}"/>
              </a:ext>
            </a:extLst>
          </p:cNvPr>
          <p:cNvSpPr>
            <a:spLocks noGrp="1"/>
          </p:cNvSpPr>
          <p:nvPr>
            <p:ph type="dt" sz="half" idx="10"/>
          </p:nvPr>
        </p:nvSpPr>
        <p:spPr/>
        <p:txBody>
          <a:bodyPr/>
          <a:lstStyle/>
          <a:p>
            <a:fld id="{46611C92-1A73-4D79-ADFE-2B82F863393F}" type="datetimeFigureOut">
              <a:rPr lang="LID4096" smtClean="0"/>
              <a:t>03/10/2026</a:t>
            </a:fld>
            <a:endParaRPr lang="LID4096"/>
          </a:p>
        </p:txBody>
      </p:sp>
      <p:sp>
        <p:nvSpPr>
          <p:cNvPr id="6" name="Tijdelijke aanduiding voor voettekst 5">
            <a:extLst>
              <a:ext uri="{FF2B5EF4-FFF2-40B4-BE49-F238E27FC236}">
                <a16:creationId xmlns:a16="http://schemas.microsoft.com/office/drawing/2014/main" id="{8C9AB2B3-83E1-9E3E-3BA9-C2599547D707}"/>
              </a:ext>
            </a:extLst>
          </p:cNvPr>
          <p:cNvSpPr>
            <a:spLocks noGrp="1"/>
          </p:cNvSpPr>
          <p:nvPr>
            <p:ph type="ftr" sz="quarter" idx="11"/>
          </p:nvPr>
        </p:nvSpPr>
        <p:spPr/>
        <p:txBody>
          <a:bodyPr/>
          <a:lstStyle/>
          <a:p>
            <a:endParaRPr lang="LID4096"/>
          </a:p>
        </p:txBody>
      </p:sp>
      <p:sp>
        <p:nvSpPr>
          <p:cNvPr id="7" name="Tijdelijke aanduiding voor dianummer 6">
            <a:extLst>
              <a:ext uri="{FF2B5EF4-FFF2-40B4-BE49-F238E27FC236}">
                <a16:creationId xmlns:a16="http://schemas.microsoft.com/office/drawing/2014/main" id="{FA518627-5347-D02E-978D-6DD3003D11FD}"/>
              </a:ext>
            </a:extLst>
          </p:cNvPr>
          <p:cNvSpPr>
            <a:spLocks noGrp="1"/>
          </p:cNvSpPr>
          <p:nvPr>
            <p:ph type="sldNum" sz="quarter" idx="12"/>
          </p:nvPr>
        </p:nvSpPr>
        <p:spPr/>
        <p:txBody>
          <a:bodyPr/>
          <a:lstStyle/>
          <a:p>
            <a:fld id="{E52943C2-9F09-4FA2-95CA-A42C107662E9}" type="slidenum">
              <a:rPr lang="LID4096" smtClean="0"/>
              <a:t>‹nr.›</a:t>
            </a:fld>
            <a:endParaRPr lang="LID4096"/>
          </a:p>
        </p:txBody>
      </p:sp>
    </p:spTree>
    <p:extLst>
      <p:ext uri="{BB962C8B-B14F-4D97-AF65-F5344CB8AC3E}">
        <p14:creationId xmlns:p14="http://schemas.microsoft.com/office/powerpoint/2010/main" val="3625625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5B6D1E-9E2B-3C71-9F46-F4CD804029E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LID4096"/>
          </a:p>
        </p:txBody>
      </p:sp>
      <p:sp>
        <p:nvSpPr>
          <p:cNvPr id="3" name="Tijdelijke aanduiding voor afbeelding 2">
            <a:extLst>
              <a:ext uri="{FF2B5EF4-FFF2-40B4-BE49-F238E27FC236}">
                <a16:creationId xmlns:a16="http://schemas.microsoft.com/office/drawing/2014/main" id="{9A11503D-EA41-59C7-7344-6A1DFDF6B9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LID4096"/>
          </a:p>
        </p:txBody>
      </p:sp>
      <p:sp>
        <p:nvSpPr>
          <p:cNvPr id="4" name="Tijdelijke aanduiding voor tekst 3">
            <a:extLst>
              <a:ext uri="{FF2B5EF4-FFF2-40B4-BE49-F238E27FC236}">
                <a16:creationId xmlns:a16="http://schemas.microsoft.com/office/drawing/2014/main" id="{E6F6B74D-BAEA-ADAC-BEC8-41B45CA972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4103EB3-9871-42EE-4EE8-00166BA49F9A}"/>
              </a:ext>
            </a:extLst>
          </p:cNvPr>
          <p:cNvSpPr>
            <a:spLocks noGrp="1"/>
          </p:cNvSpPr>
          <p:nvPr>
            <p:ph type="dt" sz="half" idx="10"/>
          </p:nvPr>
        </p:nvSpPr>
        <p:spPr/>
        <p:txBody>
          <a:bodyPr/>
          <a:lstStyle/>
          <a:p>
            <a:fld id="{46611C92-1A73-4D79-ADFE-2B82F863393F}" type="datetimeFigureOut">
              <a:rPr lang="LID4096" smtClean="0"/>
              <a:t>03/10/2026</a:t>
            </a:fld>
            <a:endParaRPr lang="LID4096"/>
          </a:p>
        </p:txBody>
      </p:sp>
      <p:sp>
        <p:nvSpPr>
          <p:cNvPr id="6" name="Tijdelijke aanduiding voor voettekst 5">
            <a:extLst>
              <a:ext uri="{FF2B5EF4-FFF2-40B4-BE49-F238E27FC236}">
                <a16:creationId xmlns:a16="http://schemas.microsoft.com/office/drawing/2014/main" id="{F0213BE9-8EA8-D842-23EC-7C5E89DDDB37}"/>
              </a:ext>
            </a:extLst>
          </p:cNvPr>
          <p:cNvSpPr>
            <a:spLocks noGrp="1"/>
          </p:cNvSpPr>
          <p:nvPr>
            <p:ph type="ftr" sz="quarter" idx="11"/>
          </p:nvPr>
        </p:nvSpPr>
        <p:spPr/>
        <p:txBody>
          <a:bodyPr/>
          <a:lstStyle/>
          <a:p>
            <a:endParaRPr lang="LID4096"/>
          </a:p>
        </p:txBody>
      </p:sp>
      <p:sp>
        <p:nvSpPr>
          <p:cNvPr id="7" name="Tijdelijke aanduiding voor dianummer 6">
            <a:extLst>
              <a:ext uri="{FF2B5EF4-FFF2-40B4-BE49-F238E27FC236}">
                <a16:creationId xmlns:a16="http://schemas.microsoft.com/office/drawing/2014/main" id="{08985014-8A32-5AF8-102B-F69A7A89842F}"/>
              </a:ext>
            </a:extLst>
          </p:cNvPr>
          <p:cNvSpPr>
            <a:spLocks noGrp="1"/>
          </p:cNvSpPr>
          <p:nvPr>
            <p:ph type="sldNum" sz="quarter" idx="12"/>
          </p:nvPr>
        </p:nvSpPr>
        <p:spPr/>
        <p:txBody>
          <a:bodyPr/>
          <a:lstStyle/>
          <a:p>
            <a:fld id="{E52943C2-9F09-4FA2-95CA-A42C107662E9}" type="slidenum">
              <a:rPr lang="LID4096" smtClean="0"/>
              <a:t>‹nr.›</a:t>
            </a:fld>
            <a:endParaRPr lang="LID4096"/>
          </a:p>
        </p:txBody>
      </p:sp>
    </p:spTree>
    <p:extLst>
      <p:ext uri="{BB962C8B-B14F-4D97-AF65-F5344CB8AC3E}">
        <p14:creationId xmlns:p14="http://schemas.microsoft.com/office/powerpoint/2010/main" val="3564967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4.em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3.emf"/><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4.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4.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tx1"/>
            </a:gs>
            <a:gs pos="50000">
              <a:schemeClr val="tx1"/>
            </a:gs>
            <a:gs pos="100000">
              <a:schemeClr val="tx1"/>
            </a:gs>
          </a:gsLst>
          <a:lin ang="5400000" scaled="0"/>
        </a:gradFill>
        <a:effectLst/>
      </p:bgPr>
    </p:bg>
    <p:spTree>
      <p:nvGrpSpPr>
        <p:cNvPr id="1" name=""/>
        <p:cNvGrpSpPr/>
        <p:nvPr/>
      </p:nvGrpSpPr>
      <p:grpSpPr>
        <a:xfrm>
          <a:off x="0" y="0"/>
          <a:ext cx="0" cy="0"/>
          <a:chOff x="0" y="0"/>
          <a:chExt cx="0" cy="0"/>
        </a:xfrm>
      </p:grpSpPr>
      <p:pic>
        <p:nvPicPr>
          <p:cNvPr id="7" name="Tijdelijke aanduiding voor inhoud 4" descr="Afbeelding met schermopname&#10;&#10;Automatisch gegenereerde beschrijving">
            <a:extLst>
              <a:ext uri="{FF2B5EF4-FFF2-40B4-BE49-F238E27FC236}">
                <a16:creationId xmlns:a16="http://schemas.microsoft.com/office/drawing/2014/main" id="{438C211E-D93B-23D0-6C26-DA2B32A4C75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2" name="Tijdelijke aanduiding voor titel 1">
            <a:extLst>
              <a:ext uri="{FF2B5EF4-FFF2-40B4-BE49-F238E27FC236}">
                <a16:creationId xmlns:a16="http://schemas.microsoft.com/office/drawing/2014/main" id="{FB13F5A4-4548-DFE3-8673-254C18E612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LID4096"/>
          </a:p>
        </p:txBody>
      </p:sp>
      <p:sp>
        <p:nvSpPr>
          <p:cNvPr id="3" name="Tijdelijke aanduiding voor tekst 2">
            <a:extLst>
              <a:ext uri="{FF2B5EF4-FFF2-40B4-BE49-F238E27FC236}">
                <a16:creationId xmlns:a16="http://schemas.microsoft.com/office/drawing/2014/main" id="{0D7058E4-8892-B30E-9672-FE3BD743F0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datum 3">
            <a:extLst>
              <a:ext uri="{FF2B5EF4-FFF2-40B4-BE49-F238E27FC236}">
                <a16:creationId xmlns:a16="http://schemas.microsoft.com/office/drawing/2014/main" id="{91BE9E55-9490-9C84-C825-DCF78A5473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611C92-1A73-4D79-ADFE-2B82F863393F}" type="datetimeFigureOut">
              <a:rPr lang="LID4096" smtClean="0"/>
              <a:t>03/10/2026</a:t>
            </a:fld>
            <a:endParaRPr lang="LID4096"/>
          </a:p>
        </p:txBody>
      </p:sp>
      <p:sp>
        <p:nvSpPr>
          <p:cNvPr id="5" name="Tijdelijke aanduiding voor voettekst 4">
            <a:extLst>
              <a:ext uri="{FF2B5EF4-FFF2-40B4-BE49-F238E27FC236}">
                <a16:creationId xmlns:a16="http://schemas.microsoft.com/office/drawing/2014/main" id="{058D5A1E-D60D-2363-F9F4-03699990A5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Tijdelijke aanduiding voor dianummer 5">
            <a:extLst>
              <a:ext uri="{FF2B5EF4-FFF2-40B4-BE49-F238E27FC236}">
                <a16:creationId xmlns:a16="http://schemas.microsoft.com/office/drawing/2014/main" id="{AA0422FB-397F-8330-8A5A-FB6C6A2213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fld id="{E52943C2-9F09-4FA2-95CA-A42C107662E9}" type="slidenum">
              <a:rPr lang="LID4096" smtClean="0"/>
              <a:pPr/>
              <a:t>‹nr.›</a:t>
            </a:fld>
            <a:endParaRPr lang="LID4096"/>
          </a:p>
        </p:txBody>
      </p:sp>
    </p:spTree>
    <p:extLst>
      <p:ext uri="{BB962C8B-B14F-4D97-AF65-F5344CB8AC3E}">
        <p14:creationId xmlns:p14="http://schemas.microsoft.com/office/powerpoint/2010/main" val="63806938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2800" b="1" kern="1200">
          <a:solidFill>
            <a:schemeClr val="tx2"/>
          </a:solidFill>
          <a:latin typeface="Verdana" panose="020B0604030504040204" pitchFamily="34" charset="0"/>
          <a:ea typeface="Verdana" panose="020B0604030504040204" pitchFamily="34"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kern="1200">
          <a:solidFill>
            <a:schemeClr val="bg2"/>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300" b="0" kern="1200">
          <a:solidFill>
            <a:schemeClr val="bg2"/>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bg2"/>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b="0" kern="1200">
          <a:solidFill>
            <a:schemeClr val="bg2"/>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b="0" kern="1200">
          <a:solidFill>
            <a:schemeClr val="bg2"/>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8" name="Straight Connector 7"/>
          <p:cNvCxnSpPr/>
          <p:nvPr/>
        </p:nvCxnSpPr>
        <p:spPr>
          <a:xfrm>
            <a:off x="0" y="6643198"/>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p:cNvPicPr>
          <p:nvPr/>
        </p:nvPicPr>
        <p:blipFill rotWithShape="1">
          <a:blip r:embed="rId12" cstate="print">
            <a:extLst>
              <a:ext uri="{28A0092B-C50C-407E-A947-70E740481C1C}">
                <a14:useLocalDpi xmlns:a14="http://schemas.microsoft.com/office/drawing/2010/main" val="0"/>
              </a:ext>
            </a:extLst>
          </a:blip>
          <a:stretch/>
        </p:blipFill>
        <p:spPr>
          <a:xfrm>
            <a:off x="487893" y="6433035"/>
            <a:ext cx="435600" cy="420326"/>
          </a:xfrm>
          <a:prstGeom prst="rect">
            <a:avLst/>
          </a:prstGeom>
          <a:solidFill>
            <a:schemeClr val="bg1"/>
          </a:solidFill>
          <a:ln>
            <a:noFill/>
          </a:ln>
        </p:spPr>
      </p:pic>
      <p:sp>
        <p:nvSpPr>
          <p:cNvPr id="2" name="Title Placeholder 1"/>
          <p:cNvSpPr>
            <a:spLocks noGrp="1"/>
          </p:cNvSpPr>
          <p:nvPr>
            <p:ph type="title"/>
          </p:nvPr>
        </p:nvSpPr>
        <p:spPr>
          <a:xfrm>
            <a:off x="548217" y="274638"/>
            <a:ext cx="11097683" cy="438582"/>
          </a:xfrm>
          <a:prstGeom prst="rect">
            <a:avLst/>
          </a:prstGeom>
        </p:spPr>
        <p:txBody>
          <a:bodyPr vert="horz" wrap="square" lIns="0" tIns="0" rIns="0" bIns="0" rtlCol="0" anchor="t" anchorCtr="0">
            <a:spAutoFit/>
          </a:bodyPr>
          <a:lstStyle/>
          <a:p>
            <a:r>
              <a:rPr lang="en-US"/>
              <a:t>Click to edit Master title style</a:t>
            </a:r>
            <a:endParaRPr lang="nl-NL"/>
          </a:p>
        </p:txBody>
      </p:sp>
      <p:sp>
        <p:nvSpPr>
          <p:cNvPr id="3" name="Text Placeholder 2"/>
          <p:cNvSpPr>
            <a:spLocks noGrp="1"/>
          </p:cNvSpPr>
          <p:nvPr>
            <p:ph type="body" idx="1"/>
          </p:nvPr>
        </p:nvSpPr>
        <p:spPr>
          <a:xfrm>
            <a:off x="548217" y="1295399"/>
            <a:ext cx="11097683" cy="48672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Slide Number Placeholder 5"/>
          <p:cNvSpPr>
            <a:spLocks noGrp="1"/>
          </p:cNvSpPr>
          <p:nvPr>
            <p:ph type="sldNum" sz="quarter" idx="4"/>
          </p:nvPr>
        </p:nvSpPr>
        <p:spPr>
          <a:xfrm>
            <a:off x="11440745" y="6566254"/>
            <a:ext cx="223200" cy="153888"/>
          </a:xfrm>
          <a:prstGeom prst="rect">
            <a:avLst/>
          </a:prstGeom>
          <a:solidFill>
            <a:schemeClr val="bg1"/>
          </a:solidFill>
        </p:spPr>
        <p:txBody>
          <a:bodyPr vert="horz" wrap="none" lIns="36000" tIns="0" rIns="36000" bIns="0" rtlCol="0" anchor="ctr">
            <a:spAutoFit/>
          </a:bodyPr>
          <a:lstStyle>
            <a:lvl1pPr algn="ctr">
              <a:defRPr lang="nl-NL" sz="1000" smtClean="0"/>
            </a:lvl1pPr>
          </a:lstStyle>
          <a:p>
            <a:fld id="{9A9CDA0D-E60F-43FA-955F-1B96DEEB3FDE}" type="slidenum">
              <a:rPr lang="en-GB" smtClean="0"/>
              <a:pPr/>
              <a:t>‹nr.›</a:t>
            </a:fld>
            <a:endParaRPr lang="en-GB"/>
          </a:p>
        </p:txBody>
      </p:sp>
      <p:pic>
        <p:nvPicPr>
          <p:cNvPr id="1033" name="Picture 9">
            <a:extLst>
              <a:ext uri="{FF2B5EF4-FFF2-40B4-BE49-F238E27FC236}">
                <a16:creationId xmlns:a16="http://schemas.microsoft.com/office/drawing/2014/main" id="{5717EAF5-8C31-4F23-BEAC-E54C2BE2F32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02495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hf hdr="0" ftr="0" dt="0"/>
  <p:txStyles>
    <p:titleStyle>
      <a:lvl1pPr algn="l" defTabSz="914400" rtl="0" eaLnBrk="1" latinLnBrk="0" hangingPunct="1">
        <a:lnSpc>
          <a:spcPct val="95000"/>
        </a:lnSpc>
        <a:spcBef>
          <a:spcPct val="0"/>
        </a:spcBef>
        <a:buNone/>
        <a:defRPr sz="3000" kern="1200" cap="small" baseline="0">
          <a:solidFill>
            <a:schemeClr val="tx1"/>
          </a:solidFill>
          <a:latin typeface="+mj-lt"/>
          <a:ea typeface="+mj-ea"/>
          <a:cs typeface="+mj-cs"/>
        </a:defRPr>
      </a:lvl1pPr>
    </p:titleStyle>
    <p:bodyStyle>
      <a:lvl1pPr marL="268288" indent="-268288" algn="l" defTabSz="914400" rtl="0" eaLnBrk="1" latinLnBrk="0" hangingPunct="1">
        <a:lnSpc>
          <a:spcPct val="114000"/>
        </a:lnSpc>
        <a:spcBef>
          <a:spcPts val="0"/>
        </a:spcBef>
        <a:buClr>
          <a:schemeClr val="accent2"/>
        </a:buClr>
        <a:buFont typeface="Calibri" panose="020F0502020204030204" pitchFamily="34" charset="0"/>
        <a:buChar char="−"/>
        <a:defRPr sz="2400" kern="1200">
          <a:solidFill>
            <a:schemeClr val="tx1"/>
          </a:solidFill>
          <a:latin typeface="+mn-lt"/>
          <a:ea typeface="+mn-ea"/>
          <a:cs typeface="+mn-cs"/>
        </a:defRPr>
      </a:lvl1pPr>
      <a:lvl2pPr marL="538163" indent="-269875" algn="l" defTabSz="914400" rtl="0" eaLnBrk="1" latinLnBrk="0" hangingPunct="1">
        <a:lnSpc>
          <a:spcPct val="114000"/>
        </a:lnSpc>
        <a:spcBef>
          <a:spcPts val="0"/>
        </a:spcBef>
        <a:buClr>
          <a:schemeClr val="accent1"/>
        </a:buClr>
        <a:buFont typeface="Calibri" panose="020F0502020204030204" pitchFamily="34" charset="0"/>
        <a:buChar char="−"/>
        <a:defRPr sz="2400" kern="1200">
          <a:solidFill>
            <a:schemeClr val="tx1"/>
          </a:solidFill>
          <a:latin typeface="+mn-lt"/>
          <a:ea typeface="+mn-ea"/>
          <a:cs typeface="+mn-cs"/>
        </a:defRPr>
      </a:lvl2pPr>
      <a:lvl3pPr marL="806450" indent="-268288" algn="l" defTabSz="914400" rtl="0" eaLnBrk="1" latinLnBrk="0" hangingPunct="1">
        <a:lnSpc>
          <a:spcPct val="114000"/>
        </a:lnSpc>
        <a:spcBef>
          <a:spcPts val="0"/>
        </a:spcBef>
        <a:buFont typeface="Verdana" panose="020B0604030504040204" pitchFamily="34" charset="0"/>
        <a:buChar char="-"/>
        <a:defRPr sz="2400" kern="1200">
          <a:solidFill>
            <a:schemeClr val="tx1"/>
          </a:solidFill>
          <a:latin typeface="+mn-lt"/>
          <a:ea typeface="+mn-ea"/>
          <a:cs typeface="+mn-cs"/>
        </a:defRPr>
      </a:lvl3pPr>
      <a:lvl4pPr marL="1076325" indent="-269875" algn="l" defTabSz="914400" rtl="0" eaLnBrk="1" latinLnBrk="0" hangingPunct="1">
        <a:lnSpc>
          <a:spcPct val="114000"/>
        </a:lnSpc>
        <a:spcBef>
          <a:spcPts val="0"/>
        </a:spcBef>
        <a:buFont typeface="Verdana" panose="020B0604030504040204" pitchFamily="34" charset="0"/>
        <a:buChar char="-"/>
        <a:defRPr sz="2400" kern="1200">
          <a:solidFill>
            <a:schemeClr val="tx1"/>
          </a:solidFill>
          <a:latin typeface="+mn-lt"/>
          <a:ea typeface="+mn-ea"/>
          <a:cs typeface="+mn-cs"/>
        </a:defRPr>
      </a:lvl4pPr>
      <a:lvl5pPr marL="1344613" indent="-268288" algn="l" defTabSz="914400" rtl="0" eaLnBrk="1" latinLnBrk="0" hangingPunct="1">
        <a:lnSpc>
          <a:spcPct val="114000"/>
        </a:lnSpc>
        <a:spcBef>
          <a:spcPts val="0"/>
        </a:spcBef>
        <a:buFont typeface="Verdana" panose="020B060403050404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3">
            <a:extLst>
              <a:ext uri="{FF2B5EF4-FFF2-40B4-BE49-F238E27FC236}">
                <a16:creationId xmlns:a16="http://schemas.microsoft.com/office/drawing/2014/main" id="{E5B83D10-2B83-3DD1-6B07-0AD9EA0E03F0}"/>
              </a:ext>
            </a:extLst>
          </p:cNvPr>
          <p:cNvSpPr>
            <a:spLocks noChangeArrowheads="1"/>
          </p:cNvSpPr>
          <p:nvPr userDrawn="1"/>
        </p:nvSpPr>
        <p:spPr bwMode="auto">
          <a:xfrm>
            <a:off x="0" y="6132513"/>
            <a:ext cx="12192000" cy="725487"/>
          </a:xfrm>
          <a:prstGeom prst="rect">
            <a:avLst/>
          </a:prstGeom>
          <a:solidFill>
            <a:schemeClr val="bg1"/>
          </a:solidFill>
          <a:ln>
            <a:noFill/>
          </a:ln>
        </p:spPr>
        <p:txBody>
          <a:bodyPr wrap="none" anchor="ctr"/>
          <a:lstStyle>
            <a:lvl1pPr eaLnBrk="0" hangingPunct="0">
              <a:defRPr sz="2200">
                <a:solidFill>
                  <a:schemeClr val="tx1"/>
                </a:solidFill>
                <a:latin typeface="Tahoma" pitchFamily="34" charset="0"/>
              </a:defRPr>
            </a:lvl1pPr>
            <a:lvl2pPr marL="742950" indent="-285750" eaLnBrk="0" hangingPunct="0">
              <a:defRPr sz="2200">
                <a:solidFill>
                  <a:schemeClr val="tx1"/>
                </a:solidFill>
                <a:latin typeface="Tahoma" pitchFamily="34" charset="0"/>
              </a:defRPr>
            </a:lvl2pPr>
            <a:lvl3pPr marL="1143000" indent="-228600" eaLnBrk="0" hangingPunct="0">
              <a:defRPr sz="2200">
                <a:solidFill>
                  <a:schemeClr val="tx1"/>
                </a:solidFill>
                <a:latin typeface="Tahoma" pitchFamily="34" charset="0"/>
              </a:defRPr>
            </a:lvl3pPr>
            <a:lvl4pPr marL="1600200" indent="-228600" eaLnBrk="0" hangingPunct="0">
              <a:defRPr sz="2200">
                <a:solidFill>
                  <a:schemeClr val="tx1"/>
                </a:solidFill>
                <a:latin typeface="Tahoma" pitchFamily="34" charset="0"/>
              </a:defRPr>
            </a:lvl4pPr>
            <a:lvl5pPr marL="2057400" indent="-228600" eaLnBrk="0" hangingPunct="0">
              <a:defRPr sz="2200">
                <a:solidFill>
                  <a:schemeClr val="tx1"/>
                </a:solidFill>
                <a:latin typeface="Tahoma" pitchFamily="34" charset="0"/>
              </a:defRPr>
            </a:lvl5pPr>
            <a:lvl6pPr marL="2514600" indent="-228600" algn="r" eaLnBrk="0" fontAlgn="base" hangingPunct="0">
              <a:spcBef>
                <a:spcPct val="0"/>
              </a:spcBef>
              <a:spcAft>
                <a:spcPct val="0"/>
              </a:spcAft>
              <a:defRPr sz="2200">
                <a:solidFill>
                  <a:schemeClr val="tx1"/>
                </a:solidFill>
                <a:latin typeface="Tahoma" pitchFamily="34" charset="0"/>
              </a:defRPr>
            </a:lvl6pPr>
            <a:lvl7pPr marL="2971800" indent="-228600" algn="r" eaLnBrk="0" fontAlgn="base" hangingPunct="0">
              <a:spcBef>
                <a:spcPct val="0"/>
              </a:spcBef>
              <a:spcAft>
                <a:spcPct val="0"/>
              </a:spcAft>
              <a:defRPr sz="2200">
                <a:solidFill>
                  <a:schemeClr val="tx1"/>
                </a:solidFill>
                <a:latin typeface="Tahoma" pitchFamily="34" charset="0"/>
              </a:defRPr>
            </a:lvl7pPr>
            <a:lvl8pPr marL="3429000" indent="-228600" algn="r" eaLnBrk="0" fontAlgn="base" hangingPunct="0">
              <a:spcBef>
                <a:spcPct val="0"/>
              </a:spcBef>
              <a:spcAft>
                <a:spcPct val="0"/>
              </a:spcAft>
              <a:defRPr sz="2200">
                <a:solidFill>
                  <a:schemeClr val="tx1"/>
                </a:solidFill>
                <a:latin typeface="Tahoma" pitchFamily="34" charset="0"/>
              </a:defRPr>
            </a:lvl8pPr>
            <a:lvl9pPr marL="3886200" indent="-228600" algn="r" eaLnBrk="0" fontAlgn="base" hangingPunct="0">
              <a:spcBef>
                <a:spcPct val="0"/>
              </a:spcBef>
              <a:spcAft>
                <a:spcPct val="0"/>
              </a:spcAft>
              <a:defRPr sz="2200">
                <a:solidFill>
                  <a:schemeClr val="tx1"/>
                </a:solidFill>
                <a:latin typeface="Tahoma" pitchFamily="34" charset="0"/>
              </a:defRPr>
            </a:lvl9pPr>
          </a:lstStyle>
          <a:p>
            <a:pPr algn="r" eaLnBrk="1" hangingPunct="1">
              <a:defRPr/>
            </a:pPr>
            <a:endParaRPr lang="nl-NL" altLang="nl-NL"/>
          </a:p>
        </p:txBody>
      </p:sp>
      <p:sp>
        <p:nvSpPr>
          <p:cNvPr id="1027" name="Rectangle 10">
            <a:extLst>
              <a:ext uri="{FF2B5EF4-FFF2-40B4-BE49-F238E27FC236}">
                <a16:creationId xmlns:a16="http://schemas.microsoft.com/office/drawing/2014/main" id="{757B7CA9-3EEB-DC9B-1241-AF12E4C4DA92}"/>
              </a:ext>
            </a:extLst>
          </p:cNvPr>
          <p:cNvSpPr>
            <a:spLocks noGrp="1" noChangeArrowheads="1"/>
          </p:cNvSpPr>
          <p:nvPr>
            <p:ph type="title"/>
          </p:nvPr>
        </p:nvSpPr>
        <p:spPr bwMode="auto">
          <a:xfrm>
            <a:off x="1200150" y="0"/>
            <a:ext cx="102123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nl-NL" altLang="nl-NL"/>
              <a:t>Click to edit Master title style</a:t>
            </a:r>
          </a:p>
        </p:txBody>
      </p:sp>
      <p:sp>
        <p:nvSpPr>
          <p:cNvPr id="1028" name="Rectangle 11">
            <a:extLst>
              <a:ext uri="{FF2B5EF4-FFF2-40B4-BE49-F238E27FC236}">
                <a16:creationId xmlns:a16="http://schemas.microsoft.com/office/drawing/2014/main" id="{D587B93C-375D-C927-B9DF-5CD29334DBA6}"/>
              </a:ext>
            </a:extLst>
          </p:cNvPr>
          <p:cNvSpPr>
            <a:spLocks noGrp="1" noChangeArrowheads="1"/>
          </p:cNvSpPr>
          <p:nvPr>
            <p:ph type="body" idx="1"/>
          </p:nvPr>
        </p:nvSpPr>
        <p:spPr bwMode="auto">
          <a:xfrm>
            <a:off x="1200150" y="1939925"/>
            <a:ext cx="101981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nl-NL"/>
              <a:t>Click to edit Master text styles</a:t>
            </a:r>
          </a:p>
          <a:p>
            <a:pPr lvl="1"/>
            <a:r>
              <a:rPr lang="nl-NL" altLang="nl-NL"/>
              <a:t>Second level</a:t>
            </a:r>
          </a:p>
          <a:p>
            <a:pPr lvl="2"/>
            <a:r>
              <a:rPr lang="nl-NL" altLang="nl-NL"/>
              <a:t>Third level</a:t>
            </a:r>
          </a:p>
          <a:p>
            <a:pPr lvl="3"/>
            <a:r>
              <a:rPr lang="nl-NL" altLang="nl-NL"/>
              <a:t>Fourth level</a:t>
            </a:r>
          </a:p>
          <a:p>
            <a:pPr lvl="4"/>
            <a:r>
              <a:rPr lang="nl-NL" altLang="nl-NL"/>
              <a:t>Fifth level</a:t>
            </a:r>
          </a:p>
        </p:txBody>
      </p:sp>
      <p:sp>
        <p:nvSpPr>
          <p:cNvPr id="1029" name="Rectangle 17">
            <a:extLst>
              <a:ext uri="{FF2B5EF4-FFF2-40B4-BE49-F238E27FC236}">
                <a16:creationId xmlns:a16="http://schemas.microsoft.com/office/drawing/2014/main" id="{CF4FA707-DAE6-F3F9-3858-FFFC69F0B012}"/>
              </a:ext>
            </a:extLst>
          </p:cNvPr>
          <p:cNvSpPr>
            <a:spLocks noChangeArrowheads="1"/>
          </p:cNvSpPr>
          <p:nvPr/>
        </p:nvSpPr>
        <p:spPr bwMode="auto">
          <a:xfrm>
            <a:off x="10082213" y="6297613"/>
            <a:ext cx="719137" cy="252412"/>
          </a:xfrm>
          <a:prstGeom prst="rect">
            <a:avLst/>
          </a:prstGeom>
          <a:noFill/>
          <a:ln>
            <a:noFill/>
          </a:ln>
        </p:spPr>
        <p:txBody>
          <a:bodyPr lIns="0" tIns="0" rIns="0" bIns="0"/>
          <a:lstStyle>
            <a:lvl1pPr>
              <a:defRPr sz="2200">
                <a:solidFill>
                  <a:schemeClr val="tx1"/>
                </a:solidFill>
                <a:latin typeface="Tahoma" panose="020B0604030504040204" pitchFamily="34" charset="0"/>
              </a:defRPr>
            </a:lvl1pPr>
            <a:lvl2pPr marL="742950" indent="-285750">
              <a:defRPr sz="2200">
                <a:solidFill>
                  <a:schemeClr val="tx1"/>
                </a:solidFill>
                <a:latin typeface="Tahoma" panose="020B0604030504040204" pitchFamily="34" charset="0"/>
              </a:defRPr>
            </a:lvl2pPr>
            <a:lvl3pPr marL="1143000" indent="-228600">
              <a:defRPr sz="2200">
                <a:solidFill>
                  <a:schemeClr val="tx1"/>
                </a:solidFill>
                <a:latin typeface="Tahoma" panose="020B0604030504040204" pitchFamily="34" charset="0"/>
              </a:defRPr>
            </a:lvl3pPr>
            <a:lvl4pPr marL="1600200" indent="-228600">
              <a:defRPr sz="2200">
                <a:solidFill>
                  <a:schemeClr val="tx1"/>
                </a:solidFill>
                <a:latin typeface="Tahoma" panose="020B0604030504040204" pitchFamily="34" charset="0"/>
              </a:defRPr>
            </a:lvl4pPr>
            <a:lvl5pPr marL="2057400" indent="-228600">
              <a:defRPr sz="2200">
                <a:solidFill>
                  <a:schemeClr val="tx1"/>
                </a:solidFill>
                <a:latin typeface="Tahoma" panose="020B0604030504040204" pitchFamily="34" charset="0"/>
              </a:defRPr>
            </a:lvl5pPr>
            <a:lvl6pPr marL="2514600" indent="-228600" eaLnBrk="0" fontAlgn="base" hangingPunct="0">
              <a:spcBef>
                <a:spcPct val="0"/>
              </a:spcBef>
              <a:spcAft>
                <a:spcPct val="0"/>
              </a:spcAft>
              <a:defRPr sz="2200">
                <a:solidFill>
                  <a:schemeClr val="tx1"/>
                </a:solidFill>
                <a:latin typeface="Tahoma" panose="020B0604030504040204" pitchFamily="34" charset="0"/>
              </a:defRPr>
            </a:lvl6pPr>
            <a:lvl7pPr marL="2971800" indent="-228600" eaLnBrk="0" fontAlgn="base" hangingPunct="0">
              <a:spcBef>
                <a:spcPct val="0"/>
              </a:spcBef>
              <a:spcAft>
                <a:spcPct val="0"/>
              </a:spcAft>
              <a:defRPr sz="2200">
                <a:solidFill>
                  <a:schemeClr val="tx1"/>
                </a:solidFill>
                <a:latin typeface="Tahoma" panose="020B0604030504040204" pitchFamily="34" charset="0"/>
              </a:defRPr>
            </a:lvl7pPr>
            <a:lvl8pPr marL="3429000" indent="-228600" eaLnBrk="0" fontAlgn="base" hangingPunct="0">
              <a:spcBef>
                <a:spcPct val="0"/>
              </a:spcBef>
              <a:spcAft>
                <a:spcPct val="0"/>
              </a:spcAft>
              <a:defRPr sz="2200">
                <a:solidFill>
                  <a:schemeClr val="tx1"/>
                </a:solidFill>
                <a:latin typeface="Tahoma" panose="020B0604030504040204" pitchFamily="34" charset="0"/>
              </a:defRPr>
            </a:lvl8pPr>
            <a:lvl9pPr marL="3886200" indent="-228600" eaLnBrk="0" fontAlgn="base" hangingPunct="0">
              <a:spcBef>
                <a:spcPct val="0"/>
              </a:spcBef>
              <a:spcAft>
                <a:spcPct val="0"/>
              </a:spcAft>
              <a:defRPr sz="2200">
                <a:solidFill>
                  <a:schemeClr val="tx1"/>
                </a:solidFill>
                <a:latin typeface="Tahoma" panose="020B0604030504040204" pitchFamily="34" charset="0"/>
              </a:defRPr>
            </a:lvl9pPr>
          </a:lstStyle>
          <a:p>
            <a:pPr algn="r" eaLnBrk="1" hangingPunct="1">
              <a:defRPr/>
            </a:pPr>
            <a:fld id="{9E2835F0-210C-4B0E-A23F-A75429108A17}" type="slidenum">
              <a:rPr lang="nl-NL" altLang="nl-NL" sz="1300" smtClean="0"/>
              <a:pPr algn="r" eaLnBrk="1" hangingPunct="1">
                <a:defRPr/>
              </a:pPr>
              <a:t>‹nr.›</a:t>
            </a:fld>
            <a:endParaRPr lang="nl-NL" altLang="nl-NL" sz="1300"/>
          </a:p>
        </p:txBody>
      </p:sp>
      <p:sp>
        <p:nvSpPr>
          <p:cNvPr id="1030" name="Rectangle 19">
            <a:extLst>
              <a:ext uri="{FF2B5EF4-FFF2-40B4-BE49-F238E27FC236}">
                <a16:creationId xmlns:a16="http://schemas.microsoft.com/office/drawing/2014/main" id="{985F3D10-7A40-EF5E-B3E3-2A967F149916}"/>
              </a:ext>
            </a:extLst>
          </p:cNvPr>
          <p:cNvSpPr>
            <a:spLocks noChangeArrowheads="1"/>
          </p:cNvSpPr>
          <p:nvPr userDrawn="1"/>
        </p:nvSpPr>
        <p:spPr bwMode="auto">
          <a:xfrm>
            <a:off x="0" y="6584950"/>
            <a:ext cx="12192000" cy="273050"/>
          </a:xfrm>
          <a:prstGeom prst="rect">
            <a:avLst/>
          </a:prstGeom>
          <a:solidFill>
            <a:schemeClr val="bg2"/>
          </a:solidFill>
          <a:ln>
            <a:noFill/>
          </a:ln>
        </p:spPr>
        <p:txBody>
          <a:bodyPr wrap="none" anchor="ctr"/>
          <a:lstStyle>
            <a:lvl1pPr eaLnBrk="0" hangingPunct="0">
              <a:defRPr sz="2200">
                <a:solidFill>
                  <a:schemeClr val="tx1"/>
                </a:solidFill>
                <a:latin typeface="Tahoma" pitchFamily="34" charset="0"/>
              </a:defRPr>
            </a:lvl1pPr>
            <a:lvl2pPr marL="742950" indent="-285750" eaLnBrk="0" hangingPunct="0">
              <a:defRPr sz="2200">
                <a:solidFill>
                  <a:schemeClr val="tx1"/>
                </a:solidFill>
                <a:latin typeface="Tahoma" pitchFamily="34" charset="0"/>
              </a:defRPr>
            </a:lvl2pPr>
            <a:lvl3pPr marL="1143000" indent="-228600" eaLnBrk="0" hangingPunct="0">
              <a:defRPr sz="2200">
                <a:solidFill>
                  <a:schemeClr val="tx1"/>
                </a:solidFill>
                <a:latin typeface="Tahoma" pitchFamily="34" charset="0"/>
              </a:defRPr>
            </a:lvl3pPr>
            <a:lvl4pPr marL="1600200" indent="-228600" eaLnBrk="0" hangingPunct="0">
              <a:defRPr sz="2200">
                <a:solidFill>
                  <a:schemeClr val="tx1"/>
                </a:solidFill>
                <a:latin typeface="Tahoma" pitchFamily="34" charset="0"/>
              </a:defRPr>
            </a:lvl4pPr>
            <a:lvl5pPr marL="2057400" indent="-228600" eaLnBrk="0" hangingPunct="0">
              <a:defRPr sz="2200">
                <a:solidFill>
                  <a:schemeClr val="tx1"/>
                </a:solidFill>
                <a:latin typeface="Tahoma" pitchFamily="34" charset="0"/>
              </a:defRPr>
            </a:lvl5pPr>
            <a:lvl6pPr marL="2514600" indent="-228600" algn="r" eaLnBrk="0" fontAlgn="base" hangingPunct="0">
              <a:spcBef>
                <a:spcPct val="0"/>
              </a:spcBef>
              <a:spcAft>
                <a:spcPct val="0"/>
              </a:spcAft>
              <a:defRPr sz="2200">
                <a:solidFill>
                  <a:schemeClr val="tx1"/>
                </a:solidFill>
                <a:latin typeface="Tahoma" pitchFamily="34" charset="0"/>
              </a:defRPr>
            </a:lvl6pPr>
            <a:lvl7pPr marL="2971800" indent="-228600" algn="r" eaLnBrk="0" fontAlgn="base" hangingPunct="0">
              <a:spcBef>
                <a:spcPct val="0"/>
              </a:spcBef>
              <a:spcAft>
                <a:spcPct val="0"/>
              </a:spcAft>
              <a:defRPr sz="2200">
                <a:solidFill>
                  <a:schemeClr val="tx1"/>
                </a:solidFill>
                <a:latin typeface="Tahoma" pitchFamily="34" charset="0"/>
              </a:defRPr>
            </a:lvl7pPr>
            <a:lvl8pPr marL="3429000" indent="-228600" algn="r" eaLnBrk="0" fontAlgn="base" hangingPunct="0">
              <a:spcBef>
                <a:spcPct val="0"/>
              </a:spcBef>
              <a:spcAft>
                <a:spcPct val="0"/>
              </a:spcAft>
              <a:defRPr sz="2200">
                <a:solidFill>
                  <a:schemeClr val="tx1"/>
                </a:solidFill>
                <a:latin typeface="Tahoma" pitchFamily="34" charset="0"/>
              </a:defRPr>
            </a:lvl8pPr>
            <a:lvl9pPr marL="3886200" indent="-228600" algn="r" eaLnBrk="0" fontAlgn="base" hangingPunct="0">
              <a:spcBef>
                <a:spcPct val="0"/>
              </a:spcBef>
              <a:spcAft>
                <a:spcPct val="0"/>
              </a:spcAft>
              <a:defRPr sz="2200">
                <a:solidFill>
                  <a:schemeClr val="tx1"/>
                </a:solidFill>
                <a:latin typeface="Tahoma" pitchFamily="34" charset="0"/>
              </a:defRPr>
            </a:lvl9pPr>
          </a:lstStyle>
          <a:p>
            <a:pPr algn="r" eaLnBrk="1" hangingPunct="1">
              <a:defRPr/>
            </a:pPr>
            <a:endParaRPr lang="nl-NL" altLang="nl-NL"/>
          </a:p>
        </p:txBody>
      </p:sp>
      <p:sp>
        <p:nvSpPr>
          <p:cNvPr id="1031" name="Line 20">
            <a:extLst>
              <a:ext uri="{FF2B5EF4-FFF2-40B4-BE49-F238E27FC236}">
                <a16:creationId xmlns:a16="http://schemas.microsoft.com/office/drawing/2014/main" id="{5E2DB6C7-E723-8036-F7C9-79FC40C01F8C}"/>
              </a:ext>
            </a:extLst>
          </p:cNvPr>
          <p:cNvSpPr>
            <a:spLocks noChangeShapeType="1"/>
          </p:cNvSpPr>
          <p:nvPr userDrawn="1"/>
        </p:nvSpPr>
        <p:spPr bwMode="auto">
          <a:xfrm>
            <a:off x="0" y="6781800"/>
            <a:ext cx="12192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nl-NL"/>
          </a:p>
        </p:txBody>
      </p:sp>
      <p:pic>
        <p:nvPicPr>
          <p:cNvPr id="1032" name="Picture 21" descr="TU_Delft_2.png                                                 00095E43Smidswater Server              C1CD65DB:">
            <a:extLst>
              <a:ext uri="{FF2B5EF4-FFF2-40B4-BE49-F238E27FC236}">
                <a16:creationId xmlns:a16="http://schemas.microsoft.com/office/drawing/2014/main" id="{3FD5EEC4-5291-235A-CA71-7B036B1E013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2000" y="6184900"/>
            <a:ext cx="11826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Line 22">
            <a:extLst>
              <a:ext uri="{FF2B5EF4-FFF2-40B4-BE49-F238E27FC236}">
                <a16:creationId xmlns:a16="http://schemas.microsoft.com/office/drawing/2014/main" id="{8D2AF404-B365-E3C8-C3A8-9263008C18F7}"/>
              </a:ext>
            </a:extLst>
          </p:cNvPr>
          <p:cNvSpPr>
            <a:spLocks noChangeShapeType="1"/>
          </p:cNvSpPr>
          <p:nvPr userDrawn="1"/>
        </p:nvSpPr>
        <p:spPr bwMode="auto">
          <a:xfrm>
            <a:off x="0" y="6134100"/>
            <a:ext cx="12192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1034" name="Text Box 23">
            <a:extLst>
              <a:ext uri="{FF2B5EF4-FFF2-40B4-BE49-F238E27FC236}">
                <a16:creationId xmlns:a16="http://schemas.microsoft.com/office/drawing/2014/main" id="{4AF8A235-54FD-735A-9673-ADACB6F72E31}"/>
              </a:ext>
            </a:extLst>
          </p:cNvPr>
          <p:cNvSpPr txBox="1">
            <a:spLocks noChangeArrowheads="1"/>
          </p:cNvSpPr>
          <p:nvPr userDrawn="1"/>
        </p:nvSpPr>
        <p:spPr bwMode="auto">
          <a:xfrm>
            <a:off x="2420938" y="6262688"/>
            <a:ext cx="7612062" cy="307975"/>
          </a:xfrm>
          <a:prstGeom prst="rect">
            <a:avLst/>
          </a:prstGeom>
          <a:noFill/>
          <a:ln>
            <a:noFill/>
          </a:ln>
        </p:spPr>
        <p:txBody>
          <a:bodyPr>
            <a:spAutoFit/>
          </a:bodyPr>
          <a:lstStyle>
            <a:lvl1pPr eaLnBrk="0" hangingPunct="0">
              <a:defRPr sz="2200">
                <a:solidFill>
                  <a:schemeClr val="tx1"/>
                </a:solidFill>
                <a:latin typeface="Tahoma" pitchFamily="34" charset="0"/>
              </a:defRPr>
            </a:lvl1pPr>
            <a:lvl2pPr marL="742950" indent="-285750" eaLnBrk="0" hangingPunct="0">
              <a:defRPr sz="2200">
                <a:solidFill>
                  <a:schemeClr val="tx1"/>
                </a:solidFill>
                <a:latin typeface="Tahoma" pitchFamily="34" charset="0"/>
              </a:defRPr>
            </a:lvl2pPr>
            <a:lvl3pPr marL="1143000" indent="-228600" eaLnBrk="0" hangingPunct="0">
              <a:defRPr sz="2200">
                <a:solidFill>
                  <a:schemeClr val="tx1"/>
                </a:solidFill>
                <a:latin typeface="Tahoma" pitchFamily="34" charset="0"/>
              </a:defRPr>
            </a:lvl3pPr>
            <a:lvl4pPr marL="1600200" indent="-228600" eaLnBrk="0" hangingPunct="0">
              <a:defRPr sz="2200">
                <a:solidFill>
                  <a:schemeClr val="tx1"/>
                </a:solidFill>
                <a:latin typeface="Tahoma" pitchFamily="34" charset="0"/>
              </a:defRPr>
            </a:lvl4pPr>
            <a:lvl5pPr marL="2057400" indent="-228600" eaLnBrk="0" hangingPunct="0">
              <a:defRPr sz="2200">
                <a:solidFill>
                  <a:schemeClr val="tx1"/>
                </a:solidFill>
                <a:latin typeface="Tahoma" pitchFamily="34" charset="0"/>
              </a:defRPr>
            </a:lvl5pPr>
            <a:lvl6pPr marL="2514600" indent="-228600" algn="r" eaLnBrk="0" fontAlgn="base" hangingPunct="0">
              <a:spcBef>
                <a:spcPct val="0"/>
              </a:spcBef>
              <a:spcAft>
                <a:spcPct val="0"/>
              </a:spcAft>
              <a:defRPr sz="2200">
                <a:solidFill>
                  <a:schemeClr val="tx1"/>
                </a:solidFill>
                <a:latin typeface="Tahoma" pitchFamily="34" charset="0"/>
              </a:defRPr>
            </a:lvl6pPr>
            <a:lvl7pPr marL="2971800" indent="-228600" algn="r" eaLnBrk="0" fontAlgn="base" hangingPunct="0">
              <a:spcBef>
                <a:spcPct val="0"/>
              </a:spcBef>
              <a:spcAft>
                <a:spcPct val="0"/>
              </a:spcAft>
              <a:defRPr sz="2200">
                <a:solidFill>
                  <a:schemeClr val="tx1"/>
                </a:solidFill>
                <a:latin typeface="Tahoma" pitchFamily="34" charset="0"/>
              </a:defRPr>
            </a:lvl7pPr>
            <a:lvl8pPr marL="3429000" indent="-228600" algn="r" eaLnBrk="0" fontAlgn="base" hangingPunct="0">
              <a:spcBef>
                <a:spcPct val="0"/>
              </a:spcBef>
              <a:spcAft>
                <a:spcPct val="0"/>
              </a:spcAft>
              <a:defRPr sz="2200">
                <a:solidFill>
                  <a:schemeClr val="tx1"/>
                </a:solidFill>
                <a:latin typeface="Tahoma" pitchFamily="34" charset="0"/>
              </a:defRPr>
            </a:lvl8pPr>
            <a:lvl9pPr marL="3886200" indent="-228600" algn="r" eaLnBrk="0" fontAlgn="base" hangingPunct="0">
              <a:spcBef>
                <a:spcPct val="0"/>
              </a:spcBef>
              <a:spcAft>
                <a:spcPct val="0"/>
              </a:spcAft>
              <a:defRPr sz="2200">
                <a:solidFill>
                  <a:schemeClr val="tx1"/>
                </a:solidFill>
                <a:latin typeface="Tahoma" pitchFamily="34" charset="0"/>
              </a:defRPr>
            </a:lvl9pPr>
          </a:lstStyle>
          <a:p>
            <a:pPr algn="r" eaLnBrk="1" hangingPunct="1">
              <a:spcBef>
                <a:spcPct val="50000"/>
              </a:spcBef>
              <a:defRPr/>
            </a:pPr>
            <a:r>
              <a:rPr lang="nl-NL" sz="1400" dirty="0">
                <a:solidFill>
                  <a:schemeClr val="bg2"/>
                </a:solidFill>
                <a:latin typeface="Arial" panose="020B0604020202020204" pitchFamily="34" charset="0"/>
                <a:cs typeface="Arial" panose="020B0604020202020204" pitchFamily="34" charset="0"/>
              </a:rPr>
              <a:t>De woonopgave in Nederland: uitdagingen en oplossingen</a:t>
            </a:r>
          </a:p>
        </p:txBody>
      </p:sp>
      <p:sp>
        <p:nvSpPr>
          <p:cNvPr id="1035" name="Rectangle 28">
            <a:extLst>
              <a:ext uri="{FF2B5EF4-FFF2-40B4-BE49-F238E27FC236}">
                <a16:creationId xmlns:a16="http://schemas.microsoft.com/office/drawing/2014/main" id="{985B606C-234C-7E96-6D8B-055F527ACD4A}"/>
              </a:ext>
            </a:extLst>
          </p:cNvPr>
          <p:cNvSpPr>
            <a:spLocks noChangeArrowheads="1"/>
          </p:cNvSpPr>
          <p:nvPr userDrawn="1"/>
        </p:nvSpPr>
        <p:spPr bwMode="auto">
          <a:xfrm>
            <a:off x="0" y="0"/>
            <a:ext cx="627063" cy="2057400"/>
          </a:xfrm>
          <a:prstGeom prst="rect">
            <a:avLst/>
          </a:prstGeom>
          <a:solidFill>
            <a:schemeClr val="bg2"/>
          </a:solidFill>
          <a:ln>
            <a:noFill/>
          </a:ln>
        </p:spPr>
        <p:txBody>
          <a:bodyPr wrap="none" anchor="ctr"/>
          <a:lstStyle>
            <a:lvl1pPr eaLnBrk="0" hangingPunct="0">
              <a:defRPr sz="2200">
                <a:solidFill>
                  <a:schemeClr val="tx1"/>
                </a:solidFill>
                <a:latin typeface="Tahoma" pitchFamily="34" charset="0"/>
              </a:defRPr>
            </a:lvl1pPr>
            <a:lvl2pPr marL="742950" indent="-285750" eaLnBrk="0" hangingPunct="0">
              <a:defRPr sz="2200">
                <a:solidFill>
                  <a:schemeClr val="tx1"/>
                </a:solidFill>
                <a:latin typeface="Tahoma" pitchFamily="34" charset="0"/>
              </a:defRPr>
            </a:lvl2pPr>
            <a:lvl3pPr marL="1143000" indent="-228600" eaLnBrk="0" hangingPunct="0">
              <a:defRPr sz="2200">
                <a:solidFill>
                  <a:schemeClr val="tx1"/>
                </a:solidFill>
                <a:latin typeface="Tahoma" pitchFamily="34" charset="0"/>
              </a:defRPr>
            </a:lvl3pPr>
            <a:lvl4pPr marL="1600200" indent="-228600" eaLnBrk="0" hangingPunct="0">
              <a:defRPr sz="2200">
                <a:solidFill>
                  <a:schemeClr val="tx1"/>
                </a:solidFill>
                <a:latin typeface="Tahoma" pitchFamily="34" charset="0"/>
              </a:defRPr>
            </a:lvl4pPr>
            <a:lvl5pPr marL="2057400" indent="-228600" eaLnBrk="0" hangingPunct="0">
              <a:defRPr sz="2200">
                <a:solidFill>
                  <a:schemeClr val="tx1"/>
                </a:solidFill>
                <a:latin typeface="Tahoma" pitchFamily="34" charset="0"/>
              </a:defRPr>
            </a:lvl5pPr>
            <a:lvl6pPr marL="2514600" indent="-228600" algn="r" eaLnBrk="0" fontAlgn="base" hangingPunct="0">
              <a:spcBef>
                <a:spcPct val="0"/>
              </a:spcBef>
              <a:spcAft>
                <a:spcPct val="0"/>
              </a:spcAft>
              <a:defRPr sz="2200">
                <a:solidFill>
                  <a:schemeClr val="tx1"/>
                </a:solidFill>
                <a:latin typeface="Tahoma" pitchFamily="34" charset="0"/>
              </a:defRPr>
            </a:lvl6pPr>
            <a:lvl7pPr marL="2971800" indent="-228600" algn="r" eaLnBrk="0" fontAlgn="base" hangingPunct="0">
              <a:spcBef>
                <a:spcPct val="0"/>
              </a:spcBef>
              <a:spcAft>
                <a:spcPct val="0"/>
              </a:spcAft>
              <a:defRPr sz="2200">
                <a:solidFill>
                  <a:schemeClr val="tx1"/>
                </a:solidFill>
                <a:latin typeface="Tahoma" pitchFamily="34" charset="0"/>
              </a:defRPr>
            </a:lvl7pPr>
            <a:lvl8pPr marL="3429000" indent="-228600" algn="r" eaLnBrk="0" fontAlgn="base" hangingPunct="0">
              <a:spcBef>
                <a:spcPct val="0"/>
              </a:spcBef>
              <a:spcAft>
                <a:spcPct val="0"/>
              </a:spcAft>
              <a:defRPr sz="2200">
                <a:solidFill>
                  <a:schemeClr val="tx1"/>
                </a:solidFill>
                <a:latin typeface="Tahoma" pitchFamily="34" charset="0"/>
              </a:defRPr>
            </a:lvl8pPr>
            <a:lvl9pPr marL="3886200" indent="-228600" algn="r" eaLnBrk="0" fontAlgn="base" hangingPunct="0">
              <a:spcBef>
                <a:spcPct val="0"/>
              </a:spcBef>
              <a:spcAft>
                <a:spcPct val="0"/>
              </a:spcAft>
              <a:defRPr sz="2200">
                <a:solidFill>
                  <a:schemeClr val="tx1"/>
                </a:solidFill>
                <a:latin typeface="Tahoma" pitchFamily="34" charset="0"/>
              </a:defRPr>
            </a:lvl9pPr>
          </a:lstStyle>
          <a:p>
            <a:pPr algn="r" eaLnBrk="1" hangingPunct="1">
              <a:defRPr/>
            </a:pPr>
            <a:endParaRPr lang="nl-NL" altLang="nl-NL"/>
          </a:p>
        </p:txBody>
      </p:sp>
      <p:sp>
        <p:nvSpPr>
          <p:cNvPr id="1036" name="Text Box 15">
            <a:extLst>
              <a:ext uri="{FF2B5EF4-FFF2-40B4-BE49-F238E27FC236}">
                <a16:creationId xmlns:a16="http://schemas.microsoft.com/office/drawing/2014/main" id="{72C21540-F9E6-C6A0-D115-AE2E2CA8395E}"/>
              </a:ext>
            </a:extLst>
          </p:cNvPr>
          <p:cNvSpPr txBox="1">
            <a:spLocks noChangeArrowheads="1"/>
          </p:cNvSpPr>
          <p:nvPr userDrawn="1"/>
        </p:nvSpPr>
        <p:spPr bwMode="auto">
          <a:xfrm>
            <a:off x="10801350" y="6294438"/>
            <a:ext cx="1390650" cy="215900"/>
          </a:xfrm>
          <a:prstGeom prst="rect">
            <a:avLst/>
          </a:prstGeom>
          <a:noFill/>
          <a:ln>
            <a:noFill/>
          </a:ln>
        </p:spPr>
        <p:txBody>
          <a:bodyPr lIns="0" tIns="0" rIns="0" bIns="0">
            <a:spAutoFit/>
          </a:bodyPr>
          <a:lstStyle>
            <a:lvl1pPr eaLnBrk="0" hangingPunct="0">
              <a:defRPr sz="2200">
                <a:solidFill>
                  <a:schemeClr val="tx1"/>
                </a:solidFill>
                <a:latin typeface="Tahoma" pitchFamily="34" charset="0"/>
              </a:defRPr>
            </a:lvl1pPr>
            <a:lvl2pPr marL="742950" indent="-285750" eaLnBrk="0" hangingPunct="0">
              <a:defRPr sz="2200">
                <a:solidFill>
                  <a:schemeClr val="tx1"/>
                </a:solidFill>
                <a:latin typeface="Tahoma" pitchFamily="34" charset="0"/>
              </a:defRPr>
            </a:lvl2pPr>
            <a:lvl3pPr marL="1143000" indent="-228600" eaLnBrk="0" hangingPunct="0">
              <a:defRPr sz="2200">
                <a:solidFill>
                  <a:schemeClr val="tx1"/>
                </a:solidFill>
                <a:latin typeface="Tahoma" pitchFamily="34" charset="0"/>
              </a:defRPr>
            </a:lvl3pPr>
            <a:lvl4pPr marL="1600200" indent="-228600" eaLnBrk="0" hangingPunct="0">
              <a:defRPr sz="2200">
                <a:solidFill>
                  <a:schemeClr val="tx1"/>
                </a:solidFill>
                <a:latin typeface="Tahoma" pitchFamily="34" charset="0"/>
              </a:defRPr>
            </a:lvl4pPr>
            <a:lvl5pPr marL="2057400" indent="-228600" eaLnBrk="0" hangingPunct="0">
              <a:defRPr sz="2200">
                <a:solidFill>
                  <a:schemeClr val="tx1"/>
                </a:solidFill>
                <a:latin typeface="Tahoma" pitchFamily="34" charset="0"/>
              </a:defRPr>
            </a:lvl5pPr>
            <a:lvl6pPr marL="2514600" indent="-228600" algn="r" eaLnBrk="0" fontAlgn="base" hangingPunct="0">
              <a:spcBef>
                <a:spcPct val="0"/>
              </a:spcBef>
              <a:spcAft>
                <a:spcPct val="0"/>
              </a:spcAft>
              <a:defRPr sz="2200">
                <a:solidFill>
                  <a:schemeClr val="tx1"/>
                </a:solidFill>
                <a:latin typeface="Tahoma" pitchFamily="34" charset="0"/>
              </a:defRPr>
            </a:lvl6pPr>
            <a:lvl7pPr marL="2971800" indent="-228600" algn="r" eaLnBrk="0" fontAlgn="base" hangingPunct="0">
              <a:spcBef>
                <a:spcPct val="0"/>
              </a:spcBef>
              <a:spcAft>
                <a:spcPct val="0"/>
              </a:spcAft>
              <a:defRPr sz="2200">
                <a:solidFill>
                  <a:schemeClr val="tx1"/>
                </a:solidFill>
                <a:latin typeface="Tahoma" pitchFamily="34" charset="0"/>
              </a:defRPr>
            </a:lvl7pPr>
            <a:lvl8pPr marL="3429000" indent="-228600" algn="r" eaLnBrk="0" fontAlgn="base" hangingPunct="0">
              <a:spcBef>
                <a:spcPct val="0"/>
              </a:spcBef>
              <a:spcAft>
                <a:spcPct val="0"/>
              </a:spcAft>
              <a:defRPr sz="2200">
                <a:solidFill>
                  <a:schemeClr val="tx1"/>
                </a:solidFill>
                <a:latin typeface="Tahoma" pitchFamily="34" charset="0"/>
              </a:defRPr>
            </a:lvl8pPr>
            <a:lvl9pPr marL="3886200" indent="-228600" algn="r" eaLnBrk="0" fontAlgn="base" hangingPunct="0">
              <a:spcBef>
                <a:spcPct val="0"/>
              </a:spcBef>
              <a:spcAft>
                <a:spcPct val="0"/>
              </a:spcAft>
              <a:defRPr sz="2200">
                <a:solidFill>
                  <a:schemeClr val="tx1"/>
                </a:solidFill>
                <a:latin typeface="Tahoma" pitchFamily="34" charset="0"/>
              </a:defRPr>
            </a:lvl9pPr>
          </a:lstStyle>
          <a:p>
            <a:pPr eaLnBrk="1" hangingPunct="1">
              <a:spcBef>
                <a:spcPct val="50000"/>
              </a:spcBef>
              <a:defRPr/>
            </a:pPr>
            <a:r>
              <a:rPr lang="nl-NL" sz="1200" dirty="0">
                <a:solidFill>
                  <a:schemeClr val="bg2"/>
                </a:solidFill>
              </a:rPr>
              <a:t>| </a:t>
            </a:r>
            <a:r>
              <a:rPr lang="nl-NL" sz="1400" dirty="0">
                <a:solidFill>
                  <a:schemeClr val="bg2"/>
                </a:solidFill>
                <a:latin typeface="Arial" panose="020B0604020202020204" pitchFamily="34" charset="0"/>
                <a:cs typeface="Arial" panose="020B0604020202020204" pitchFamily="34" charset="0"/>
              </a:rPr>
              <a:t>22-01-2024</a:t>
            </a:r>
            <a:endParaRPr lang="nl-NL"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6336973"/>
      </p:ext>
    </p:extLst>
  </p:cSld>
  <p:clrMap bg1="lt1" tx1="dk1" bg2="lt2" tx2="dk2" accent1="accent1" accent2="accent2" accent3="accent3" accent4="accent4" accent5="accent5" accent6="accent6" hlink="hlink" folHlink="folHlink"/>
  <p:sldLayoutIdLst>
    <p:sldLayoutId id="2147483685" r:id="rId1"/>
  </p:sldLayoutIdLst>
  <p:hf hdr="0" ftr="0" dt="0"/>
  <p:txStyles>
    <p:titleStyle>
      <a:lvl1pPr marL="857250" indent="-857250" algn="l" rtl="0" eaLnBrk="0" fontAlgn="base" hangingPunct="0">
        <a:spcBef>
          <a:spcPct val="0"/>
        </a:spcBef>
        <a:spcAft>
          <a:spcPct val="0"/>
        </a:spcAft>
        <a:defRPr sz="3300">
          <a:solidFill>
            <a:schemeClr val="tx1"/>
          </a:solidFill>
          <a:latin typeface="+mj-lt"/>
          <a:ea typeface="+mj-ea"/>
          <a:cs typeface="+mj-cs"/>
        </a:defRPr>
      </a:lvl1pPr>
      <a:lvl2pPr marL="857250" indent="-857250" algn="l" rtl="0" eaLnBrk="0" fontAlgn="base" hangingPunct="0">
        <a:spcBef>
          <a:spcPct val="0"/>
        </a:spcBef>
        <a:spcAft>
          <a:spcPct val="0"/>
        </a:spcAft>
        <a:defRPr sz="3300">
          <a:solidFill>
            <a:schemeClr val="tx1"/>
          </a:solidFill>
          <a:latin typeface="Bookman Old Style" pitchFamily="18" charset="0"/>
        </a:defRPr>
      </a:lvl2pPr>
      <a:lvl3pPr marL="857250" indent="-857250" algn="l" rtl="0" eaLnBrk="0" fontAlgn="base" hangingPunct="0">
        <a:spcBef>
          <a:spcPct val="0"/>
        </a:spcBef>
        <a:spcAft>
          <a:spcPct val="0"/>
        </a:spcAft>
        <a:defRPr sz="3300">
          <a:solidFill>
            <a:schemeClr val="tx1"/>
          </a:solidFill>
          <a:latin typeface="Bookman Old Style" pitchFamily="18" charset="0"/>
        </a:defRPr>
      </a:lvl3pPr>
      <a:lvl4pPr marL="857250" indent="-857250" algn="l" rtl="0" eaLnBrk="0" fontAlgn="base" hangingPunct="0">
        <a:spcBef>
          <a:spcPct val="0"/>
        </a:spcBef>
        <a:spcAft>
          <a:spcPct val="0"/>
        </a:spcAft>
        <a:defRPr sz="3300">
          <a:solidFill>
            <a:schemeClr val="tx1"/>
          </a:solidFill>
          <a:latin typeface="Bookman Old Style" pitchFamily="18" charset="0"/>
        </a:defRPr>
      </a:lvl4pPr>
      <a:lvl5pPr marL="857250" indent="-857250" algn="l" rtl="0" eaLnBrk="0" fontAlgn="base" hangingPunct="0">
        <a:spcBef>
          <a:spcPct val="0"/>
        </a:spcBef>
        <a:spcAft>
          <a:spcPct val="0"/>
        </a:spcAft>
        <a:defRPr sz="3300">
          <a:solidFill>
            <a:schemeClr val="tx1"/>
          </a:solidFill>
          <a:latin typeface="Bookman Old Style" pitchFamily="18" charset="0"/>
        </a:defRPr>
      </a:lvl5pPr>
      <a:lvl6pPr marL="1314450" indent="-857250" algn="l" rtl="0" fontAlgn="base">
        <a:spcBef>
          <a:spcPct val="0"/>
        </a:spcBef>
        <a:spcAft>
          <a:spcPct val="0"/>
        </a:spcAft>
        <a:defRPr sz="3300">
          <a:solidFill>
            <a:schemeClr val="tx1"/>
          </a:solidFill>
          <a:latin typeface="Bookman Old Style" pitchFamily="18" charset="0"/>
        </a:defRPr>
      </a:lvl6pPr>
      <a:lvl7pPr marL="1771650" indent="-857250" algn="l" rtl="0" fontAlgn="base">
        <a:spcBef>
          <a:spcPct val="0"/>
        </a:spcBef>
        <a:spcAft>
          <a:spcPct val="0"/>
        </a:spcAft>
        <a:defRPr sz="3300">
          <a:solidFill>
            <a:schemeClr val="tx1"/>
          </a:solidFill>
          <a:latin typeface="Bookman Old Style" pitchFamily="18" charset="0"/>
        </a:defRPr>
      </a:lvl7pPr>
      <a:lvl8pPr marL="2228850" indent="-857250" algn="l" rtl="0" fontAlgn="base">
        <a:spcBef>
          <a:spcPct val="0"/>
        </a:spcBef>
        <a:spcAft>
          <a:spcPct val="0"/>
        </a:spcAft>
        <a:defRPr sz="3300">
          <a:solidFill>
            <a:schemeClr val="tx1"/>
          </a:solidFill>
          <a:latin typeface="Bookman Old Style" pitchFamily="18" charset="0"/>
        </a:defRPr>
      </a:lvl8pPr>
      <a:lvl9pPr marL="2686050" indent="-857250" algn="l" rtl="0" fontAlgn="base">
        <a:spcBef>
          <a:spcPct val="0"/>
        </a:spcBef>
        <a:spcAft>
          <a:spcPct val="0"/>
        </a:spcAft>
        <a:defRPr sz="3300">
          <a:solidFill>
            <a:schemeClr val="tx1"/>
          </a:solidFill>
          <a:latin typeface="Bookman Old Style" pitchFamily="18" charset="0"/>
        </a:defRPr>
      </a:lvl9pPr>
    </p:titleStyle>
    <p:bodyStyle>
      <a:lvl1pPr marL="195263" indent="-195263" algn="l" rtl="0" eaLnBrk="0" fontAlgn="base" hangingPunct="0">
        <a:lnSpc>
          <a:spcPts val="2500"/>
        </a:lnSpc>
        <a:spcBef>
          <a:spcPct val="0"/>
        </a:spcBef>
        <a:spcAft>
          <a:spcPct val="0"/>
        </a:spcAft>
        <a:buClr>
          <a:schemeClr val="bg2"/>
        </a:buClr>
        <a:buChar char="•"/>
        <a:defRPr sz="2000">
          <a:solidFill>
            <a:schemeClr val="tx1"/>
          </a:solidFill>
          <a:latin typeface="+mn-lt"/>
          <a:ea typeface="+mn-ea"/>
          <a:cs typeface="+mn-cs"/>
        </a:defRPr>
      </a:lvl1pPr>
      <a:lvl2pPr marL="576263" indent="-190500" algn="l" rtl="0" eaLnBrk="0" fontAlgn="base" hangingPunct="0">
        <a:lnSpc>
          <a:spcPts val="2500"/>
        </a:lnSpc>
        <a:spcBef>
          <a:spcPct val="0"/>
        </a:spcBef>
        <a:spcAft>
          <a:spcPct val="0"/>
        </a:spcAft>
        <a:buClr>
          <a:schemeClr val="bg2"/>
        </a:buClr>
        <a:buFont typeface="Times" panose="02020603050405020304" pitchFamily="18" charset="0"/>
        <a:buChar char="•"/>
        <a:defRPr>
          <a:solidFill>
            <a:schemeClr val="tx1"/>
          </a:solidFill>
          <a:latin typeface="+mn-lt"/>
        </a:defRPr>
      </a:lvl2pPr>
      <a:lvl3pPr marL="957263" indent="-190500" algn="l" rtl="0" eaLnBrk="0" fontAlgn="base" hangingPunct="0">
        <a:lnSpc>
          <a:spcPts val="2500"/>
        </a:lnSpc>
        <a:spcBef>
          <a:spcPct val="0"/>
        </a:spcBef>
        <a:spcAft>
          <a:spcPct val="0"/>
        </a:spcAft>
        <a:buClr>
          <a:schemeClr val="bg2"/>
        </a:buClr>
        <a:buFont typeface="Times" panose="02020603050405020304" pitchFamily="18" charset="0"/>
        <a:buChar char="•"/>
        <a:defRPr sz="1600">
          <a:solidFill>
            <a:schemeClr val="tx1"/>
          </a:solidFill>
          <a:latin typeface="+mn-lt"/>
        </a:defRPr>
      </a:lvl3pPr>
      <a:lvl4pPr marL="1338263" indent="-190500" algn="l" rtl="0" eaLnBrk="0" fontAlgn="base" hangingPunct="0">
        <a:lnSpc>
          <a:spcPts val="2500"/>
        </a:lnSpc>
        <a:spcBef>
          <a:spcPct val="0"/>
        </a:spcBef>
        <a:spcAft>
          <a:spcPct val="0"/>
        </a:spcAft>
        <a:buClr>
          <a:schemeClr val="bg2"/>
        </a:buClr>
        <a:buFont typeface="Times" panose="02020603050405020304" pitchFamily="18" charset="0"/>
        <a:buChar char="•"/>
        <a:defRPr sz="1400">
          <a:solidFill>
            <a:schemeClr val="tx1"/>
          </a:solidFill>
          <a:latin typeface="+mn-lt"/>
        </a:defRPr>
      </a:lvl4pPr>
      <a:lvl5pPr marL="1719263" indent="-190500" algn="l" rtl="0" eaLnBrk="0" fontAlgn="base" hangingPunct="0">
        <a:lnSpc>
          <a:spcPts val="2500"/>
        </a:lnSpc>
        <a:spcBef>
          <a:spcPct val="0"/>
        </a:spcBef>
        <a:spcAft>
          <a:spcPct val="0"/>
        </a:spcAft>
        <a:buClr>
          <a:schemeClr val="bg2"/>
        </a:buClr>
        <a:buChar char="•"/>
        <a:defRPr sz="1200">
          <a:solidFill>
            <a:schemeClr val="tx1"/>
          </a:solidFill>
          <a:latin typeface="+mn-lt"/>
        </a:defRPr>
      </a:lvl5pPr>
      <a:lvl6pPr marL="2176463" indent="-190500" algn="l" rtl="0" fontAlgn="base">
        <a:lnSpc>
          <a:spcPts val="2500"/>
        </a:lnSpc>
        <a:spcBef>
          <a:spcPct val="0"/>
        </a:spcBef>
        <a:spcAft>
          <a:spcPct val="0"/>
        </a:spcAft>
        <a:buClr>
          <a:schemeClr val="bg2"/>
        </a:buClr>
        <a:buChar char="•"/>
        <a:defRPr sz="1200">
          <a:solidFill>
            <a:schemeClr val="tx1"/>
          </a:solidFill>
          <a:latin typeface="+mn-lt"/>
        </a:defRPr>
      </a:lvl6pPr>
      <a:lvl7pPr marL="2633663" indent="-190500" algn="l" rtl="0" fontAlgn="base">
        <a:lnSpc>
          <a:spcPts val="2500"/>
        </a:lnSpc>
        <a:spcBef>
          <a:spcPct val="0"/>
        </a:spcBef>
        <a:spcAft>
          <a:spcPct val="0"/>
        </a:spcAft>
        <a:buClr>
          <a:schemeClr val="bg2"/>
        </a:buClr>
        <a:buChar char="•"/>
        <a:defRPr sz="1200">
          <a:solidFill>
            <a:schemeClr val="tx1"/>
          </a:solidFill>
          <a:latin typeface="+mn-lt"/>
        </a:defRPr>
      </a:lvl7pPr>
      <a:lvl8pPr marL="3090863" indent="-190500" algn="l" rtl="0" fontAlgn="base">
        <a:lnSpc>
          <a:spcPts val="2500"/>
        </a:lnSpc>
        <a:spcBef>
          <a:spcPct val="0"/>
        </a:spcBef>
        <a:spcAft>
          <a:spcPct val="0"/>
        </a:spcAft>
        <a:buClr>
          <a:schemeClr val="bg2"/>
        </a:buClr>
        <a:buChar char="•"/>
        <a:defRPr sz="1200">
          <a:solidFill>
            <a:schemeClr val="tx1"/>
          </a:solidFill>
          <a:latin typeface="+mn-lt"/>
        </a:defRPr>
      </a:lvl8pPr>
      <a:lvl9pPr marL="3548063" indent="-190500" algn="l" rtl="0" fontAlgn="base">
        <a:lnSpc>
          <a:spcPts val="2500"/>
        </a:lnSpc>
        <a:spcBef>
          <a:spcPct val="0"/>
        </a:spcBef>
        <a:spcAft>
          <a:spcPct val="0"/>
        </a:spcAft>
        <a:buClr>
          <a:schemeClr val="bg2"/>
        </a:buClr>
        <a:buChar char="•"/>
        <a:defRPr sz="12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3">
            <a:extLst>
              <a:ext uri="{FF2B5EF4-FFF2-40B4-BE49-F238E27FC236}">
                <a16:creationId xmlns:a16="http://schemas.microsoft.com/office/drawing/2014/main" id="{A1AB2014-C5BB-09A3-9C45-6227B64482F2}"/>
              </a:ext>
            </a:extLst>
          </p:cNvPr>
          <p:cNvSpPr>
            <a:spLocks noChangeArrowheads="1"/>
          </p:cNvSpPr>
          <p:nvPr userDrawn="1"/>
        </p:nvSpPr>
        <p:spPr bwMode="auto">
          <a:xfrm>
            <a:off x="0" y="6132513"/>
            <a:ext cx="12192000" cy="725487"/>
          </a:xfrm>
          <a:prstGeom prst="rect">
            <a:avLst/>
          </a:prstGeom>
          <a:solidFill>
            <a:schemeClr val="bg1"/>
          </a:solidFill>
          <a:ln>
            <a:noFill/>
          </a:ln>
        </p:spPr>
        <p:txBody>
          <a:bodyPr wrap="none" anchor="ctr"/>
          <a:lstStyle>
            <a:lvl1pPr eaLnBrk="0" hangingPunct="0">
              <a:defRPr sz="2200">
                <a:solidFill>
                  <a:schemeClr val="tx1"/>
                </a:solidFill>
                <a:latin typeface="Tahoma" pitchFamily="34" charset="0"/>
              </a:defRPr>
            </a:lvl1pPr>
            <a:lvl2pPr marL="742950" indent="-285750" eaLnBrk="0" hangingPunct="0">
              <a:defRPr sz="2200">
                <a:solidFill>
                  <a:schemeClr val="tx1"/>
                </a:solidFill>
                <a:latin typeface="Tahoma" pitchFamily="34" charset="0"/>
              </a:defRPr>
            </a:lvl2pPr>
            <a:lvl3pPr marL="1143000" indent="-228600" eaLnBrk="0" hangingPunct="0">
              <a:defRPr sz="2200">
                <a:solidFill>
                  <a:schemeClr val="tx1"/>
                </a:solidFill>
                <a:latin typeface="Tahoma" pitchFamily="34" charset="0"/>
              </a:defRPr>
            </a:lvl3pPr>
            <a:lvl4pPr marL="1600200" indent="-228600" eaLnBrk="0" hangingPunct="0">
              <a:defRPr sz="2200">
                <a:solidFill>
                  <a:schemeClr val="tx1"/>
                </a:solidFill>
                <a:latin typeface="Tahoma" pitchFamily="34" charset="0"/>
              </a:defRPr>
            </a:lvl4pPr>
            <a:lvl5pPr marL="2057400" indent="-228600" eaLnBrk="0" hangingPunct="0">
              <a:defRPr sz="2200">
                <a:solidFill>
                  <a:schemeClr val="tx1"/>
                </a:solidFill>
                <a:latin typeface="Tahoma" pitchFamily="34" charset="0"/>
              </a:defRPr>
            </a:lvl5pPr>
            <a:lvl6pPr marL="2514600" indent="-228600" algn="r" eaLnBrk="0" fontAlgn="base" hangingPunct="0">
              <a:spcBef>
                <a:spcPct val="0"/>
              </a:spcBef>
              <a:spcAft>
                <a:spcPct val="0"/>
              </a:spcAft>
              <a:defRPr sz="2200">
                <a:solidFill>
                  <a:schemeClr val="tx1"/>
                </a:solidFill>
                <a:latin typeface="Tahoma" pitchFamily="34" charset="0"/>
              </a:defRPr>
            </a:lvl6pPr>
            <a:lvl7pPr marL="2971800" indent="-228600" algn="r" eaLnBrk="0" fontAlgn="base" hangingPunct="0">
              <a:spcBef>
                <a:spcPct val="0"/>
              </a:spcBef>
              <a:spcAft>
                <a:spcPct val="0"/>
              </a:spcAft>
              <a:defRPr sz="2200">
                <a:solidFill>
                  <a:schemeClr val="tx1"/>
                </a:solidFill>
                <a:latin typeface="Tahoma" pitchFamily="34" charset="0"/>
              </a:defRPr>
            </a:lvl7pPr>
            <a:lvl8pPr marL="3429000" indent="-228600" algn="r" eaLnBrk="0" fontAlgn="base" hangingPunct="0">
              <a:spcBef>
                <a:spcPct val="0"/>
              </a:spcBef>
              <a:spcAft>
                <a:spcPct val="0"/>
              </a:spcAft>
              <a:defRPr sz="2200">
                <a:solidFill>
                  <a:schemeClr val="tx1"/>
                </a:solidFill>
                <a:latin typeface="Tahoma" pitchFamily="34" charset="0"/>
              </a:defRPr>
            </a:lvl8pPr>
            <a:lvl9pPr marL="3886200" indent="-228600" algn="r" eaLnBrk="0" fontAlgn="base" hangingPunct="0">
              <a:spcBef>
                <a:spcPct val="0"/>
              </a:spcBef>
              <a:spcAft>
                <a:spcPct val="0"/>
              </a:spcAft>
              <a:defRPr sz="2200">
                <a:solidFill>
                  <a:schemeClr val="tx1"/>
                </a:solidFill>
                <a:latin typeface="Tahoma" pitchFamily="34" charset="0"/>
              </a:defRPr>
            </a:lvl9pPr>
          </a:lstStyle>
          <a:p>
            <a:pPr algn="r" eaLnBrk="1" hangingPunct="1">
              <a:defRPr/>
            </a:pPr>
            <a:endParaRPr lang="nl-NL" altLang="nl-NL"/>
          </a:p>
        </p:txBody>
      </p:sp>
      <p:sp>
        <p:nvSpPr>
          <p:cNvPr id="2051" name="Rectangle 10">
            <a:extLst>
              <a:ext uri="{FF2B5EF4-FFF2-40B4-BE49-F238E27FC236}">
                <a16:creationId xmlns:a16="http://schemas.microsoft.com/office/drawing/2014/main" id="{D7356CCC-9B39-10B1-911E-0CC467571754}"/>
              </a:ext>
            </a:extLst>
          </p:cNvPr>
          <p:cNvSpPr>
            <a:spLocks noGrp="1" noChangeArrowheads="1"/>
          </p:cNvSpPr>
          <p:nvPr>
            <p:ph type="title"/>
          </p:nvPr>
        </p:nvSpPr>
        <p:spPr bwMode="auto">
          <a:xfrm>
            <a:off x="1200150" y="0"/>
            <a:ext cx="102123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nl-NL" altLang="nl-NL"/>
              <a:t>Click to edit Master title style</a:t>
            </a:r>
          </a:p>
        </p:txBody>
      </p:sp>
      <p:sp>
        <p:nvSpPr>
          <p:cNvPr id="2052" name="Rectangle 11">
            <a:extLst>
              <a:ext uri="{FF2B5EF4-FFF2-40B4-BE49-F238E27FC236}">
                <a16:creationId xmlns:a16="http://schemas.microsoft.com/office/drawing/2014/main" id="{6BC471FF-7997-E6BF-FD24-9496B7DCD7B6}"/>
              </a:ext>
            </a:extLst>
          </p:cNvPr>
          <p:cNvSpPr>
            <a:spLocks noGrp="1" noChangeArrowheads="1"/>
          </p:cNvSpPr>
          <p:nvPr>
            <p:ph type="body" idx="1"/>
          </p:nvPr>
        </p:nvSpPr>
        <p:spPr bwMode="auto">
          <a:xfrm>
            <a:off x="1200150" y="1939925"/>
            <a:ext cx="101981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nl-NL"/>
              <a:t>Click to edit Master text styles</a:t>
            </a:r>
          </a:p>
          <a:p>
            <a:pPr lvl="1"/>
            <a:r>
              <a:rPr lang="nl-NL" altLang="nl-NL"/>
              <a:t>Second level</a:t>
            </a:r>
          </a:p>
          <a:p>
            <a:pPr lvl="2"/>
            <a:r>
              <a:rPr lang="nl-NL" altLang="nl-NL"/>
              <a:t>Third level</a:t>
            </a:r>
          </a:p>
          <a:p>
            <a:pPr lvl="3"/>
            <a:r>
              <a:rPr lang="nl-NL" altLang="nl-NL"/>
              <a:t>Fourth level</a:t>
            </a:r>
          </a:p>
          <a:p>
            <a:pPr lvl="4"/>
            <a:r>
              <a:rPr lang="nl-NL" altLang="nl-NL"/>
              <a:t>Fifth level</a:t>
            </a:r>
          </a:p>
        </p:txBody>
      </p:sp>
      <p:sp>
        <p:nvSpPr>
          <p:cNvPr id="1029" name="Rectangle 17">
            <a:extLst>
              <a:ext uri="{FF2B5EF4-FFF2-40B4-BE49-F238E27FC236}">
                <a16:creationId xmlns:a16="http://schemas.microsoft.com/office/drawing/2014/main" id="{13D5A487-C807-D586-2429-00C762FF9D0A}"/>
              </a:ext>
            </a:extLst>
          </p:cNvPr>
          <p:cNvSpPr>
            <a:spLocks noChangeArrowheads="1"/>
          </p:cNvSpPr>
          <p:nvPr/>
        </p:nvSpPr>
        <p:spPr bwMode="auto">
          <a:xfrm>
            <a:off x="10082213" y="6297613"/>
            <a:ext cx="719137" cy="252412"/>
          </a:xfrm>
          <a:prstGeom prst="rect">
            <a:avLst/>
          </a:prstGeom>
          <a:noFill/>
          <a:ln>
            <a:noFill/>
          </a:ln>
        </p:spPr>
        <p:txBody>
          <a:bodyPr lIns="0" tIns="0" rIns="0" bIns="0"/>
          <a:lstStyle>
            <a:lvl1pPr>
              <a:defRPr sz="2200">
                <a:solidFill>
                  <a:schemeClr val="tx1"/>
                </a:solidFill>
                <a:latin typeface="Tahoma" panose="020B0604030504040204" pitchFamily="34" charset="0"/>
              </a:defRPr>
            </a:lvl1pPr>
            <a:lvl2pPr marL="742950" indent="-285750">
              <a:defRPr sz="2200">
                <a:solidFill>
                  <a:schemeClr val="tx1"/>
                </a:solidFill>
                <a:latin typeface="Tahoma" panose="020B0604030504040204" pitchFamily="34" charset="0"/>
              </a:defRPr>
            </a:lvl2pPr>
            <a:lvl3pPr marL="1143000" indent="-228600">
              <a:defRPr sz="2200">
                <a:solidFill>
                  <a:schemeClr val="tx1"/>
                </a:solidFill>
                <a:latin typeface="Tahoma" panose="020B0604030504040204" pitchFamily="34" charset="0"/>
              </a:defRPr>
            </a:lvl3pPr>
            <a:lvl4pPr marL="1600200" indent="-228600">
              <a:defRPr sz="2200">
                <a:solidFill>
                  <a:schemeClr val="tx1"/>
                </a:solidFill>
                <a:latin typeface="Tahoma" panose="020B0604030504040204" pitchFamily="34" charset="0"/>
              </a:defRPr>
            </a:lvl4pPr>
            <a:lvl5pPr marL="2057400" indent="-228600">
              <a:defRPr sz="2200">
                <a:solidFill>
                  <a:schemeClr val="tx1"/>
                </a:solidFill>
                <a:latin typeface="Tahoma" panose="020B0604030504040204" pitchFamily="34" charset="0"/>
              </a:defRPr>
            </a:lvl5pPr>
            <a:lvl6pPr marL="2514600" indent="-228600" eaLnBrk="0" fontAlgn="base" hangingPunct="0">
              <a:spcBef>
                <a:spcPct val="0"/>
              </a:spcBef>
              <a:spcAft>
                <a:spcPct val="0"/>
              </a:spcAft>
              <a:defRPr sz="2200">
                <a:solidFill>
                  <a:schemeClr val="tx1"/>
                </a:solidFill>
                <a:latin typeface="Tahoma" panose="020B0604030504040204" pitchFamily="34" charset="0"/>
              </a:defRPr>
            </a:lvl6pPr>
            <a:lvl7pPr marL="2971800" indent="-228600" eaLnBrk="0" fontAlgn="base" hangingPunct="0">
              <a:spcBef>
                <a:spcPct val="0"/>
              </a:spcBef>
              <a:spcAft>
                <a:spcPct val="0"/>
              </a:spcAft>
              <a:defRPr sz="2200">
                <a:solidFill>
                  <a:schemeClr val="tx1"/>
                </a:solidFill>
                <a:latin typeface="Tahoma" panose="020B0604030504040204" pitchFamily="34" charset="0"/>
              </a:defRPr>
            </a:lvl7pPr>
            <a:lvl8pPr marL="3429000" indent="-228600" eaLnBrk="0" fontAlgn="base" hangingPunct="0">
              <a:spcBef>
                <a:spcPct val="0"/>
              </a:spcBef>
              <a:spcAft>
                <a:spcPct val="0"/>
              </a:spcAft>
              <a:defRPr sz="2200">
                <a:solidFill>
                  <a:schemeClr val="tx1"/>
                </a:solidFill>
                <a:latin typeface="Tahoma" panose="020B0604030504040204" pitchFamily="34" charset="0"/>
              </a:defRPr>
            </a:lvl8pPr>
            <a:lvl9pPr marL="3886200" indent="-228600" eaLnBrk="0" fontAlgn="base" hangingPunct="0">
              <a:spcBef>
                <a:spcPct val="0"/>
              </a:spcBef>
              <a:spcAft>
                <a:spcPct val="0"/>
              </a:spcAft>
              <a:defRPr sz="2200">
                <a:solidFill>
                  <a:schemeClr val="tx1"/>
                </a:solidFill>
                <a:latin typeface="Tahoma" panose="020B0604030504040204" pitchFamily="34" charset="0"/>
              </a:defRPr>
            </a:lvl9pPr>
          </a:lstStyle>
          <a:p>
            <a:pPr algn="r" eaLnBrk="1" hangingPunct="1">
              <a:defRPr/>
            </a:pPr>
            <a:fld id="{2F318684-E0EC-41D7-843B-02799141FF5F}" type="slidenum">
              <a:rPr lang="nl-NL" altLang="nl-NL" sz="1300" smtClean="0"/>
              <a:pPr algn="r" eaLnBrk="1" hangingPunct="1">
                <a:defRPr/>
              </a:pPr>
              <a:t>‹nr.›</a:t>
            </a:fld>
            <a:endParaRPr lang="nl-NL" altLang="nl-NL" sz="1300"/>
          </a:p>
        </p:txBody>
      </p:sp>
      <p:sp>
        <p:nvSpPr>
          <p:cNvPr id="1030" name="Rectangle 19">
            <a:extLst>
              <a:ext uri="{FF2B5EF4-FFF2-40B4-BE49-F238E27FC236}">
                <a16:creationId xmlns:a16="http://schemas.microsoft.com/office/drawing/2014/main" id="{2909548F-9262-86D2-B002-FBD11BE2C291}"/>
              </a:ext>
            </a:extLst>
          </p:cNvPr>
          <p:cNvSpPr>
            <a:spLocks noChangeArrowheads="1"/>
          </p:cNvSpPr>
          <p:nvPr userDrawn="1"/>
        </p:nvSpPr>
        <p:spPr bwMode="auto">
          <a:xfrm>
            <a:off x="0" y="6584950"/>
            <a:ext cx="12192000" cy="273050"/>
          </a:xfrm>
          <a:prstGeom prst="rect">
            <a:avLst/>
          </a:prstGeom>
          <a:solidFill>
            <a:schemeClr val="bg2"/>
          </a:solidFill>
          <a:ln>
            <a:noFill/>
          </a:ln>
        </p:spPr>
        <p:txBody>
          <a:bodyPr wrap="none" anchor="ctr"/>
          <a:lstStyle>
            <a:lvl1pPr eaLnBrk="0" hangingPunct="0">
              <a:defRPr sz="2200">
                <a:solidFill>
                  <a:schemeClr val="tx1"/>
                </a:solidFill>
                <a:latin typeface="Tahoma" pitchFamily="34" charset="0"/>
              </a:defRPr>
            </a:lvl1pPr>
            <a:lvl2pPr marL="742950" indent="-285750" eaLnBrk="0" hangingPunct="0">
              <a:defRPr sz="2200">
                <a:solidFill>
                  <a:schemeClr val="tx1"/>
                </a:solidFill>
                <a:latin typeface="Tahoma" pitchFamily="34" charset="0"/>
              </a:defRPr>
            </a:lvl2pPr>
            <a:lvl3pPr marL="1143000" indent="-228600" eaLnBrk="0" hangingPunct="0">
              <a:defRPr sz="2200">
                <a:solidFill>
                  <a:schemeClr val="tx1"/>
                </a:solidFill>
                <a:latin typeface="Tahoma" pitchFamily="34" charset="0"/>
              </a:defRPr>
            </a:lvl3pPr>
            <a:lvl4pPr marL="1600200" indent="-228600" eaLnBrk="0" hangingPunct="0">
              <a:defRPr sz="2200">
                <a:solidFill>
                  <a:schemeClr val="tx1"/>
                </a:solidFill>
                <a:latin typeface="Tahoma" pitchFamily="34" charset="0"/>
              </a:defRPr>
            </a:lvl4pPr>
            <a:lvl5pPr marL="2057400" indent="-228600" eaLnBrk="0" hangingPunct="0">
              <a:defRPr sz="2200">
                <a:solidFill>
                  <a:schemeClr val="tx1"/>
                </a:solidFill>
                <a:latin typeface="Tahoma" pitchFamily="34" charset="0"/>
              </a:defRPr>
            </a:lvl5pPr>
            <a:lvl6pPr marL="2514600" indent="-228600" algn="r" eaLnBrk="0" fontAlgn="base" hangingPunct="0">
              <a:spcBef>
                <a:spcPct val="0"/>
              </a:spcBef>
              <a:spcAft>
                <a:spcPct val="0"/>
              </a:spcAft>
              <a:defRPr sz="2200">
                <a:solidFill>
                  <a:schemeClr val="tx1"/>
                </a:solidFill>
                <a:latin typeface="Tahoma" pitchFamily="34" charset="0"/>
              </a:defRPr>
            </a:lvl6pPr>
            <a:lvl7pPr marL="2971800" indent="-228600" algn="r" eaLnBrk="0" fontAlgn="base" hangingPunct="0">
              <a:spcBef>
                <a:spcPct val="0"/>
              </a:spcBef>
              <a:spcAft>
                <a:spcPct val="0"/>
              </a:spcAft>
              <a:defRPr sz="2200">
                <a:solidFill>
                  <a:schemeClr val="tx1"/>
                </a:solidFill>
                <a:latin typeface="Tahoma" pitchFamily="34" charset="0"/>
              </a:defRPr>
            </a:lvl7pPr>
            <a:lvl8pPr marL="3429000" indent="-228600" algn="r" eaLnBrk="0" fontAlgn="base" hangingPunct="0">
              <a:spcBef>
                <a:spcPct val="0"/>
              </a:spcBef>
              <a:spcAft>
                <a:spcPct val="0"/>
              </a:spcAft>
              <a:defRPr sz="2200">
                <a:solidFill>
                  <a:schemeClr val="tx1"/>
                </a:solidFill>
                <a:latin typeface="Tahoma" pitchFamily="34" charset="0"/>
              </a:defRPr>
            </a:lvl8pPr>
            <a:lvl9pPr marL="3886200" indent="-228600" algn="r" eaLnBrk="0" fontAlgn="base" hangingPunct="0">
              <a:spcBef>
                <a:spcPct val="0"/>
              </a:spcBef>
              <a:spcAft>
                <a:spcPct val="0"/>
              </a:spcAft>
              <a:defRPr sz="2200">
                <a:solidFill>
                  <a:schemeClr val="tx1"/>
                </a:solidFill>
                <a:latin typeface="Tahoma" pitchFamily="34" charset="0"/>
              </a:defRPr>
            </a:lvl9pPr>
          </a:lstStyle>
          <a:p>
            <a:pPr algn="r" eaLnBrk="1" hangingPunct="1">
              <a:defRPr/>
            </a:pPr>
            <a:endParaRPr lang="nl-NL" altLang="nl-NL"/>
          </a:p>
        </p:txBody>
      </p:sp>
      <p:sp>
        <p:nvSpPr>
          <p:cNvPr id="2055" name="Line 20">
            <a:extLst>
              <a:ext uri="{FF2B5EF4-FFF2-40B4-BE49-F238E27FC236}">
                <a16:creationId xmlns:a16="http://schemas.microsoft.com/office/drawing/2014/main" id="{A151D2C2-E304-10D2-8439-C5C9B8F982E3}"/>
              </a:ext>
            </a:extLst>
          </p:cNvPr>
          <p:cNvSpPr>
            <a:spLocks noChangeShapeType="1"/>
          </p:cNvSpPr>
          <p:nvPr userDrawn="1"/>
        </p:nvSpPr>
        <p:spPr bwMode="auto">
          <a:xfrm>
            <a:off x="0" y="6781800"/>
            <a:ext cx="12192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nl-NL"/>
          </a:p>
        </p:txBody>
      </p:sp>
      <p:pic>
        <p:nvPicPr>
          <p:cNvPr id="2056" name="Picture 21" descr="TU_Delft_2.png                                                 00095E43Smidswater Server              C1CD65DB:">
            <a:extLst>
              <a:ext uri="{FF2B5EF4-FFF2-40B4-BE49-F238E27FC236}">
                <a16:creationId xmlns:a16="http://schemas.microsoft.com/office/drawing/2014/main" id="{6C617A51-7EA5-6DEA-D5DE-D17327AE7EC5}"/>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2000" y="6184900"/>
            <a:ext cx="11826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Line 22">
            <a:extLst>
              <a:ext uri="{FF2B5EF4-FFF2-40B4-BE49-F238E27FC236}">
                <a16:creationId xmlns:a16="http://schemas.microsoft.com/office/drawing/2014/main" id="{C68F739D-7A88-14F3-B24F-4BA2201DBC4F}"/>
              </a:ext>
            </a:extLst>
          </p:cNvPr>
          <p:cNvSpPr>
            <a:spLocks noChangeShapeType="1"/>
          </p:cNvSpPr>
          <p:nvPr userDrawn="1"/>
        </p:nvSpPr>
        <p:spPr bwMode="auto">
          <a:xfrm>
            <a:off x="0" y="6134100"/>
            <a:ext cx="12192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l-NL"/>
          </a:p>
        </p:txBody>
      </p:sp>
      <p:sp>
        <p:nvSpPr>
          <p:cNvPr id="1034" name="Text Box 23">
            <a:extLst>
              <a:ext uri="{FF2B5EF4-FFF2-40B4-BE49-F238E27FC236}">
                <a16:creationId xmlns:a16="http://schemas.microsoft.com/office/drawing/2014/main" id="{0249BD91-63E4-1A7E-664F-A427468E862C}"/>
              </a:ext>
            </a:extLst>
          </p:cNvPr>
          <p:cNvSpPr txBox="1">
            <a:spLocks noChangeArrowheads="1"/>
          </p:cNvSpPr>
          <p:nvPr userDrawn="1"/>
        </p:nvSpPr>
        <p:spPr bwMode="auto">
          <a:xfrm>
            <a:off x="2420938" y="6262688"/>
            <a:ext cx="7612062" cy="307975"/>
          </a:xfrm>
          <a:prstGeom prst="rect">
            <a:avLst/>
          </a:prstGeom>
          <a:noFill/>
          <a:ln>
            <a:noFill/>
          </a:ln>
        </p:spPr>
        <p:txBody>
          <a:bodyPr>
            <a:spAutoFit/>
          </a:bodyPr>
          <a:lstStyle>
            <a:lvl1pPr eaLnBrk="0" hangingPunct="0">
              <a:defRPr sz="2200">
                <a:solidFill>
                  <a:schemeClr val="tx1"/>
                </a:solidFill>
                <a:latin typeface="Tahoma" pitchFamily="34" charset="0"/>
              </a:defRPr>
            </a:lvl1pPr>
            <a:lvl2pPr marL="742950" indent="-285750" eaLnBrk="0" hangingPunct="0">
              <a:defRPr sz="2200">
                <a:solidFill>
                  <a:schemeClr val="tx1"/>
                </a:solidFill>
                <a:latin typeface="Tahoma" pitchFamily="34" charset="0"/>
              </a:defRPr>
            </a:lvl2pPr>
            <a:lvl3pPr marL="1143000" indent="-228600" eaLnBrk="0" hangingPunct="0">
              <a:defRPr sz="2200">
                <a:solidFill>
                  <a:schemeClr val="tx1"/>
                </a:solidFill>
                <a:latin typeface="Tahoma" pitchFamily="34" charset="0"/>
              </a:defRPr>
            </a:lvl3pPr>
            <a:lvl4pPr marL="1600200" indent="-228600" eaLnBrk="0" hangingPunct="0">
              <a:defRPr sz="2200">
                <a:solidFill>
                  <a:schemeClr val="tx1"/>
                </a:solidFill>
                <a:latin typeface="Tahoma" pitchFamily="34" charset="0"/>
              </a:defRPr>
            </a:lvl4pPr>
            <a:lvl5pPr marL="2057400" indent="-228600" eaLnBrk="0" hangingPunct="0">
              <a:defRPr sz="2200">
                <a:solidFill>
                  <a:schemeClr val="tx1"/>
                </a:solidFill>
                <a:latin typeface="Tahoma" pitchFamily="34" charset="0"/>
              </a:defRPr>
            </a:lvl5pPr>
            <a:lvl6pPr marL="2514600" indent="-228600" algn="r" eaLnBrk="0" fontAlgn="base" hangingPunct="0">
              <a:spcBef>
                <a:spcPct val="0"/>
              </a:spcBef>
              <a:spcAft>
                <a:spcPct val="0"/>
              </a:spcAft>
              <a:defRPr sz="2200">
                <a:solidFill>
                  <a:schemeClr val="tx1"/>
                </a:solidFill>
                <a:latin typeface="Tahoma" pitchFamily="34" charset="0"/>
              </a:defRPr>
            </a:lvl6pPr>
            <a:lvl7pPr marL="2971800" indent="-228600" algn="r" eaLnBrk="0" fontAlgn="base" hangingPunct="0">
              <a:spcBef>
                <a:spcPct val="0"/>
              </a:spcBef>
              <a:spcAft>
                <a:spcPct val="0"/>
              </a:spcAft>
              <a:defRPr sz="2200">
                <a:solidFill>
                  <a:schemeClr val="tx1"/>
                </a:solidFill>
                <a:latin typeface="Tahoma" pitchFamily="34" charset="0"/>
              </a:defRPr>
            </a:lvl7pPr>
            <a:lvl8pPr marL="3429000" indent="-228600" algn="r" eaLnBrk="0" fontAlgn="base" hangingPunct="0">
              <a:spcBef>
                <a:spcPct val="0"/>
              </a:spcBef>
              <a:spcAft>
                <a:spcPct val="0"/>
              </a:spcAft>
              <a:defRPr sz="2200">
                <a:solidFill>
                  <a:schemeClr val="tx1"/>
                </a:solidFill>
                <a:latin typeface="Tahoma" pitchFamily="34" charset="0"/>
              </a:defRPr>
            </a:lvl8pPr>
            <a:lvl9pPr marL="3886200" indent="-228600" algn="r" eaLnBrk="0" fontAlgn="base" hangingPunct="0">
              <a:spcBef>
                <a:spcPct val="0"/>
              </a:spcBef>
              <a:spcAft>
                <a:spcPct val="0"/>
              </a:spcAft>
              <a:defRPr sz="2200">
                <a:solidFill>
                  <a:schemeClr val="tx1"/>
                </a:solidFill>
                <a:latin typeface="Tahoma" pitchFamily="34" charset="0"/>
              </a:defRPr>
            </a:lvl9pPr>
          </a:lstStyle>
          <a:p>
            <a:pPr algn="r" eaLnBrk="1" hangingPunct="1">
              <a:spcBef>
                <a:spcPct val="50000"/>
              </a:spcBef>
              <a:defRPr/>
            </a:pPr>
            <a:r>
              <a:rPr lang="nl-NL" sz="1400" dirty="0">
                <a:solidFill>
                  <a:schemeClr val="bg2"/>
                </a:solidFill>
                <a:latin typeface="Arial" panose="020B0604020202020204" pitchFamily="34" charset="0"/>
                <a:cs typeface="Arial" panose="020B0604020202020204" pitchFamily="34" charset="0"/>
              </a:rPr>
              <a:t>De woonopgave in Nederland: uitdagingen en oplossingen</a:t>
            </a:r>
          </a:p>
        </p:txBody>
      </p:sp>
      <p:sp>
        <p:nvSpPr>
          <p:cNvPr id="1035" name="Rectangle 28">
            <a:extLst>
              <a:ext uri="{FF2B5EF4-FFF2-40B4-BE49-F238E27FC236}">
                <a16:creationId xmlns:a16="http://schemas.microsoft.com/office/drawing/2014/main" id="{3D68A8FF-3ECB-24D3-478D-753FCF19F029}"/>
              </a:ext>
            </a:extLst>
          </p:cNvPr>
          <p:cNvSpPr>
            <a:spLocks noChangeArrowheads="1"/>
          </p:cNvSpPr>
          <p:nvPr userDrawn="1"/>
        </p:nvSpPr>
        <p:spPr bwMode="auto">
          <a:xfrm>
            <a:off x="0" y="0"/>
            <a:ext cx="627063" cy="2057400"/>
          </a:xfrm>
          <a:prstGeom prst="rect">
            <a:avLst/>
          </a:prstGeom>
          <a:solidFill>
            <a:schemeClr val="bg2"/>
          </a:solidFill>
          <a:ln>
            <a:noFill/>
          </a:ln>
        </p:spPr>
        <p:txBody>
          <a:bodyPr wrap="none" anchor="ctr"/>
          <a:lstStyle>
            <a:lvl1pPr eaLnBrk="0" hangingPunct="0">
              <a:defRPr sz="2200">
                <a:solidFill>
                  <a:schemeClr val="tx1"/>
                </a:solidFill>
                <a:latin typeface="Tahoma" pitchFamily="34" charset="0"/>
              </a:defRPr>
            </a:lvl1pPr>
            <a:lvl2pPr marL="742950" indent="-285750" eaLnBrk="0" hangingPunct="0">
              <a:defRPr sz="2200">
                <a:solidFill>
                  <a:schemeClr val="tx1"/>
                </a:solidFill>
                <a:latin typeface="Tahoma" pitchFamily="34" charset="0"/>
              </a:defRPr>
            </a:lvl2pPr>
            <a:lvl3pPr marL="1143000" indent="-228600" eaLnBrk="0" hangingPunct="0">
              <a:defRPr sz="2200">
                <a:solidFill>
                  <a:schemeClr val="tx1"/>
                </a:solidFill>
                <a:latin typeface="Tahoma" pitchFamily="34" charset="0"/>
              </a:defRPr>
            </a:lvl3pPr>
            <a:lvl4pPr marL="1600200" indent="-228600" eaLnBrk="0" hangingPunct="0">
              <a:defRPr sz="2200">
                <a:solidFill>
                  <a:schemeClr val="tx1"/>
                </a:solidFill>
                <a:latin typeface="Tahoma" pitchFamily="34" charset="0"/>
              </a:defRPr>
            </a:lvl4pPr>
            <a:lvl5pPr marL="2057400" indent="-228600" eaLnBrk="0" hangingPunct="0">
              <a:defRPr sz="2200">
                <a:solidFill>
                  <a:schemeClr val="tx1"/>
                </a:solidFill>
                <a:latin typeface="Tahoma" pitchFamily="34" charset="0"/>
              </a:defRPr>
            </a:lvl5pPr>
            <a:lvl6pPr marL="2514600" indent="-228600" algn="r" eaLnBrk="0" fontAlgn="base" hangingPunct="0">
              <a:spcBef>
                <a:spcPct val="0"/>
              </a:spcBef>
              <a:spcAft>
                <a:spcPct val="0"/>
              </a:spcAft>
              <a:defRPr sz="2200">
                <a:solidFill>
                  <a:schemeClr val="tx1"/>
                </a:solidFill>
                <a:latin typeface="Tahoma" pitchFamily="34" charset="0"/>
              </a:defRPr>
            </a:lvl6pPr>
            <a:lvl7pPr marL="2971800" indent="-228600" algn="r" eaLnBrk="0" fontAlgn="base" hangingPunct="0">
              <a:spcBef>
                <a:spcPct val="0"/>
              </a:spcBef>
              <a:spcAft>
                <a:spcPct val="0"/>
              </a:spcAft>
              <a:defRPr sz="2200">
                <a:solidFill>
                  <a:schemeClr val="tx1"/>
                </a:solidFill>
                <a:latin typeface="Tahoma" pitchFamily="34" charset="0"/>
              </a:defRPr>
            </a:lvl7pPr>
            <a:lvl8pPr marL="3429000" indent="-228600" algn="r" eaLnBrk="0" fontAlgn="base" hangingPunct="0">
              <a:spcBef>
                <a:spcPct val="0"/>
              </a:spcBef>
              <a:spcAft>
                <a:spcPct val="0"/>
              </a:spcAft>
              <a:defRPr sz="2200">
                <a:solidFill>
                  <a:schemeClr val="tx1"/>
                </a:solidFill>
                <a:latin typeface="Tahoma" pitchFamily="34" charset="0"/>
              </a:defRPr>
            </a:lvl8pPr>
            <a:lvl9pPr marL="3886200" indent="-228600" algn="r" eaLnBrk="0" fontAlgn="base" hangingPunct="0">
              <a:spcBef>
                <a:spcPct val="0"/>
              </a:spcBef>
              <a:spcAft>
                <a:spcPct val="0"/>
              </a:spcAft>
              <a:defRPr sz="2200">
                <a:solidFill>
                  <a:schemeClr val="tx1"/>
                </a:solidFill>
                <a:latin typeface="Tahoma" pitchFamily="34" charset="0"/>
              </a:defRPr>
            </a:lvl9pPr>
          </a:lstStyle>
          <a:p>
            <a:pPr algn="r" eaLnBrk="1" hangingPunct="1">
              <a:defRPr/>
            </a:pPr>
            <a:endParaRPr lang="nl-NL" altLang="nl-NL"/>
          </a:p>
        </p:txBody>
      </p:sp>
      <p:sp>
        <p:nvSpPr>
          <p:cNvPr id="1036" name="Text Box 15">
            <a:extLst>
              <a:ext uri="{FF2B5EF4-FFF2-40B4-BE49-F238E27FC236}">
                <a16:creationId xmlns:a16="http://schemas.microsoft.com/office/drawing/2014/main" id="{31E599AB-3328-ACF6-BA3D-41059FD43114}"/>
              </a:ext>
            </a:extLst>
          </p:cNvPr>
          <p:cNvSpPr txBox="1">
            <a:spLocks noChangeArrowheads="1"/>
          </p:cNvSpPr>
          <p:nvPr userDrawn="1"/>
        </p:nvSpPr>
        <p:spPr bwMode="auto">
          <a:xfrm>
            <a:off x="10801350" y="6294438"/>
            <a:ext cx="1390650" cy="215900"/>
          </a:xfrm>
          <a:prstGeom prst="rect">
            <a:avLst/>
          </a:prstGeom>
          <a:noFill/>
          <a:ln>
            <a:noFill/>
          </a:ln>
        </p:spPr>
        <p:txBody>
          <a:bodyPr lIns="0" tIns="0" rIns="0" bIns="0">
            <a:spAutoFit/>
          </a:bodyPr>
          <a:lstStyle>
            <a:lvl1pPr eaLnBrk="0" hangingPunct="0">
              <a:defRPr sz="2200">
                <a:solidFill>
                  <a:schemeClr val="tx1"/>
                </a:solidFill>
                <a:latin typeface="Tahoma" pitchFamily="34" charset="0"/>
              </a:defRPr>
            </a:lvl1pPr>
            <a:lvl2pPr marL="742950" indent="-285750" eaLnBrk="0" hangingPunct="0">
              <a:defRPr sz="2200">
                <a:solidFill>
                  <a:schemeClr val="tx1"/>
                </a:solidFill>
                <a:latin typeface="Tahoma" pitchFamily="34" charset="0"/>
              </a:defRPr>
            </a:lvl2pPr>
            <a:lvl3pPr marL="1143000" indent="-228600" eaLnBrk="0" hangingPunct="0">
              <a:defRPr sz="2200">
                <a:solidFill>
                  <a:schemeClr val="tx1"/>
                </a:solidFill>
                <a:latin typeface="Tahoma" pitchFamily="34" charset="0"/>
              </a:defRPr>
            </a:lvl3pPr>
            <a:lvl4pPr marL="1600200" indent="-228600" eaLnBrk="0" hangingPunct="0">
              <a:defRPr sz="2200">
                <a:solidFill>
                  <a:schemeClr val="tx1"/>
                </a:solidFill>
                <a:latin typeface="Tahoma" pitchFamily="34" charset="0"/>
              </a:defRPr>
            </a:lvl4pPr>
            <a:lvl5pPr marL="2057400" indent="-228600" eaLnBrk="0" hangingPunct="0">
              <a:defRPr sz="2200">
                <a:solidFill>
                  <a:schemeClr val="tx1"/>
                </a:solidFill>
                <a:latin typeface="Tahoma" pitchFamily="34" charset="0"/>
              </a:defRPr>
            </a:lvl5pPr>
            <a:lvl6pPr marL="2514600" indent="-228600" algn="r" eaLnBrk="0" fontAlgn="base" hangingPunct="0">
              <a:spcBef>
                <a:spcPct val="0"/>
              </a:spcBef>
              <a:spcAft>
                <a:spcPct val="0"/>
              </a:spcAft>
              <a:defRPr sz="2200">
                <a:solidFill>
                  <a:schemeClr val="tx1"/>
                </a:solidFill>
                <a:latin typeface="Tahoma" pitchFamily="34" charset="0"/>
              </a:defRPr>
            </a:lvl6pPr>
            <a:lvl7pPr marL="2971800" indent="-228600" algn="r" eaLnBrk="0" fontAlgn="base" hangingPunct="0">
              <a:spcBef>
                <a:spcPct val="0"/>
              </a:spcBef>
              <a:spcAft>
                <a:spcPct val="0"/>
              </a:spcAft>
              <a:defRPr sz="2200">
                <a:solidFill>
                  <a:schemeClr val="tx1"/>
                </a:solidFill>
                <a:latin typeface="Tahoma" pitchFamily="34" charset="0"/>
              </a:defRPr>
            </a:lvl7pPr>
            <a:lvl8pPr marL="3429000" indent="-228600" algn="r" eaLnBrk="0" fontAlgn="base" hangingPunct="0">
              <a:spcBef>
                <a:spcPct val="0"/>
              </a:spcBef>
              <a:spcAft>
                <a:spcPct val="0"/>
              </a:spcAft>
              <a:defRPr sz="2200">
                <a:solidFill>
                  <a:schemeClr val="tx1"/>
                </a:solidFill>
                <a:latin typeface="Tahoma" pitchFamily="34" charset="0"/>
              </a:defRPr>
            </a:lvl8pPr>
            <a:lvl9pPr marL="3886200" indent="-228600" algn="r" eaLnBrk="0" fontAlgn="base" hangingPunct="0">
              <a:spcBef>
                <a:spcPct val="0"/>
              </a:spcBef>
              <a:spcAft>
                <a:spcPct val="0"/>
              </a:spcAft>
              <a:defRPr sz="2200">
                <a:solidFill>
                  <a:schemeClr val="tx1"/>
                </a:solidFill>
                <a:latin typeface="Tahoma" pitchFamily="34" charset="0"/>
              </a:defRPr>
            </a:lvl9pPr>
          </a:lstStyle>
          <a:p>
            <a:pPr eaLnBrk="1" hangingPunct="1">
              <a:spcBef>
                <a:spcPct val="50000"/>
              </a:spcBef>
              <a:defRPr/>
            </a:pPr>
            <a:r>
              <a:rPr lang="nl-NL" sz="1200" dirty="0">
                <a:solidFill>
                  <a:schemeClr val="bg2"/>
                </a:solidFill>
              </a:rPr>
              <a:t>| </a:t>
            </a:r>
            <a:r>
              <a:rPr lang="nl-NL" sz="1400" dirty="0">
                <a:solidFill>
                  <a:schemeClr val="bg2"/>
                </a:solidFill>
                <a:latin typeface="Arial" panose="020B0604020202020204" pitchFamily="34" charset="0"/>
                <a:cs typeface="Arial" panose="020B0604020202020204" pitchFamily="34" charset="0"/>
              </a:rPr>
              <a:t>02-03-2026</a:t>
            </a:r>
            <a:endParaRPr lang="nl-NL"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999951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hf hdr="0" ftr="0" dt="0"/>
  <p:txStyles>
    <p:titleStyle>
      <a:lvl1pPr marL="857250" indent="-857250" algn="l" rtl="0" eaLnBrk="0" fontAlgn="base" hangingPunct="0">
        <a:spcBef>
          <a:spcPct val="0"/>
        </a:spcBef>
        <a:spcAft>
          <a:spcPct val="0"/>
        </a:spcAft>
        <a:defRPr sz="3300">
          <a:solidFill>
            <a:schemeClr val="tx1"/>
          </a:solidFill>
          <a:latin typeface="+mj-lt"/>
          <a:ea typeface="+mj-ea"/>
          <a:cs typeface="+mj-cs"/>
        </a:defRPr>
      </a:lvl1pPr>
      <a:lvl2pPr marL="857250" indent="-857250" algn="l" rtl="0" eaLnBrk="0" fontAlgn="base" hangingPunct="0">
        <a:spcBef>
          <a:spcPct val="0"/>
        </a:spcBef>
        <a:spcAft>
          <a:spcPct val="0"/>
        </a:spcAft>
        <a:defRPr sz="3300">
          <a:solidFill>
            <a:schemeClr val="tx1"/>
          </a:solidFill>
          <a:latin typeface="Bookman Old Style" pitchFamily="18" charset="0"/>
        </a:defRPr>
      </a:lvl2pPr>
      <a:lvl3pPr marL="857250" indent="-857250" algn="l" rtl="0" eaLnBrk="0" fontAlgn="base" hangingPunct="0">
        <a:spcBef>
          <a:spcPct val="0"/>
        </a:spcBef>
        <a:spcAft>
          <a:spcPct val="0"/>
        </a:spcAft>
        <a:defRPr sz="3300">
          <a:solidFill>
            <a:schemeClr val="tx1"/>
          </a:solidFill>
          <a:latin typeface="Bookman Old Style" pitchFamily="18" charset="0"/>
        </a:defRPr>
      </a:lvl3pPr>
      <a:lvl4pPr marL="857250" indent="-857250" algn="l" rtl="0" eaLnBrk="0" fontAlgn="base" hangingPunct="0">
        <a:spcBef>
          <a:spcPct val="0"/>
        </a:spcBef>
        <a:spcAft>
          <a:spcPct val="0"/>
        </a:spcAft>
        <a:defRPr sz="3300">
          <a:solidFill>
            <a:schemeClr val="tx1"/>
          </a:solidFill>
          <a:latin typeface="Bookman Old Style" pitchFamily="18" charset="0"/>
        </a:defRPr>
      </a:lvl4pPr>
      <a:lvl5pPr marL="857250" indent="-857250" algn="l" rtl="0" eaLnBrk="0" fontAlgn="base" hangingPunct="0">
        <a:spcBef>
          <a:spcPct val="0"/>
        </a:spcBef>
        <a:spcAft>
          <a:spcPct val="0"/>
        </a:spcAft>
        <a:defRPr sz="3300">
          <a:solidFill>
            <a:schemeClr val="tx1"/>
          </a:solidFill>
          <a:latin typeface="Bookman Old Style" pitchFamily="18" charset="0"/>
        </a:defRPr>
      </a:lvl5pPr>
      <a:lvl6pPr marL="1314450" indent="-857250" algn="l" rtl="0" fontAlgn="base">
        <a:spcBef>
          <a:spcPct val="0"/>
        </a:spcBef>
        <a:spcAft>
          <a:spcPct val="0"/>
        </a:spcAft>
        <a:defRPr sz="3300">
          <a:solidFill>
            <a:schemeClr val="tx1"/>
          </a:solidFill>
          <a:latin typeface="Bookman Old Style" pitchFamily="18" charset="0"/>
        </a:defRPr>
      </a:lvl6pPr>
      <a:lvl7pPr marL="1771650" indent="-857250" algn="l" rtl="0" fontAlgn="base">
        <a:spcBef>
          <a:spcPct val="0"/>
        </a:spcBef>
        <a:spcAft>
          <a:spcPct val="0"/>
        </a:spcAft>
        <a:defRPr sz="3300">
          <a:solidFill>
            <a:schemeClr val="tx1"/>
          </a:solidFill>
          <a:latin typeface="Bookman Old Style" pitchFamily="18" charset="0"/>
        </a:defRPr>
      </a:lvl7pPr>
      <a:lvl8pPr marL="2228850" indent="-857250" algn="l" rtl="0" fontAlgn="base">
        <a:spcBef>
          <a:spcPct val="0"/>
        </a:spcBef>
        <a:spcAft>
          <a:spcPct val="0"/>
        </a:spcAft>
        <a:defRPr sz="3300">
          <a:solidFill>
            <a:schemeClr val="tx1"/>
          </a:solidFill>
          <a:latin typeface="Bookman Old Style" pitchFamily="18" charset="0"/>
        </a:defRPr>
      </a:lvl8pPr>
      <a:lvl9pPr marL="2686050" indent="-857250" algn="l" rtl="0" fontAlgn="base">
        <a:spcBef>
          <a:spcPct val="0"/>
        </a:spcBef>
        <a:spcAft>
          <a:spcPct val="0"/>
        </a:spcAft>
        <a:defRPr sz="3300">
          <a:solidFill>
            <a:schemeClr val="tx1"/>
          </a:solidFill>
          <a:latin typeface="Bookman Old Style" pitchFamily="18" charset="0"/>
        </a:defRPr>
      </a:lvl9pPr>
    </p:titleStyle>
    <p:bodyStyle>
      <a:lvl1pPr marL="195263" indent="-195263" algn="l" rtl="0" eaLnBrk="0" fontAlgn="base" hangingPunct="0">
        <a:lnSpc>
          <a:spcPts val="2500"/>
        </a:lnSpc>
        <a:spcBef>
          <a:spcPct val="0"/>
        </a:spcBef>
        <a:spcAft>
          <a:spcPct val="0"/>
        </a:spcAft>
        <a:buClr>
          <a:schemeClr val="bg2"/>
        </a:buClr>
        <a:buChar char="•"/>
        <a:defRPr sz="2000">
          <a:solidFill>
            <a:schemeClr val="tx1"/>
          </a:solidFill>
          <a:latin typeface="+mn-lt"/>
          <a:ea typeface="+mn-ea"/>
          <a:cs typeface="+mn-cs"/>
        </a:defRPr>
      </a:lvl1pPr>
      <a:lvl2pPr marL="576263" indent="-190500" algn="l" rtl="0" eaLnBrk="0" fontAlgn="base" hangingPunct="0">
        <a:lnSpc>
          <a:spcPts val="2500"/>
        </a:lnSpc>
        <a:spcBef>
          <a:spcPct val="0"/>
        </a:spcBef>
        <a:spcAft>
          <a:spcPct val="0"/>
        </a:spcAft>
        <a:buClr>
          <a:schemeClr val="bg2"/>
        </a:buClr>
        <a:buFont typeface="Times" panose="02020603050405020304" pitchFamily="18" charset="0"/>
        <a:buChar char="•"/>
        <a:defRPr>
          <a:solidFill>
            <a:schemeClr val="tx1"/>
          </a:solidFill>
          <a:latin typeface="+mn-lt"/>
        </a:defRPr>
      </a:lvl2pPr>
      <a:lvl3pPr marL="957263" indent="-190500" algn="l" rtl="0" eaLnBrk="0" fontAlgn="base" hangingPunct="0">
        <a:lnSpc>
          <a:spcPts val="2500"/>
        </a:lnSpc>
        <a:spcBef>
          <a:spcPct val="0"/>
        </a:spcBef>
        <a:spcAft>
          <a:spcPct val="0"/>
        </a:spcAft>
        <a:buClr>
          <a:schemeClr val="bg2"/>
        </a:buClr>
        <a:buFont typeface="Times" panose="02020603050405020304" pitchFamily="18" charset="0"/>
        <a:buChar char="•"/>
        <a:defRPr sz="1600">
          <a:solidFill>
            <a:schemeClr val="tx1"/>
          </a:solidFill>
          <a:latin typeface="+mn-lt"/>
        </a:defRPr>
      </a:lvl3pPr>
      <a:lvl4pPr marL="1338263" indent="-190500" algn="l" rtl="0" eaLnBrk="0" fontAlgn="base" hangingPunct="0">
        <a:lnSpc>
          <a:spcPts val="2500"/>
        </a:lnSpc>
        <a:spcBef>
          <a:spcPct val="0"/>
        </a:spcBef>
        <a:spcAft>
          <a:spcPct val="0"/>
        </a:spcAft>
        <a:buClr>
          <a:schemeClr val="bg2"/>
        </a:buClr>
        <a:buFont typeface="Times" panose="02020603050405020304" pitchFamily="18" charset="0"/>
        <a:buChar char="•"/>
        <a:defRPr sz="1400">
          <a:solidFill>
            <a:schemeClr val="tx1"/>
          </a:solidFill>
          <a:latin typeface="+mn-lt"/>
        </a:defRPr>
      </a:lvl4pPr>
      <a:lvl5pPr marL="1719263" indent="-190500" algn="l" rtl="0" eaLnBrk="0" fontAlgn="base" hangingPunct="0">
        <a:lnSpc>
          <a:spcPts val="2500"/>
        </a:lnSpc>
        <a:spcBef>
          <a:spcPct val="0"/>
        </a:spcBef>
        <a:spcAft>
          <a:spcPct val="0"/>
        </a:spcAft>
        <a:buClr>
          <a:schemeClr val="bg2"/>
        </a:buClr>
        <a:buChar char="•"/>
        <a:defRPr sz="1200">
          <a:solidFill>
            <a:schemeClr val="tx1"/>
          </a:solidFill>
          <a:latin typeface="+mn-lt"/>
        </a:defRPr>
      </a:lvl5pPr>
      <a:lvl6pPr marL="2176463" indent="-190500" algn="l" rtl="0" fontAlgn="base">
        <a:lnSpc>
          <a:spcPts val="2500"/>
        </a:lnSpc>
        <a:spcBef>
          <a:spcPct val="0"/>
        </a:spcBef>
        <a:spcAft>
          <a:spcPct val="0"/>
        </a:spcAft>
        <a:buClr>
          <a:schemeClr val="bg2"/>
        </a:buClr>
        <a:buChar char="•"/>
        <a:defRPr sz="1200">
          <a:solidFill>
            <a:schemeClr val="tx1"/>
          </a:solidFill>
          <a:latin typeface="+mn-lt"/>
        </a:defRPr>
      </a:lvl6pPr>
      <a:lvl7pPr marL="2633663" indent="-190500" algn="l" rtl="0" fontAlgn="base">
        <a:lnSpc>
          <a:spcPts val="2500"/>
        </a:lnSpc>
        <a:spcBef>
          <a:spcPct val="0"/>
        </a:spcBef>
        <a:spcAft>
          <a:spcPct val="0"/>
        </a:spcAft>
        <a:buClr>
          <a:schemeClr val="bg2"/>
        </a:buClr>
        <a:buChar char="•"/>
        <a:defRPr sz="1200">
          <a:solidFill>
            <a:schemeClr val="tx1"/>
          </a:solidFill>
          <a:latin typeface="+mn-lt"/>
        </a:defRPr>
      </a:lvl7pPr>
      <a:lvl8pPr marL="3090863" indent="-190500" algn="l" rtl="0" fontAlgn="base">
        <a:lnSpc>
          <a:spcPts val="2500"/>
        </a:lnSpc>
        <a:spcBef>
          <a:spcPct val="0"/>
        </a:spcBef>
        <a:spcAft>
          <a:spcPct val="0"/>
        </a:spcAft>
        <a:buClr>
          <a:schemeClr val="bg2"/>
        </a:buClr>
        <a:buChar char="•"/>
        <a:defRPr sz="1200">
          <a:solidFill>
            <a:schemeClr val="tx1"/>
          </a:solidFill>
          <a:latin typeface="+mn-lt"/>
        </a:defRPr>
      </a:lvl8pPr>
      <a:lvl9pPr marL="3548063" indent="-190500" algn="l" rtl="0" fontAlgn="base">
        <a:lnSpc>
          <a:spcPts val="2500"/>
        </a:lnSpc>
        <a:spcBef>
          <a:spcPct val="0"/>
        </a:spcBef>
        <a:spcAft>
          <a:spcPct val="0"/>
        </a:spcAft>
        <a:buClr>
          <a:schemeClr val="bg2"/>
        </a:buClr>
        <a:buChar char="•"/>
        <a:defRPr sz="12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oleObject" Target="../embeddings/oleObject1.bin"/><Relationship Id="rId1" Type="http://schemas.openxmlformats.org/officeDocument/2006/relationships/slideLayout" Target="../slideLayouts/slideLayout25.xml"/></Relationships>
</file>

<file path=ppt/slides/_rels/slide110.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png"/><Relationship Id="rId1" Type="http://schemas.openxmlformats.org/officeDocument/2006/relationships/slideLayout" Target="../slideLayouts/slideLayout2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2.xml"/></Relationships>
</file>

<file path=ppt/slides/_rels/slide113.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2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5.xml"/><Relationship Id="rId4" Type="http://schemas.openxmlformats.org/officeDocument/2006/relationships/image" Target="../media/image98.png"/></Relationships>
</file>

<file path=ppt/slides/_rels/slide12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13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emf"/><Relationship Id="rId1" Type="http://schemas.openxmlformats.org/officeDocument/2006/relationships/slideLayout" Target="../slideLayouts/slideLayout15.xml"/></Relationships>
</file>

<file path=ppt/slides/_rels/slide137.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1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5.xml.rels><?xml version="1.0" encoding="UTF-8" standalone="yes"?>
<Relationships xmlns="http://schemas.openxmlformats.org/package/2006/relationships"><Relationship Id="rId2" Type="http://schemas.openxmlformats.org/officeDocument/2006/relationships/hyperlink" Target="mailto:johan.conijn@finance-ideas.nl" TargetMode="External"/><Relationship Id="rId1" Type="http://schemas.openxmlformats.org/officeDocument/2006/relationships/slideLayout" Target="../slideLayouts/slideLayout2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5.xml"/><Relationship Id="rId5" Type="http://schemas.openxmlformats.org/officeDocument/2006/relationships/image" Target="../media/image59.png"/><Relationship Id="rId4" Type="http://schemas.openxmlformats.org/officeDocument/2006/relationships/image" Target="../media/image58.png"/></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5.xml"/><Relationship Id="rId5" Type="http://schemas.openxmlformats.org/officeDocument/2006/relationships/image" Target="../media/image63.png"/><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5.xml"/><Relationship Id="rId5" Type="http://schemas.openxmlformats.org/officeDocument/2006/relationships/image" Target="../media/image19.png"/><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5.xml"/><Relationship Id="rId4" Type="http://schemas.openxmlformats.org/officeDocument/2006/relationships/image" Target="../media/image79.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oleObject" Target="../embeddings/oleObject2.bin"/><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7BEC4C4-9213-74EE-CAE3-4C7112BD55E3}"/>
              </a:ext>
            </a:extLst>
          </p:cNvPr>
          <p:cNvPicPr>
            <a:picLocks noGrp="1" noRot="1" noChangeAspect="1" noMove="1" noResize="1" noEditPoints="1" noAdjustHandles="1" noChangeArrowheads="1" noChangeShapeType="1" noCrop="1"/>
          </p:cNvPicPr>
          <p:nvPr/>
        </p:nvPicPr>
        <p:blipFill>
          <a:blip r:embed="rId3">
            <a:alphaModFix amt="20000"/>
            <a:extLst>
              <a:ext uri="{28A0092B-C50C-407E-A947-70E740481C1C}">
                <a14:useLocalDpi xmlns:a14="http://schemas.microsoft.com/office/drawing/2010/main" val="0"/>
              </a:ext>
            </a:extLst>
          </a:blip>
          <a:srcRect l="687" t="12140" r="687"/>
          <a:stretch/>
        </p:blipFill>
        <p:spPr>
          <a:xfrm>
            <a:off x="-1" y="0"/>
            <a:ext cx="12191555" cy="6109116"/>
          </a:xfrm>
          <a:prstGeom prst="rect">
            <a:avLst/>
          </a:prstGeom>
        </p:spPr>
      </p:pic>
      <p:sp>
        <p:nvSpPr>
          <p:cNvPr id="7" name="Vrije vorm: vorm 6">
            <a:extLst>
              <a:ext uri="{FF2B5EF4-FFF2-40B4-BE49-F238E27FC236}">
                <a16:creationId xmlns:a16="http://schemas.microsoft.com/office/drawing/2014/main" id="{7E9DF482-AFAA-2B16-5121-0D6C5ABBE805}"/>
              </a:ext>
            </a:extLst>
          </p:cNvPr>
          <p:cNvSpPr>
            <a:spLocks noGrp="1" noRot="1" noMove="1" noResize="1" noEditPoints="1" noAdjustHandles="1" noChangeArrowheads="1" noChangeShapeType="1"/>
          </p:cNvSpPr>
          <p:nvPr/>
        </p:nvSpPr>
        <p:spPr>
          <a:xfrm>
            <a:off x="0" y="3439359"/>
            <a:ext cx="12191555" cy="3418641"/>
          </a:xfrm>
          <a:custGeom>
            <a:avLst/>
            <a:gdLst>
              <a:gd name="connsiteX0" fmla="*/ 0 w 12191555"/>
              <a:gd name="connsiteY0" fmla="*/ 205680 h 3411051"/>
              <a:gd name="connsiteX1" fmla="*/ 803058 w 12191555"/>
              <a:gd name="connsiteY1" fmla="*/ 425822 h 3411051"/>
              <a:gd name="connsiteX2" fmla="*/ 3839241 w 12191555"/>
              <a:gd name="connsiteY2" fmla="*/ 1253785 h 3411051"/>
              <a:gd name="connsiteX3" fmla="*/ 7088323 w 12191555"/>
              <a:gd name="connsiteY3" fmla="*/ 2140326 h 3411051"/>
              <a:gd name="connsiteX4" fmla="*/ 8323279 w 12191555"/>
              <a:gd name="connsiteY4" fmla="*/ 2473303 h 3411051"/>
              <a:gd name="connsiteX5" fmla="*/ 8776143 w 12191555"/>
              <a:gd name="connsiteY5" fmla="*/ 2544588 h 3411051"/>
              <a:gd name="connsiteX6" fmla="*/ 9255564 w 12191555"/>
              <a:gd name="connsiteY6" fmla="*/ 2374827 h 3411051"/>
              <a:gd name="connsiteX7" fmla="*/ 9892420 w 12191555"/>
              <a:gd name="connsiteY7" fmla="*/ 1865863 h 3411051"/>
              <a:gd name="connsiteX8" fmla="*/ 12155913 w 12191555"/>
              <a:gd name="connsiteY8" fmla="*/ 58982 h 3411051"/>
              <a:gd name="connsiteX9" fmla="*/ 12191047 w 12191555"/>
              <a:gd name="connsiteY9" fmla="*/ 1485 h 3411051"/>
              <a:gd name="connsiteX10" fmla="*/ 12191556 w 12191555"/>
              <a:gd name="connsiteY10" fmla="*/ 3411051 h 3411051"/>
              <a:gd name="connsiteX11" fmla="*/ 0 w 12191555"/>
              <a:gd name="connsiteY11" fmla="*/ 3411051 h 3411051"/>
              <a:gd name="connsiteX12" fmla="*/ 0 w 12191555"/>
              <a:gd name="connsiteY12" fmla="*/ 205616 h 341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1555" h="3411051">
                <a:moveTo>
                  <a:pt x="0" y="205680"/>
                </a:moveTo>
                <a:cubicBezTo>
                  <a:pt x="267665" y="279061"/>
                  <a:pt x="535266" y="352759"/>
                  <a:pt x="803058" y="425822"/>
                </a:cubicBezTo>
                <a:cubicBezTo>
                  <a:pt x="1815077" y="701937"/>
                  <a:pt x="2827223" y="977734"/>
                  <a:pt x="3839241" y="1253785"/>
                </a:cubicBezTo>
                <a:cubicBezTo>
                  <a:pt x="4922290" y="1549278"/>
                  <a:pt x="6005212" y="1845215"/>
                  <a:pt x="7088323" y="2140326"/>
                </a:cubicBezTo>
                <a:cubicBezTo>
                  <a:pt x="7499700" y="2252398"/>
                  <a:pt x="7911268" y="2363645"/>
                  <a:pt x="8323279" y="2473303"/>
                </a:cubicBezTo>
                <a:cubicBezTo>
                  <a:pt x="8471439" y="2512757"/>
                  <a:pt x="8622457" y="2540077"/>
                  <a:pt x="8776143" y="2544588"/>
                </a:cubicBezTo>
                <a:cubicBezTo>
                  <a:pt x="8957213" y="2549988"/>
                  <a:pt x="9115347" y="2487027"/>
                  <a:pt x="9255564" y="2374827"/>
                </a:cubicBezTo>
                <a:cubicBezTo>
                  <a:pt x="9467701" y="2205003"/>
                  <a:pt x="9680029" y="2035433"/>
                  <a:pt x="9892420" y="1865863"/>
                </a:cubicBezTo>
                <a:cubicBezTo>
                  <a:pt x="10646812" y="1263442"/>
                  <a:pt x="11401140" y="660958"/>
                  <a:pt x="12155913" y="58982"/>
                </a:cubicBezTo>
                <a:cubicBezTo>
                  <a:pt x="12175672" y="43226"/>
                  <a:pt x="12191047" y="27915"/>
                  <a:pt x="12191047" y="1485"/>
                </a:cubicBezTo>
                <a:cubicBezTo>
                  <a:pt x="12191047" y="-66115"/>
                  <a:pt x="12191556" y="2191280"/>
                  <a:pt x="12191556" y="3411051"/>
                </a:cubicBezTo>
                <a:lnTo>
                  <a:pt x="0" y="3411051"/>
                </a:lnTo>
                <a:cubicBezTo>
                  <a:pt x="0" y="2342552"/>
                  <a:pt x="0" y="1274116"/>
                  <a:pt x="0" y="205616"/>
                </a:cubicBezTo>
                <a:close/>
              </a:path>
            </a:pathLst>
          </a:custGeom>
          <a:solidFill>
            <a:srgbClr val="00A7E5">
              <a:lumMod val="40000"/>
              <a:lumOff val="60000"/>
            </a:srgbClr>
          </a:solidFill>
          <a:ln w="6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LID4096" sz="1800" b="0" i="0" u="none" strike="noStrike" kern="0" cap="none" spc="0" normalizeH="0" baseline="0" noProof="0">
              <a:ln>
                <a:noFill/>
              </a:ln>
              <a:solidFill>
                <a:prstClr val="black"/>
              </a:solidFill>
              <a:effectLst/>
              <a:uLnTx/>
              <a:uFillTx/>
              <a:latin typeface="Aptos" panose="02110004020202020204"/>
            </a:endParaRPr>
          </a:p>
        </p:txBody>
      </p:sp>
      <p:grpSp>
        <p:nvGrpSpPr>
          <p:cNvPr id="9" name="Groep 8">
            <a:extLst>
              <a:ext uri="{FF2B5EF4-FFF2-40B4-BE49-F238E27FC236}">
                <a16:creationId xmlns:a16="http://schemas.microsoft.com/office/drawing/2014/main" id="{C0036CD6-EC47-31C0-AD5F-8F1AD554D70C}"/>
              </a:ext>
            </a:extLst>
          </p:cNvPr>
          <p:cNvGrpSpPr>
            <a:grpSpLocks noGrp="1" noUngrp="1" noRot="1" noMove="1" noResize="1"/>
          </p:cNvGrpSpPr>
          <p:nvPr/>
        </p:nvGrpSpPr>
        <p:grpSpPr>
          <a:xfrm>
            <a:off x="10130443" y="5266165"/>
            <a:ext cx="1603911" cy="1238511"/>
            <a:chOff x="10130443" y="5266165"/>
            <a:chExt cx="1603911" cy="1238511"/>
          </a:xfrm>
        </p:grpSpPr>
        <p:sp>
          <p:nvSpPr>
            <p:cNvPr id="10" name="Rechthoek 9">
              <a:extLst>
                <a:ext uri="{FF2B5EF4-FFF2-40B4-BE49-F238E27FC236}">
                  <a16:creationId xmlns:a16="http://schemas.microsoft.com/office/drawing/2014/main" id="{B4789C1B-B870-9A44-7D6F-7C6A54090231}"/>
                </a:ext>
              </a:extLst>
            </p:cNvPr>
            <p:cNvSpPr>
              <a:spLocks noGrp="1" noRot="1" noMove="1" noResize="1" noEditPoints="1" noAdjustHandles="1" noChangeArrowheads="1" noChangeShapeType="1"/>
            </p:cNvSpPr>
            <p:nvPr/>
          </p:nvSpPr>
          <p:spPr>
            <a:xfrm>
              <a:off x="10204450" y="5874034"/>
              <a:ext cx="1066800" cy="329916"/>
            </a:xfrm>
            <a:prstGeom prst="rect">
              <a:avLst/>
            </a:prstGeom>
            <a:solidFill>
              <a:sysClr val="window" lastClr="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1800" b="0" i="0" u="none" strike="noStrike" kern="0" cap="none" spc="0" normalizeH="0" baseline="0" noProof="0">
                <a:ln>
                  <a:noFill/>
                </a:ln>
                <a:solidFill>
                  <a:prstClr val="white"/>
                </a:solidFill>
                <a:effectLst/>
                <a:uLnTx/>
                <a:uFillTx/>
                <a:latin typeface="Aptos" panose="02110004020202020204"/>
                <a:ea typeface="+mn-ea"/>
                <a:cs typeface="+mn-cs"/>
              </a:endParaRPr>
            </a:p>
          </p:txBody>
        </p:sp>
        <p:pic>
          <p:nvPicPr>
            <p:cNvPr id="11" name="Afbeelding 10" descr="Afbeelding met tekst, schermopname, Lettertype, logo&#10;&#10;Automatisch gegenereerde beschrijving">
              <a:extLst>
                <a:ext uri="{FF2B5EF4-FFF2-40B4-BE49-F238E27FC236}">
                  <a16:creationId xmlns:a16="http://schemas.microsoft.com/office/drawing/2014/main" id="{306C29CB-7F9C-D210-928B-F9F31A62FB8A}"/>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0130443" y="5266165"/>
              <a:ext cx="1603911" cy="1238511"/>
            </a:xfrm>
            <a:prstGeom prst="rect">
              <a:avLst/>
            </a:prstGeom>
          </p:spPr>
        </p:pic>
      </p:grpSp>
      <p:sp>
        <p:nvSpPr>
          <p:cNvPr id="8" name="Titel 1">
            <a:extLst>
              <a:ext uri="{FF2B5EF4-FFF2-40B4-BE49-F238E27FC236}">
                <a16:creationId xmlns:a16="http://schemas.microsoft.com/office/drawing/2014/main" id="{DF138753-43FA-C643-5A35-69A735F560E5}"/>
              </a:ext>
            </a:extLst>
          </p:cNvPr>
          <p:cNvSpPr txBox="1">
            <a:spLocks/>
          </p:cNvSpPr>
          <p:nvPr/>
        </p:nvSpPr>
        <p:spPr>
          <a:xfrm>
            <a:off x="1958975" y="1756252"/>
            <a:ext cx="9436100" cy="5767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nl-NL" sz="3200" b="1" dirty="0">
                <a:solidFill>
                  <a:srgbClr val="00A7E5"/>
                </a:solidFill>
                <a:latin typeface="Verdana"/>
                <a:ea typeface="Verdana"/>
              </a:rPr>
              <a:t>Masterclass Volkshuisvesting</a:t>
            </a:r>
            <a:endParaRPr kumimoji="0" lang="LID4096" sz="3200" b="1" i="0" u="none" strike="noStrike" kern="1200" cap="none" spc="0" normalizeH="0" baseline="0" noProof="0" dirty="0">
              <a:ln>
                <a:noFill/>
              </a:ln>
              <a:solidFill>
                <a:srgbClr val="00A7E5"/>
              </a:solidFill>
              <a:effectLst/>
              <a:uLnTx/>
              <a:uFillTx/>
              <a:latin typeface="Verdana"/>
              <a:ea typeface="Verdana"/>
            </a:endParaRPr>
          </a:p>
        </p:txBody>
      </p:sp>
      <p:sp>
        <p:nvSpPr>
          <p:cNvPr id="12" name="Ondertitel 2">
            <a:extLst>
              <a:ext uri="{FF2B5EF4-FFF2-40B4-BE49-F238E27FC236}">
                <a16:creationId xmlns:a16="http://schemas.microsoft.com/office/drawing/2014/main" id="{D8A0D737-7DD8-B695-7F12-1B14F66937CA}"/>
              </a:ext>
            </a:extLst>
          </p:cNvPr>
          <p:cNvSpPr txBox="1">
            <a:spLocks/>
          </p:cNvSpPr>
          <p:nvPr/>
        </p:nvSpPr>
        <p:spPr>
          <a:xfrm>
            <a:off x="1958975" y="2481740"/>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LID4096" sz="2400" b="1" i="0" u="none" strike="noStrike" kern="1200" cap="none" spc="0" normalizeH="0" baseline="0" noProof="0">
              <a:ln>
                <a:noFill/>
              </a:ln>
              <a:solidFill>
                <a:srgbClr val="00427C"/>
              </a:solidFill>
              <a:effectLst/>
              <a:uLnTx/>
              <a:uFillTx/>
              <a:latin typeface="Verdana" panose="020B0604030504040204" pitchFamily="34" charset="0"/>
              <a:ea typeface="Verdana" panose="020B0604030504040204" pitchFamily="34" charset="0"/>
              <a:cs typeface="+mn-cs"/>
            </a:endParaRPr>
          </a:p>
        </p:txBody>
      </p:sp>
      <p:sp>
        <p:nvSpPr>
          <p:cNvPr id="2" name="Ondertitel 2">
            <a:extLst>
              <a:ext uri="{FF2B5EF4-FFF2-40B4-BE49-F238E27FC236}">
                <a16:creationId xmlns:a16="http://schemas.microsoft.com/office/drawing/2014/main" id="{A5F60AD5-EFE4-F2E9-E72F-4517BE139764}"/>
              </a:ext>
            </a:extLst>
          </p:cNvPr>
          <p:cNvSpPr txBox="1">
            <a:spLocks/>
          </p:cNvSpPr>
          <p:nvPr/>
        </p:nvSpPr>
        <p:spPr>
          <a:xfrm>
            <a:off x="2111375" y="2634140"/>
            <a:ext cx="9144000" cy="165576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defRPr/>
            </a:pPr>
            <a:r>
              <a:rPr lang="nl-NL" b="1" dirty="0">
                <a:solidFill>
                  <a:srgbClr val="00427C"/>
                </a:solidFill>
                <a:latin typeface="Verdana"/>
                <a:ea typeface="Verdana"/>
              </a:rPr>
              <a:t>2</a:t>
            </a:r>
            <a:r>
              <a:rPr kumimoji="0" lang="nl-NL" sz="2400" b="1" i="0" u="none" strike="noStrike" kern="1200" cap="none" spc="0" normalizeH="0" baseline="0" noProof="0" dirty="0">
                <a:ln>
                  <a:noFill/>
                </a:ln>
                <a:solidFill>
                  <a:srgbClr val="00427C"/>
                </a:solidFill>
                <a:effectLst/>
                <a:uLnTx/>
                <a:uFillTx/>
                <a:latin typeface="Verdana"/>
                <a:ea typeface="Verdana"/>
              </a:rPr>
              <a:t> </a:t>
            </a:r>
            <a:r>
              <a:rPr lang="nl-NL" b="1" dirty="0">
                <a:solidFill>
                  <a:srgbClr val="00427C"/>
                </a:solidFill>
                <a:latin typeface="Verdana"/>
                <a:ea typeface="Verdana"/>
              </a:rPr>
              <a:t>maart </a:t>
            </a:r>
            <a:r>
              <a:rPr kumimoji="0" lang="nl-NL" sz="2400" b="1" i="0" u="none" strike="noStrike" kern="1200" cap="none" spc="0" normalizeH="0" baseline="0" noProof="0" dirty="0">
                <a:ln>
                  <a:noFill/>
                </a:ln>
                <a:solidFill>
                  <a:srgbClr val="00427C"/>
                </a:solidFill>
                <a:effectLst/>
                <a:uLnTx/>
                <a:uFillTx/>
                <a:latin typeface="Verdana"/>
                <a:ea typeface="Verdana"/>
              </a:rPr>
              <a:t>2026</a:t>
            </a:r>
            <a:endParaRPr kumimoji="0" lang="LID4096" sz="2400" b="1" i="0" u="none" strike="noStrike" kern="1200" cap="none" spc="0" normalizeH="0" baseline="0" noProof="0" dirty="0">
              <a:ln>
                <a:noFill/>
              </a:ln>
              <a:solidFill>
                <a:srgbClr val="00427C"/>
              </a:solidFill>
              <a:effectLst/>
              <a:uLnTx/>
              <a:uFillTx/>
              <a:latin typeface="Verdana"/>
              <a:ea typeface="Verdana"/>
            </a:endParaRPr>
          </a:p>
        </p:txBody>
      </p:sp>
    </p:spTree>
    <p:extLst>
      <p:ext uri="{BB962C8B-B14F-4D97-AF65-F5344CB8AC3E}">
        <p14:creationId xmlns:p14="http://schemas.microsoft.com/office/powerpoint/2010/main" val="1185364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977D685D-74E6-5A95-48F9-9B4ADC5E12FC}"/>
              </a:ext>
            </a:extLst>
          </p:cNvPr>
          <p:cNvSpPr>
            <a:spLocks noGrp="1" noChangeArrowheads="1"/>
          </p:cNvSpPr>
          <p:nvPr>
            <p:ph type="title"/>
          </p:nvPr>
        </p:nvSpPr>
        <p:spPr>
          <a:xfrm>
            <a:off x="1055688" y="0"/>
            <a:ext cx="10944225" cy="1125538"/>
          </a:xfrm>
        </p:spPr>
        <p:txBody>
          <a:bodyPr/>
          <a:lstStyle/>
          <a:p>
            <a:pPr marL="0" indent="0" eaLnBrk="1" hangingPunct="1"/>
            <a:r>
              <a:rPr lang="nl-NL" altLang="nl-NL" b="1">
                <a:solidFill>
                  <a:schemeClr val="bg2"/>
                </a:solidFill>
              </a:rPr>
              <a:t>Zwalkend en cyclisch overheidsbeleid in de periode 2008-2023</a:t>
            </a:r>
          </a:p>
        </p:txBody>
      </p:sp>
      <p:sp>
        <p:nvSpPr>
          <p:cNvPr id="58371" name="Rectangle 3">
            <a:extLst>
              <a:ext uri="{FF2B5EF4-FFF2-40B4-BE49-F238E27FC236}">
                <a16:creationId xmlns:a16="http://schemas.microsoft.com/office/drawing/2014/main" id="{73C02FAB-EC7E-E608-9E84-F1FAF71A40EE}"/>
              </a:ext>
            </a:extLst>
          </p:cNvPr>
          <p:cNvSpPr>
            <a:spLocks noGrp="1" noChangeArrowheads="1"/>
          </p:cNvSpPr>
          <p:nvPr>
            <p:ph type="body" idx="1"/>
          </p:nvPr>
        </p:nvSpPr>
        <p:spPr>
          <a:xfrm>
            <a:off x="1127125" y="1628775"/>
            <a:ext cx="10225088" cy="3949700"/>
          </a:xfrm>
        </p:spPr>
        <p:txBody>
          <a:bodyPr/>
          <a:lstStyle/>
          <a:p>
            <a:pPr eaLnBrk="1" hangingPunct="1"/>
            <a:r>
              <a:rPr lang="nl-NL" altLang="nl-NL" sz="2300">
                <a:solidFill>
                  <a:srgbClr val="000000"/>
                </a:solidFill>
              </a:rPr>
              <a:t>Te snel afserveren inzet woningcorporaties, afschaffen Rijksregie woonbeleid en RO en teveel geloof in private investeringen door minister Blok in 2015</a:t>
            </a:r>
          </a:p>
          <a:p>
            <a:pPr eaLnBrk="1" hangingPunct="1"/>
            <a:r>
              <a:rPr lang="nl-NL" altLang="nl-NL" sz="2300">
                <a:solidFill>
                  <a:srgbClr val="000000"/>
                </a:solidFill>
              </a:rPr>
              <a:t>Niet adequaat aanpakken van de stikstof en PFAS crisis door de Rijksoverheid</a:t>
            </a:r>
          </a:p>
          <a:p>
            <a:pPr eaLnBrk="1" hangingPunct="1"/>
            <a:r>
              <a:rPr lang="nl-NL" altLang="nl-NL" sz="2300">
                <a:solidFill>
                  <a:srgbClr val="000000"/>
                </a:solidFill>
              </a:rPr>
              <a:t>Buiten spel zetten van de particuliere huursector door De Jonge en Van Rij (huurregulering, verhoging overdrachtsbelasting, heffing in box 3)</a:t>
            </a:r>
          </a:p>
          <a:p>
            <a:pPr eaLnBrk="1" hangingPunct="1"/>
            <a:r>
              <a:rPr lang="nl-NL" altLang="nl-NL" sz="2300">
                <a:solidFill>
                  <a:srgbClr val="000000"/>
                </a:solidFill>
              </a:rPr>
              <a:t>Niet realistische beleidsdoelstellingen: tweede derde deel betaalbaar bouwen, invoering van een complexe omgevingswet en nadruk op binnenstedelijk bouwen</a:t>
            </a:r>
          </a:p>
          <a:p>
            <a:pPr eaLnBrk="1" hangingPunct="1"/>
            <a:r>
              <a:rPr lang="nl-NL" altLang="nl-NL" sz="2300">
                <a:solidFill>
                  <a:srgbClr val="000000"/>
                </a:solidFill>
              </a:rPr>
              <a:t>Gebrek aan financiële ondersteuning voor ambitieuze plannen  </a:t>
            </a:r>
          </a:p>
          <a:p>
            <a:pPr eaLnBrk="1" hangingPunct="1"/>
            <a:r>
              <a:rPr lang="nl-NL" altLang="nl-NL" sz="2300"/>
              <a:t>Beperking van de leencapaciteit en heffingen bij woningcorporaties tijdens de banken/eurocrisis: woningmarkt raakt in een diepe crisis…</a:t>
            </a:r>
          </a:p>
          <a:p>
            <a:pPr eaLnBrk="1" hangingPunct="1"/>
            <a:endParaRPr lang="nl-NL" altLang="nl-NL" sz="2300">
              <a:solidFill>
                <a:srgbClr val="000000"/>
              </a:solidFill>
            </a:endParaRPr>
          </a:p>
          <a:p>
            <a:pPr eaLnBrk="1" hangingPunct="1"/>
            <a:endParaRPr lang="nl-NL" altLang="nl-NL" sz="2300">
              <a:solidFill>
                <a:srgbClr val="000000"/>
              </a:solidFill>
            </a:endParaRPr>
          </a:p>
          <a:p>
            <a:pPr eaLnBrk="1" hangingPunct="1"/>
            <a:endParaRPr lang="nl-NL" altLang="nl-NL" sz="2300">
              <a:solidFill>
                <a:srgbClr val="000000"/>
              </a:solidFill>
            </a:endParaRPr>
          </a:p>
          <a:p>
            <a:pPr eaLnBrk="1" hangingPunct="1"/>
            <a:endParaRPr lang="nl-NL" altLang="nl-NL" sz="2300">
              <a:solidFill>
                <a:srgbClr val="000000"/>
              </a:solidFill>
            </a:endParaRPr>
          </a:p>
          <a:p>
            <a:pPr eaLnBrk="1" hangingPunct="1"/>
            <a:endParaRPr lang="nl-NL" altLang="nl-NL" sz="2300">
              <a:solidFill>
                <a:srgbClr val="000000"/>
              </a:solidFill>
            </a:endParaRPr>
          </a:p>
          <a:p>
            <a:pPr eaLnBrk="1" hangingPunct="1"/>
            <a:endParaRPr lang="en-GB" altLang="nl-NL">
              <a:solidFill>
                <a:srgbClr val="000000"/>
              </a:solidFill>
            </a:endParaRPr>
          </a:p>
          <a:p>
            <a:pPr eaLnBrk="1" hangingPunct="1"/>
            <a:endParaRPr lang="en-GB" altLang="nl-NL">
              <a:solidFill>
                <a:srgbClr val="000000"/>
              </a:solidFill>
            </a:endParaRPr>
          </a:p>
          <a:p>
            <a:pPr eaLnBrk="1" hangingPunct="1"/>
            <a:endParaRPr lang="nl-NL" altLang="nl-NL">
              <a:solidFill>
                <a:srgbClr val="000000"/>
              </a:solidFil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837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83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E79AE1-734E-DFA8-A94A-1B4F61615AB1}"/>
              </a:ext>
            </a:extLst>
          </p:cNvPr>
          <p:cNvSpPr>
            <a:spLocks noGrp="1"/>
          </p:cNvSpPr>
          <p:nvPr>
            <p:ph type="title"/>
          </p:nvPr>
        </p:nvSpPr>
        <p:spPr/>
        <p:txBody>
          <a:bodyPr/>
          <a:lstStyle/>
          <a:p>
            <a:r>
              <a:rPr lang="nl-NL"/>
              <a:t>Sectorinstituten: </a:t>
            </a:r>
            <a:r>
              <a:rPr lang="nl-NL" err="1"/>
              <a:t>Aw</a:t>
            </a:r>
            <a:r>
              <a:rPr lang="nl-NL"/>
              <a:t> en WSW</a:t>
            </a:r>
          </a:p>
        </p:txBody>
      </p:sp>
      <p:sp>
        <p:nvSpPr>
          <p:cNvPr id="3" name="Tijdelijke aanduiding voor inhoud 2">
            <a:extLst>
              <a:ext uri="{FF2B5EF4-FFF2-40B4-BE49-F238E27FC236}">
                <a16:creationId xmlns:a16="http://schemas.microsoft.com/office/drawing/2014/main" id="{D7DB4465-4692-24DD-9CB6-7A945F687C58}"/>
              </a:ext>
            </a:extLst>
          </p:cNvPr>
          <p:cNvSpPr>
            <a:spLocks noGrp="1"/>
          </p:cNvSpPr>
          <p:nvPr>
            <p:ph idx="1"/>
          </p:nvPr>
        </p:nvSpPr>
        <p:spPr/>
        <p:txBody>
          <a:bodyPr/>
          <a:lstStyle/>
          <a:p>
            <a:pPr>
              <a:lnSpc>
                <a:spcPct val="100000"/>
              </a:lnSpc>
            </a:pPr>
            <a:r>
              <a:rPr lang="nl-NL" sz="2400"/>
              <a:t>Autoriteit woningcorporaties (</a:t>
            </a:r>
            <a:r>
              <a:rPr lang="nl-NL" sz="2400" err="1"/>
              <a:t>Aw</a:t>
            </a:r>
            <a:r>
              <a:rPr lang="nl-NL" sz="2400"/>
              <a:t>): publiekrechtelijke toezichthouder op woningcorporaties</a:t>
            </a:r>
          </a:p>
          <a:p>
            <a:pPr marL="342900" indent="-342900">
              <a:lnSpc>
                <a:spcPct val="100000"/>
              </a:lnSpc>
              <a:buFont typeface="Arial" panose="020B0604020202020204" pitchFamily="34" charset="0"/>
              <a:buChar char="•"/>
            </a:pPr>
            <a:endParaRPr lang="nl-NL" sz="2400"/>
          </a:p>
          <a:p>
            <a:pPr>
              <a:lnSpc>
                <a:spcPct val="100000"/>
              </a:lnSpc>
            </a:pPr>
            <a:r>
              <a:rPr lang="nl-NL" sz="2400"/>
              <a:t>Waarborgfonds Sociale Woningbouw (WSW): borgsteller voor de leningen van de corporaties (plus saneerder in mandaat) </a:t>
            </a:r>
          </a:p>
          <a:p>
            <a:pPr>
              <a:lnSpc>
                <a:spcPct val="100000"/>
              </a:lnSpc>
            </a:pPr>
            <a:endParaRPr lang="nl-NL" sz="2000"/>
          </a:p>
          <a:p>
            <a:pPr marL="0" indent="0">
              <a:lnSpc>
                <a:spcPct val="100000"/>
              </a:lnSpc>
              <a:buNone/>
            </a:pPr>
            <a:endParaRPr lang="nl-NL"/>
          </a:p>
          <a:p>
            <a:pPr>
              <a:lnSpc>
                <a:spcPct val="100000"/>
              </a:lnSpc>
            </a:pPr>
            <a:r>
              <a:rPr lang="nl-NL" sz="2400"/>
              <a:t>Onderlinge relatie;</a:t>
            </a:r>
            <a:br>
              <a:rPr lang="nl-NL" sz="2400"/>
            </a:br>
            <a:r>
              <a:rPr lang="nl-NL" sz="2400"/>
              <a:t>- 	</a:t>
            </a:r>
            <a:r>
              <a:rPr lang="nl-NL" sz="2400" err="1"/>
              <a:t>Aw</a:t>
            </a:r>
            <a:r>
              <a:rPr lang="nl-NL" sz="2400"/>
              <a:t> houdt verticaal toezicht op het WSW</a:t>
            </a:r>
            <a:br>
              <a:rPr lang="nl-NL" sz="2400"/>
            </a:br>
            <a:r>
              <a:rPr lang="nl-NL" sz="2400"/>
              <a:t>- 	Intensieve samenwerking met name op het financiële domein</a:t>
            </a:r>
          </a:p>
          <a:p>
            <a:endParaRPr lang="nl-NL"/>
          </a:p>
        </p:txBody>
      </p:sp>
      <p:sp>
        <p:nvSpPr>
          <p:cNvPr id="4" name="Tijdelijke aanduiding voor dianummer 3">
            <a:extLst>
              <a:ext uri="{FF2B5EF4-FFF2-40B4-BE49-F238E27FC236}">
                <a16:creationId xmlns:a16="http://schemas.microsoft.com/office/drawing/2014/main" id="{45DB0276-414F-A659-6461-237D824D32B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nl-NL"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100</a:t>
            </a:fld>
            <a:endParaRPr kumimoji="0" lang="nl-NL" sz="1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52373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144AFA-7F4B-464D-3809-D9394801823C}"/>
              </a:ext>
            </a:extLst>
          </p:cNvPr>
          <p:cNvSpPr>
            <a:spLocks noGrp="1"/>
          </p:cNvSpPr>
          <p:nvPr>
            <p:ph type="title"/>
          </p:nvPr>
        </p:nvSpPr>
        <p:spPr/>
        <p:txBody>
          <a:bodyPr/>
          <a:lstStyle/>
          <a:p>
            <a:r>
              <a:rPr lang="nl-NL"/>
              <a:t>Autoriteit woningcorporaties</a:t>
            </a:r>
          </a:p>
        </p:txBody>
      </p:sp>
      <p:sp>
        <p:nvSpPr>
          <p:cNvPr id="3" name="Tijdelijke aanduiding voor inhoud 2">
            <a:extLst>
              <a:ext uri="{FF2B5EF4-FFF2-40B4-BE49-F238E27FC236}">
                <a16:creationId xmlns:a16="http://schemas.microsoft.com/office/drawing/2014/main" id="{F168C614-6908-0C4F-0965-ABDE1D92B4E2}"/>
              </a:ext>
            </a:extLst>
          </p:cNvPr>
          <p:cNvSpPr>
            <a:spLocks noGrp="1"/>
          </p:cNvSpPr>
          <p:nvPr>
            <p:ph idx="1"/>
          </p:nvPr>
        </p:nvSpPr>
        <p:spPr/>
        <p:txBody>
          <a:bodyPr/>
          <a:lstStyle/>
          <a:p>
            <a:pPr>
              <a:lnSpc>
                <a:spcPct val="100000"/>
              </a:lnSpc>
            </a:pPr>
            <a:r>
              <a:rPr lang="nl-NL" sz="2400"/>
              <a:t>Autoriteit woningcorporaties (</a:t>
            </a:r>
            <a:r>
              <a:rPr lang="nl-NL" sz="2400" err="1"/>
              <a:t>Aw</a:t>
            </a:r>
            <a:r>
              <a:rPr lang="nl-NL" sz="2400"/>
              <a:t>) is ingesteld op 1 juli 2015. Opvolgster van Centraal Fonds Volkshuisvesting  ingesteld 1988)</a:t>
            </a:r>
          </a:p>
          <a:p>
            <a:pPr>
              <a:lnSpc>
                <a:spcPct val="100000"/>
              </a:lnSpc>
            </a:pPr>
            <a:endParaRPr lang="nl-NL" sz="2400" b="1"/>
          </a:p>
          <a:p>
            <a:pPr>
              <a:lnSpc>
                <a:spcPct val="100000"/>
              </a:lnSpc>
            </a:pPr>
            <a:r>
              <a:rPr lang="nl-NL" sz="2400" err="1"/>
              <a:t>Aw</a:t>
            </a:r>
            <a:r>
              <a:rPr lang="nl-NL" sz="2400"/>
              <a:t> is ondergebracht bij Inspectie Leefomgeving en Transport </a:t>
            </a:r>
          </a:p>
          <a:p>
            <a:pPr marL="342900" indent="-342900">
              <a:lnSpc>
                <a:spcPct val="100000"/>
              </a:lnSpc>
              <a:buFont typeface="Arial" panose="020B0604020202020204" pitchFamily="34" charset="0"/>
              <a:buChar char="•"/>
            </a:pPr>
            <a:endParaRPr lang="nl-NL" sz="2400"/>
          </a:p>
          <a:p>
            <a:pPr>
              <a:lnSpc>
                <a:spcPct val="100000"/>
              </a:lnSpc>
            </a:pPr>
            <a:r>
              <a:rPr lang="nl-NL" sz="2400" err="1"/>
              <a:t>Aw</a:t>
            </a:r>
            <a:r>
              <a:rPr lang="nl-NL" sz="2400"/>
              <a:t> houdt toezicht op:</a:t>
            </a:r>
          </a:p>
          <a:p>
            <a:pPr>
              <a:lnSpc>
                <a:spcPct val="100000"/>
              </a:lnSpc>
            </a:pPr>
            <a:endParaRPr lang="nl-NL"/>
          </a:p>
          <a:p>
            <a:pPr>
              <a:lnSpc>
                <a:spcPct val="100000"/>
              </a:lnSpc>
              <a:buFont typeface="Wingdings" panose="05000000000000000000" pitchFamily="2" charset="2"/>
              <a:buChar char="Ø"/>
            </a:pPr>
            <a:r>
              <a:rPr lang="nl-NL" sz="2400"/>
              <a:t>rechtmatigheid, </a:t>
            </a:r>
            <a:r>
              <a:rPr lang="nl-NL" sz="2400" err="1"/>
              <a:t>governance</a:t>
            </a:r>
            <a:r>
              <a:rPr lang="nl-NL" sz="2400"/>
              <a:t>, integriteit, 	</a:t>
            </a:r>
          </a:p>
          <a:p>
            <a:pPr>
              <a:lnSpc>
                <a:spcPct val="100000"/>
              </a:lnSpc>
              <a:buFont typeface="Wingdings" panose="05000000000000000000" pitchFamily="2" charset="2"/>
              <a:buChar char="Ø"/>
            </a:pPr>
            <a:r>
              <a:rPr lang="nl-NL" sz="2400"/>
              <a:t>financiële continuïteit, bescherming maatschappelijk bestemd vermogen, </a:t>
            </a:r>
          </a:p>
          <a:p>
            <a:pPr>
              <a:lnSpc>
                <a:spcPct val="100000"/>
              </a:lnSpc>
              <a:buFont typeface="Wingdings" panose="05000000000000000000" pitchFamily="2" charset="2"/>
              <a:buChar char="Ø"/>
            </a:pPr>
            <a:r>
              <a:rPr lang="nl-NL"/>
              <a:t>so</a:t>
            </a:r>
            <a:r>
              <a:rPr lang="nl-NL" sz="2400"/>
              <a:t>lvabiliteit en liquiditeit, de kwaliteit van financieel risicomanagement, </a:t>
            </a:r>
          </a:p>
          <a:p>
            <a:pPr>
              <a:lnSpc>
                <a:spcPct val="100000"/>
              </a:lnSpc>
              <a:buFont typeface="Wingdings" panose="05000000000000000000" pitchFamily="2" charset="2"/>
              <a:buChar char="Ø"/>
            </a:pPr>
            <a:r>
              <a:rPr lang="nl-NL" sz="2400"/>
              <a:t>financieel beheer, en op (over)compensatie staatssteun</a:t>
            </a:r>
          </a:p>
          <a:p>
            <a:endParaRPr lang="nl-NL"/>
          </a:p>
        </p:txBody>
      </p:sp>
      <p:sp>
        <p:nvSpPr>
          <p:cNvPr id="4" name="Tijdelijke aanduiding voor dianummer 3">
            <a:extLst>
              <a:ext uri="{FF2B5EF4-FFF2-40B4-BE49-F238E27FC236}">
                <a16:creationId xmlns:a16="http://schemas.microsoft.com/office/drawing/2014/main" id="{E82DF133-9FB0-71E9-D7FB-34ABEE2FD40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nl-NL"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101</a:t>
            </a:fld>
            <a:endParaRPr kumimoji="0" lang="nl-NL" sz="1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65086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274CEF-56D9-BF9E-54BE-535CC5B9A311}"/>
              </a:ext>
            </a:extLst>
          </p:cNvPr>
          <p:cNvSpPr>
            <a:spLocks noGrp="1"/>
          </p:cNvSpPr>
          <p:nvPr>
            <p:ph type="title"/>
          </p:nvPr>
        </p:nvSpPr>
        <p:spPr/>
        <p:txBody>
          <a:bodyPr/>
          <a:lstStyle/>
          <a:p>
            <a:r>
              <a:rPr lang="nl-NL"/>
              <a:t>Waarborgfonds Sociale Woningbouw</a:t>
            </a:r>
          </a:p>
        </p:txBody>
      </p:sp>
      <p:sp>
        <p:nvSpPr>
          <p:cNvPr id="3" name="Tijdelijke aanduiding voor inhoud 2">
            <a:extLst>
              <a:ext uri="{FF2B5EF4-FFF2-40B4-BE49-F238E27FC236}">
                <a16:creationId xmlns:a16="http://schemas.microsoft.com/office/drawing/2014/main" id="{A430DC43-CC8E-9B10-D97A-9B6F618783DF}"/>
              </a:ext>
            </a:extLst>
          </p:cNvPr>
          <p:cNvSpPr>
            <a:spLocks noGrp="1"/>
          </p:cNvSpPr>
          <p:nvPr>
            <p:ph idx="1"/>
          </p:nvPr>
        </p:nvSpPr>
        <p:spPr/>
        <p:txBody>
          <a:bodyPr/>
          <a:lstStyle/>
          <a:p>
            <a:pPr>
              <a:lnSpc>
                <a:spcPct val="100000"/>
              </a:lnSpc>
            </a:pPr>
            <a:r>
              <a:rPr lang="nl-NL" sz="2400" dirty="0"/>
              <a:t>Opgericht in 1984 door de corporatiesector zelf om voor woningcorporaties de toegang tot de kapitaalmarkt te vergemakkelijken</a:t>
            </a:r>
          </a:p>
          <a:p>
            <a:pPr>
              <a:lnSpc>
                <a:spcPct val="100000"/>
              </a:lnSpc>
            </a:pPr>
            <a:endParaRPr lang="nl-NL" dirty="0"/>
          </a:p>
          <a:p>
            <a:pPr>
              <a:lnSpc>
                <a:spcPct val="100000"/>
              </a:lnSpc>
            </a:pPr>
            <a:r>
              <a:rPr lang="nl-NL" sz="2400" dirty="0"/>
              <a:t>Sinds de Woningwet 2015 “een door de Staat der Nederlanden gefaciliteerde voorziening” </a:t>
            </a:r>
          </a:p>
          <a:p>
            <a:pPr marL="457200" indent="-457200">
              <a:lnSpc>
                <a:spcPct val="100000"/>
              </a:lnSpc>
              <a:buFont typeface="+mj-lt"/>
              <a:buAutoNum type="arabicPeriod"/>
            </a:pPr>
            <a:endParaRPr lang="nl-NL" sz="2400" dirty="0"/>
          </a:p>
          <a:p>
            <a:pPr marL="457200" indent="-457200">
              <a:lnSpc>
                <a:spcPct val="100000"/>
              </a:lnSpc>
              <a:buFont typeface="+mj-lt"/>
              <a:buAutoNum type="arabicPeriod"/>
            </a:pPr>
            <a:r>
              <a:rPr lang="nl-NL" sz="2400" dirty="0"/>
              <a:t>WSW verleent borgstelling aan financiers voor corporatieleningen.</a:t>
            </a:r>
          </a:p>
          <a:p>
            <a:pPr marL="457200" indent="-457200">
              <a:lnSpc>
                <a:spcPct val="100000"/>
              </a:lnSpc>
              <a:buFont typeface="+mj-lt"/>
              <a:buAutoNum type="arabicPeriod"/>
            </a:pPr>
            <a:endParaRPr lang="nl-NL" dirty="0"/>
          </a:p>
          <a:p>
            <a:pPr marL="457200" indent="-457200">
              <a:lnSpc>
                <a:spcPct val="100000"/>
              </a:lnSpc>
              <a:buFont typeface="+mj-lt"/>
              <a:buAutoNum type="arabicPeriod"/>
            </a:pPr>
            <a:r>
              <a:rPr lang="nl-NL" sz="2400" dirty="0"/>
              <a:t>Woningcorporaties dragen in de praktijk (nagenoeg) alle risico’s (saneringsheffing)</a:t>
            </a:r>
          </a:p>
          <a:p>
            <a:pPr marL="457200" indent="-457200">
              <a:lnSpc>
                <a:spcPct val="100000"/>
              </a:lnSpc>
              <a:buFont typeface="+mj-lt"/>
              <a:buAutoNum type="arabicPeriod"/>
            </a:pPr>
            <a:endParaRPr lang="nl-NL" sz="2400" dirty="0"/>
          </a:p>
          <a:p>
            <a:pPr marL="457200" indent="-457200">
              <a:lnSpc>
                <a:spcPct val="100000"/>
              </a:lnSpc>
              <a:buFont typeface="+mj-lt"/>
              <a:buAutoNum type="arabicPeriod"/>
            </a:pPr>
            <a:r>
              <a:rPr lang="nl-NL" sz="2400" dirty="0"/>
              <a:t>Garantiestructuur met </a:t>
            </a:r>
            <a:r>
              <a:rPr lang="nl-NL" sz="2400" dirty="0" err="1"/>
              <a:t>achtervang</a:t>
            </a:r>
            <a:r>
              <a:rPr lang="nl-NL" sz="2400" dirty="0"/>
              <a:t> van Rijk en gemeenten (Triple A)</a:t>
            </a:r>
          </a:p>
          <a:p>
            <a:pPr marL="457200" indent="-457200">
              <a:lnSpc>
                <a:spcPct val="100000"/>
              </a:lnSpc>
              <a:buFont typeface="+mj-lt"/>
              <a:buAutoNum type="arabicPeriod"/>
            </a:pPr>
            <a:endParaRPr lang="nl-NL" sz="2400" dirty="0"/>
          </a:p>
          <a:p>
            <a:pPr marL="457200" indent="-457200">
              <a:lnSpc>
                <a:spcPct val="100000"/>
              </a:lnSpc>
              <a:buFont typeface="+mj-lt"/>
              <a:buAutoNum type="arabicPeriod"/>
            </a:pPr>
            <a:r>
              <a:rPr lang="nl-NL" sz="2400" dirty="0"/>
              <a:t>Voordeel voor corporaties: beschikbaarheid kapitaal en lagere rente</a:t>
            </a:r>
          </a:p>
          <a:p>
            <a:pPr marL="0" indent="0">
              <a:buNone/>
            </a:pPr>
            <a:endParaRPr lang="nl-NL" dirty="0"/>
          </a:p>
        </p:txBody>
      </p:sp>
      <p:sp>
        <p:nvSpPr>
          <p:cNvPr id="4" name="Tijdelijke aanduiding voor dianummer 3">
            <a:extLst>
              <a:ext uri="{FF2B5EF4-FFF2-40B4-BE49-F238E27FC236}">
                <a16:creationId xmlns:a16="http://schemas.microsoft.com/office/drawing/2014/main" id="{E161BB2E-E701-96E3-CE0E-47F14D4983A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nl-NL"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a:t>
            </a:fld>
            <a:endParaRPr kumimoji="0" lang="nl-NL" sz="1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72686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D1B980-C92C-925F-6FEE-F93B2A581D53}"/>
              </a:ext>
            </a:extLst>
          </p:cNvPr>
          <p:cNvSpPr>
            <a:spLocks noGrp="1"/>
          </p:cNvSpPr>
          <p:nvPr>
            <p:ph type="title"/>
          </p:nvPr>
        </p:nvSpPr>
        <p:spPr>
          <a:xfrm>
            <a:off x="548217" y="274638"/>
            <a:ext cx="11097683" cy="438582"/>
          </a:xfrm>
        </p:spPr>
        <p:txBody>
          <a:bodyPr wrap="square" anchor="t">
            <a:normAutofit/>
          </a:bodyPr>
          <a:lstStyle/>
          <a:p>
            <a:r>
              <a:rPr lang="nl-NL"/>
              <a:t>Omvang geborgde leningen en aandeel financiers in nieuwe leningen</a:t>
            </a:r>
          </a:p>
        </p:txBody>
      </p:sp>
      <p:sp>
        <p:nvSpPr>
          <p:cNvPr id="4" name="Tijdelijke aanduiding voor dianummer 3">
            <a:extLst>
              <a:ext uri="{FF2B5EF4-FFF2-40B4-BE49-F238E27FC236}">
                <a16:creationId xmlns:a16="http://schemas.microsoft.com/office/drawing/2014/main" id="{0427B9C2-ED53-76A8-E39F-820B14662AF0}"/>
              </a:ext>
            </a:extLst>
          </p:cNvPr>
          <p:cNvSpPr>
            <a:spLocks noGrp="1"/>
          </p:cNvSpPr>
          <p:nvPr>
            <p:ph type="sldNum" sz="quarter" idx="12"/>
          </p:nvPr>
        </p:nvSpPr>
        <p:spPr>
          <a:xfrm>
            <a:off x="11440745" y="6566254"/>
            <a:ext cx="223200" cy="153888"/>
          </a:xfrm>
        </p:spPr>
        <p:txBody>
          <a:bodyPr wrap="none"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9CDA0D-E60F-43FA-955F-1B96DEEB3FDE}" type="slidenum">
              <a:rPr kumimoji="0" lang="nl-NL"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103</a:t>
            </a:fld>
            <a:endParaRPr kumimoji="0" lang="nl-NL" sz="1000" b="0" i="0" u="none" strike="noStrike" kern="1200" cap="none" spc="0" normalizeH="0" baseline="0" noProof="0">
              <a:ln>
                <a:noFill/>
              </a:ln>
              <a:solidFill>
                <a:prstClr val="black"/>
              </a:solidFill>
              <a:effectLst/>
              <a:uLnTx/>
              <a:uFillTx/>
              <a:latin typeface="Calibri"/>
              <a:ea typeface="+mn-ea"/>
              <a:cs typeface="+mn-cs"/>
            </a:endParaRPr>
          </a:p>
        </p:txBody>
      </p:sp>
      <p:pic>
        <p:nvPicPr>
          <p:cNvPr id="8" name="Tijdelijke aanduiding voor inhoud 7">
            <a:extLst>
              <a:ext uri="{FF2B5EF4-FFF2-40B4-BE49-F238E27FC236}">
                <a16:creationId xmlns:a16="http://schemas.microsoft.com/office/drawing/2014/main" id="{F0C0C72D-2C80-7105-A8E7-932E4569C074}"/>
              </a:ext>
            </a:extLst>
          </p:cNvPr>
          <p:cNvPicPr>
            <a:picLocks noGrp="1" noChangeAspect="1"/>
          </p:cNvPicPr>
          <p:nvPr>
            <p:ph idx="1"/>
          </p:nvPr>
        </p:nvPicPr>
        <p:blipFill>
          <a:blip r:embed="rId2"/>
          <a:stretch>
            <a:fillRect/>
          </a:stretch>
        </p:blipFill>
        <p:spPr>
          <a:xfrm>
            <a:off x="1027592" y="904031"/>
            <a:ext cx="9675044" cy="1704087"/>
          </a:xfrm>
          <a:prstGeom prst="rect">
            <a:avLst/>
          </a:prstGeom>
        </p:spPr>
      </p:pic>
      <p:pic>
        <p:nvPicPr>
          <p:cNvPr id="9" name="Afbeelding 8">
            <a:extLst>
              <a:ext uri="{FF2B5EF4-FFF2-40B4-BE49-F238E27FC236}">
                <a16:creationId xmlns:a16="http://schemas.microsoft.com/office/drawing/2014/main" id="{241249C8-AA2E-E1BC-F529-9D8A864B63CD}"/>
              </a:ext>
            </a:extLst>
          </p:cNvPr>
          <p:cNvPicPr>
            <a:picLocks noChangeAspect="1"/>
          </p:cNvPicPr>
          <p:nvPr/>
        </p:nvPicPr>
        <p:blipFill>
          <a:blip r:embed="rId3"/>
          <a:stretch>
            <a:fillRect/>
          </a:stretch>
        </p:blipFill>
        <p:spPr>
          <a:xfrm>
            <a:off x="1040388" y="3067659"/>
            <a:ext cx="9662248" cy="2781663"/>
          </a:xfrm>
          <a:prstGeom prst="rect">
            <a:avLst/>
          </a:prstGeom>
        </p:spPr>
      </p:pic>
    </p:spTree>
    <p:extLst>
      <p:ext uri="{BB962C8B-B14F-4D97-AF65-F5344CB8AC3E}">
        <p14:creationId xmlns:p14="http://schemas.microsoft.com/office/powerpoint/2010/main" val="40938542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62395D-04ED-E65C-42AD-5F1A9058F294}"/>
              </a:ext>
            </a:extLst>
          </p:cNvPr>
          <p:cNvSpPr>
            <a:spLocks noGrp="1"/>
          </p:cNvSpPr>
          <p:nvPr>
            <p:ph type="title"/>
          </p:nvPr>
        </p:nvSpPr>
        <p:spPr/>
        <p:txBody>
          <a:bodyPr/>
          <a:lstStyle/>
          <a:p>
            <a:r>
              <a:rPr lang="nl-NL"/>
              <a:t>Borgingsbeleid WSW</a:t>
            </a:r>
          </a:p>
        </p:txBody>
      </p:sp>
      <p:sp>
        <p:nvSpPr>
          <p:cNvPr id="3" name="Tijdelijke aanduiding voor inhoud 2">
            <a:extLst>
              <a:ext uri="{FF2B5EF4-FFF2-40B4-BE49-F238E27FC236}">
                <a16:creationId xmlns:a16="http://schemas.microsoft.com/office/drawing/2014/main" id="{B8D262CD-BD5A-CF2B-B76D-3A3213BCB139}"/>
              </a:ext>
            </a:extLst>
          </p:cNvPr>
          <p:cNvSpPr>
            <a:spLocks noGrp="1"/>
          </p:cNvSpPr>
          <p:nvPr>
            <p:ph idx="1"/>
          </p:nvPr>
        </p:nvSpPr>
        <p:spPr/>
        <p:txBody>
          <a:bodyPr/>
          <a:lstStyle/>
          <a:p>
            <a:pPr>
              <a:lnSpc>
                <a:spcPct val="100000"/>
              </a:lnSpc>
            </a:pPr>
            <a:endParaRPr lang="nl-NL"/>
          </a:p>
          <a:p>
            <a:pPr>
              <a:lnSpc>
                <a:spcPct val="100000"/>
              </a:lnSpc>
            </a:pPr>
            <a:r>
              <a:rPr lang="nl-NL" sz="2400"/>
              <a:t>Beoordeling afzonderlijke corporaties op basis van:</a:t>
            </a:r>
          </a:p>
          <a:p>
            <a:pPr marL="0" indent="0">
              <a:lnSpc>
                <a:spcPct val="100000"/>
              </a:lnSpc>
              <a:buNone/>
            </a:pPr>
            <a:endParaRPr lang="nl-NL" sz="2400"/>
          </a:p>
          <a:p>
            <a:pPr lvl="2">
              <a:lnSpc>
                <a:spcPct val="100000"/>
              </a:lnSpc>
              <a:buFont typeface="Wingdings" panose="05000000000000000000" pitchFamily="2" charset="2"/>
              <a:buChar char="Ø"/>
            </a:pPr>
            <a:r>
              <a:rPr lang="nl-NL"/>
              <a:t>Financieel toetsingskader (financiële ratio’s)</a:t>
            </a:r>
          </a:p>
          <a:p>
            <a:pPr lvl="2">
              <a:lnSpc>
                <a:spcPct val="100000"/>
              </a:lnSpc>
              <a:buFont typeface="Wingdings" panose="05000000000000000000" pitchFamily="2" charset="2"/>
              <a:buChar char="Ø"/>
            </a:pPr>
            <a:endParaRPr lang="nl-NL" sz="2400"/>
          </a:p>
          <a:p>
            <a:pPr lvl="2">
              <a:lnSpc>
                <a:spcPct val="100000"/>
              </a:lnSpc>
              <a:buFont typeface="Wingdings" panose="05000000000000000000" pitchFamily="2" charset="2"/>
              <a:buChar char="Ø"/>
            </a:pPr>
            <a:r>
              <a:rPr lang="nl-NL" sz="2400"/>
              <a:t>Bedrijfsvoering (business </a:t>
            </a:r>
            <a:r>
              <a:rPr lang="nl-NL" sz="2400" err="1"/>
              <a:t>risks</a:t>
            </a:r>
            <a:r>
              <a:rPr lang="nl-NL" sz="2400"/>
              <a:t>) </a:t>
            </a:r>
          </a:p>
          <a:p>
            <a:pPr>
              <a:lnSpc>
                <a:spcPct val="100000"/>
              </a:lnSpc>
            </a:pPr>
            <a:endParaRPr lang="nl-NL" sz="2400"/>
          </a:p>
          <a:p>
            <a:pPr>
              <a:lnSpc>
                <a:spcPct val="100000"/>
              </a:lnSpc>
            </a:pPr>
            <a:r>
              <a:rPr lang="nl-NL" sz="2400"/>
              <a:t>Borgingplafond voor de sector als totaliteit</a:t>
            </a:r>
          </a:p>
          <a:p>
            <a:endParaRPr lang="nl-NL"/>
          </a:p>
        </p:txBody>
      </p:sp>
      <p:sp>
        <p:nvSpPr>
          <p:cNvPr id="4" name="Tijdelijke aanduiding voor dianummer 3">
            <a:extLst>
              <a:ext uri="{FF2B5EF4-FFF2-40B4-BE49-F238E27FC236}">
                <a16:creationId xmlns:a16="http://schemas.microsoft.com/office/drawing/2014/main" id="{216760DC-641D-9C46-2CC5-209198DAE3A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nl-NL"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104</a:t>
            </a:fld>
            <a:endParaRPr kumimoji="0" lang="nl-NL" sz="1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824144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8FFBF0-232C-AB62-45DC-D3A587D0A9CD}"/>
              </a:ext>
            </a:extLst>
          </p:cNvPr>
          <p:cNvSpPr>
            <a:spLocks noGrp="1"/>
          </p:cNvSpPr>
          <p:nvPr>
            <p:ph type="title"/>
          </p:nvPr>
        </p:nvSpPr>
        <p:spPr>
          <a:xfrm>
            <a:off x="548217" y="274638"/>
            <a:ext cx="11097683" cy="438582"/>
          </a:xfrm>
        </p:spPr>
        <p:txBody>
          <a:bodyPr wrap="square" anchor="t">
            <a:noAutofit/>
          </a:bodyPr>
          <a:lstStyle/>
          <a:p>
            <a:r>
              <a:rPr lang="nl-NL"/>
              <a:t>Leencapaciteit</a:t>
            </a:r>
          </a:p>
        </p:txBody>
      </p:sp>
      <p:sp>
        <p:nvSpPr>
          <p:cNvPr id="4" name="Tijdelijke aanduiding voor dianummer 3">
            <a:extLst>
              <a:ext uri="{FF2B5EF4-FFF2-40B4-BE49-F238E27FC236}">
                <a16:creationId xmlns:a16="http://schemas.microsoft.com/office/drawing/2014/main" id="{D916D5D2-843F-DD4C-7E98-679A570EEAC5}"/>
              </a:ext>
            </a:extLst>
          </p:cNvPr>
          <p:cNvSpPr>
            <a:spLocks noGrp="1"/>
          </p:cNvSpPr>
          <p:nvPr>
            <p:ph type="sldNum" sz="quarter" idx="12"/>
          </p:nvPr>
        </p:nvSpPr>
        <p:spPr>
          <a:xfrm>
            <a:off x="11440745" y="6566254"/>
            <a:ext cx="223200" cy="153888"/>
          </a:xfrm>
        </p:spPr>
        <p:txBody>
          <a:bodyPr wrap="none"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9CDA0D-E60F-43FA-955F-1B96DEEB3FDE}" type="slidenum">
              <a:rPr kumimoji="0" lang="nl-NL"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105</a:t>
            </a:fld>
            <a:endParaRPr kumimoji="0" lang="nl-NL" sz="1000" b="0" i="0" u="none" strike="noStrike" kern="1200" cap="none" spc="0" normalizeH="0" baseline="0" noProof="0">
              <a:ln>
                <a:noFill/>
              </a:ln>
              <a:solidFill>
                <a:prstClr val="black"/>
              </a:solidFill>
              <a:effectLst/>
              <a:uLnTx/>
              <a:uFillTx/>
              <a:latin typeface="Calibri"/>
              <a:ea typeface="+mn-ea"/>
              <a:cs typeface="+mn-cs"/>
            </a:endParaRPr>
          </a:p>
        </p:txBody>
      </p:sp>
      <p:sp>
        <p:nvSpPr>
          <p:cNvPr id="3" name="Tijdelijke aanduiding voor inhoud 2">
            <a:extLst>
              <a:ext uri="{FF2B5EF4-FFF2-40B4-BE49-F238E27FC236}">
                <a16:creationId xmlns:a16="http://schemas.microsoft.com/office/drawing/2014/main" id="{28D223E7-89AE-E05C-36FC-0D7C748FC3E9}"/>
              </a:ext>
            </a:extLst>
          </p:cNvPr>
          <p:cNvSpPr>
            <a:spLocks noGrp="1"/>
          </p:cNvSpPr>
          <p:nvPr>
            <p:ph sz="quarter" idx="15"/>
          </p:nvPr>
        </p:nvSpPr>
        <p:spPr>
          <a:xfrm>
            <a:off x="548217" y="1295400"/>
            <a:ext cx="5280000" cy="4867275"/>
          </a:xfrm>
        </p:spPr>
        <p:txBody>
          <a:bodyPr>
            <a:normAutofit/>
          </a:bodyPr>
          <a:lstStyle/>
          <a:p>
            <a:pPr>
              <a:spcAft>
                <a:spcPts val="600"/>
              </a:spcAft>
            </a:pPr>
            <a:r>
              <a:rPr lang="nl-NL" sz="2400" dirty="0"/>
              <a:t>De leencapaciteit woningcorporatie wordt bepaald door de ‘spelregels’ van het Waarborgfonds Sociale Woningbouw</a:t>
            </a:r>
          </a:p>
          <a:p>
            <a:pPr>
              <a:spcAft>
                <a:spcPts val="600"/>
              </a:spcAft>
            </a:pPr>
            <a:endParaRPr lang="nl-NL" sz="2400" dirty="0"/>
          </a:p>
          <a:p>
            <a:pPr>
              <a:spcAft>
                <a:spcPts val="600"/>
              </a:spcAft>
            </a:pPr>
            <a:r>
              <a:rPr lang="nl-NL" sz="2400" dirty="0"/>
              <a:t>De belangrijkste kengetallen voor de beoordeling:</a:t>
            </a:r>
          </a:p>
          <a:p>
            <a:pPr lvl="3">
              <a:spcAft>
                <a:spcPts val="600"/>
              </a:spcAft>
              <a:buFont typeface="Wingdings" panose="05000000000000000000" pitchFamily="2" charset="2"/>
              <a:buChar char="Ø"/>
            </a:pPr>
            <a:r>
              <a:rPr lang="nl-NL" sz="2400" dirty="0"/>
              <a:t>ICR</a:t>
            </a:r>
          </a:p>
          <a:p>
            <a:pPr lvl="3">
              <a:spcAft>
                <a:spcPts val="600"/>
              </a:spcAft>
              <a:buFont typeface="Wingdings" panose="05000000000000000000" pitchFamily="2" charset="2"/>
              <a:buChar char="Ø"/>
            </a:pPr>
            <a:r>
              <a:rPr lang="nl-NL" sz="2400" dirty="0"/>
              <a:t>LTV</a:t>
            </a:r>
          </a:p>
          <a:p>
            <a:pPr lvl="3">
              <a:spcAft>
                <a:spcPts val="600"/>
              </a:spcAft>
              <a:buFont typeface="Wingdings" panose="05000000000000000000" pitchFamily="2" charset="2"/>
              <a:buChar char="Ø"/>
            </a:pPr>
            <a:r>
              <a:rPr lang="nl-NL" sz="2400" dirty="0"/>
              <a:t>Solvabiliteit</a:t>
            </a:r>
          </a:p>
          <a:p>
            <a:pPr>
              <a:spcAft>
                <a:spcPts val="600"/>
              </a:spcAft>
            </a:pPr>
            <a:endParaRPr lang="nl-NL" dirty="0"/>
          </a:p>
        </p:txBody>
      </p:sp>
      <p:pic>
        <p:nvPicPr>
          <p:cNvPr id="7" name="Afbeelding 6">
            <a:extLst>
              <a:ext uri="{FF2B5EF4-FFF2-40B4-BE49-F238E27FC236}">
                <a16:creationId xmlns:a16="http://schemas.microsoft.com/office/drawing/2014/main" id="{F24873A7-697F-DAF6-FD22-6F18B471CC9A}"/>
              </a:ext>
            </a:extLst>
          </p:cNvPr>
          <p:cNvPicPr>
            <a:picLocks noChangeAspect="1"/>
          </p:cNvPicPr>
          <p:nvPr/>
        </p:nvPicPr>
        <p:blipFill>
          <a:blip r:embed="rId2"/>
          <a:stretch>
            <a:fillRect/>
          </a:stretch>
        </p:blipFill>
        <p:spPr>
          <a:xfrm>
            <a:off x="6170759" y="1261925"/>
            <a:ext cx="5589441" cy="4588157"/>
          </a:xfrm>
          <a:prstGeom prst="rect">
            <a:avLst/>
          </a:prstGeom>
          <a:noFill/>
        </p:spPr>
      </p:pic>
    </p:spTree>
    <p:extLst>
      <p:ext uri="{BB962C8B-B14F-4D97-AF65-F5344CB8AC3E}">
        <p14:creationId xmlns:p14="http://schemas.microsoft.com/office/powerpoint/2010/main" val="15825402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236E80-AF84-D354-AE5E-41A0496F1B5F}"/>
              </a:ext>
            </a:extLst>
          </p:cNvPr>
          <p:cNvSpPr>
            <a:spLocks noGrp="1"/>
          </p:cNvSpPr>
          <p:nvPr>
            <p:ph type="title"/>
          </p:nvPr>
        </p:nvSpPr>
        <p:spPr>
          <a:xfrm>
            <a:off x="548217" y="274638"/>
            <a:ext cx="11097683" cy="438582"/>
          </a:xfrm>
        </p:spPr>
        <p:txBody>
          <a:bodyPr wrap="square" anchor="t">
            <a:noAutofit/>
          </a:bodyPr>
          <a:lstStyle/>
          <a:p>
            <a:r>
              <a:rPr lang="nl-NL"/>
              <a:t>Normering kengetallen</a:t>
            </a:r>
          </a:p>
        </p:txBody>
      </p:sp>
      <p:sp>
        <p:nvSpPr>
          <p:cNvPr id="3" name="Tijdelijke aanduiding voor dianummer 2">
            <a:extLst>
              <a:ext uri="{FF2B5EF4-FFF2-40B4-BE49-F238E27FC236}">
                <a16:creationId xmlns:a16="http://schemas.microsoft.com/office/drawing/2014/main" id="{2FA16676-0A9F-C1AB-C28F-259A3C5A5C39}"/>
              </a:ext>
            </a:extLst>
          </p:cNvPr>
          <p:cNvSpPr>
            <a:spLocks noGrp="1"/>
          </p:cNvSpPr>
          <p:nvPr>
            <p:ph type="sldNum" sz="quarter" idx="12"/>
          </p:nvPr>
        </p:nvSpPr>
        <p:spPr>
          <a:xfrm>
            <a:off x="11440745" y="6566254"/>
            <a:ext cx="223200" cy="153888"/>
          </a:xfrm>
        </p:spPr>
        <p:txBody>
          <a:bodyPr wrap="none"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9CDA0D-E60F-43FA-955F-1B96DEEB3FDE}" type="slidenum">
              <a:rPr kumimoji="0" lang="nl-NL"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106</a:t>
            </a:fld>
            <a:endParaRPr kumimoji="0" lang="nl-NL" sz="1000" b="0" i="0" u="none" strike="noStrike" kern="1200" cap="none" spc="0" normalizeH="0" baseline="0" noProof="0">
              <a:ln>
                <a:noFill/>
              </a:ln>
              <a:solidFill>
                <a:prstClr val="black"/>
              </a:solidFill>
              <a:effectLst/>
              <a:uLnTx/>
              <a:uFillTx/>
              <a:latin typeface="Calibri"/>
              <a:ea typeface="+mn-ea"/>
              <a:cs typeface="+mn-cs"/>
            </a:endParaRPr>
          </a:p>
        </p:txBody>
      </p:sp>
      <p:sp>
        <p:nvSpPr>
          <p:cNvPr id="11" name="Content Placeholder 3">
            <a:extLst>
              <a:ext uri="{FF2B5EF4-FFF2-40B4-BE49-F238E27FC236}">
                <a16:creationId xmlns:a16="http://schemas.microsoft.com/office/drawing/2014/main" id="{2D8AC530-07DC-F2B0-A8FB-0A9D108EDBA7}"/>
              </a:ext>
            </a:extLst>
          </p:cNvPr>
          <p:cNvSpPr>
            <a:spLocks noGrp="1"/>
          </p:cNvSpPr>
          <p:nvPr>
            <p:ph sz="quarter" idx="15"/>
          </p:nvPr>
        </p:nvSpPr>
        <p:spPr>
          <a:xfrm>
            <a:off x="548217" y="1295400"/>
            <a:ext cx="5280000" cy="4867275"/>
          </a:xfrm>
        </p:spPr>
        <p:txBody>
          <a:bodyPr>
            <a:normAutofit/>
          </a:bodyPr>
          <a:lstStyle/>
          <a:p>
            <a:r>
              <a:rPr lang="en-US" sz="2400" err="1"/>
              <a:t>Normering</a:t>
            </a:r>
            <a:r>
              <a:rPr lang="en-US" sz="2400"/>
              <a:t> </a:t>
            </a:r>
            <a:r>
              <a:rPr lang="en-US" sz="2400" err="1"/>
              <a:t>kengetallen</a:t>
            </a:r>
            <a:r>
              <a:rPr lang="en-US" sz="2400"/>
              <a:t> </a:t>
            </a:r>
            <a:r>
              <a:rPr lang="en-US" sz="2400" err="1"/>
              <a:t>mede</a:t>
            </a:r>
            <a:r>
              <a:rPr lang="en-US" sz="2400"/>
              <a:t> op basis van ‘risk appetite’ van de </a:t>
            </a:r>
            <a:r>
              <a:rPr lang="en-US" sz="2400" err="1"/>
              <a:t>achtervangers</a:t>
            </a:r>
            <a:r>
              <a:rPr lang="en-US" sz="2400"/>
              <a:t> (Rijk en </a:t>
            </a:r>
            <a:r>
              <a:rPr lang="en-US" sz="2400" err="1"/>
              <a:t>gemeenten</a:t>
            </a:r>
            <a:r>
              <a:rPr lang="en-US" sz="2400"/>
              <a:t>): 99% </a:t>
            </a:r>
            <a:r>
              <a:rPr lang="en-US" sz="2400" err="1"/>
              <a:t>zekerheid</a:t>
            </a:r>
            <a:r>
              <a:rPr lang="en-US" sz="2400"/>
              <a:t> </a:t>
            </a:r>
            <a:r>
              <a:rPr lang="en-US" sz="2400" err="1"/>
              <a:t>dat</a:t>
            </a:r>
            <a:r>
              <a:rPr lang="en-US" sz="2400"/>
              <a:t> er </a:t>
            </a:r>
            <a:r>
              <a:rPr lang="en-US" sz="2400" err="1"/>
              <a:t>geen</a:t>
            </a:r>
            <a:r>
              <a:rPr lang="en-US" sz="2400"/>
              <a:t> </a:t>
            </a:r>
            <a:r>
              <a:rPr lang="en-US" sz="2400" err="1"/>
              <a:t>beroep</a:t>
            </a:r>
            <a:r>
              <a:rPr lang="en-US" sz="2400"/>
              <a:t> op hen </a:t>
            </a:r>
            <a:r>
              <a:rPr lang="en-US" sz="2400" err="1"/>
              <a:t>wordt</a:t>
            </a:r>
            <a:r>
              <a:rPr lang="en-US" sz="2400"/>
              <a:t> </a:t>
            </a:r>
            <a:r>
              <a:rPr lang="en-US" sz="2400" err="1"/>
              <a:t>gedaan</a:t>
            </a:r>
            <a:r>
              <a:rPr lang="en-US" sz="2400"/>
              <a:t>.</a:t>
            </a:r>
          </a:p>
          <a:p>
            <a:endParaRPr lang="en-US" sz="2400"/>
          </a:p>
          <a:p>
            <a:r>
              <a:rPr lang="en-US" sz="2400"/>
              <a:t>ICR: minimal 1,4. Marge 0,4 </a:t>
            </a:r>
            <a:r>
              <a:rPr lang="en-US" sz="2400" err="1"/>
              <a:t>voor</a:t>
            </a:r>
            <a:r>
              <a:rPr lang="en-US" sz="2400"/>
              <a:t> </a:t>
            </a:r>
            <a:r>
              <a:rPr lang="en-US" sz="2400" err="1"/>
              <a:t>tegenvallers</a:t>
            </a:r>
            <a:r>
              <a:rPr lang="en-US" sz="2400"/>
              <a:t> in de </a:t>
            </a:r>
            <a:r>
              <a:rPr lang="en-US" sz="2400" err="1"/>
              <a:t>kasstromen</a:t>
            </a:r>
            <a:endParaRPr lang="en-US" sz="2400"/>
          </a:p>
          <a:p>
            <a:endParaRPr lang="en-US" sz="2400"/>
          </a:p>
          <a:p>
            <a:r>
              <a:rPr lang="en-US" sz="2400"/>
              <a:t>LTV/Solvabiliteit: maximal 70%. Marge 30% </a:t>
            </a:r>
            <a:r>
              <a:rPr lang="en-US" sz="2400" err="1"/>
              <a:t>voor</a:t>
            </a:r>
            <a:r>
              <a:rPr lang="en-US" sz="2400"/>
              <a:t> </a:t>
            </a:r>
            <a:r>
              <a:rPr lang="en-US" sz="2400" err="1"/>
              <a:t>tegenvallers</a:t>
            </a:r>
            <a:r>
              <a:rPr lang="en-US" sz="2400"/>
              <a:t> in de </a:t>
            </a:r>
            <a:r>
              <a:rPr lang="en-US" sz="2400" err="1"/>
              <a:t>beleids-waarde</a:t>
            </a:r>
            <a:endParaRPr lang="en-US" sz="2400"/>
          </a:p>
        </p:txBody>
      </p:sp>
      <p:pic>
        <p:nvPicPr>
          <p:cNvPr id="6" name="Tijdelijke aanduiding voor inhoud 5">
            <a:extLst>
              <a:ext uri="{FF2B5EF4-FFF2-40B4-BE49-F238E27FC236}">
                <a16:creationId xmlns:a16="http://schemas.microsoft.com/office/drawing/2014/main" id="{0120AF95-F2CC-50B9-6603-F191D6797C51}"/>
              </a:ext>
            </a:extLst>
          </p:cNvPr>
          <p:cNvPicPr>
            <a:picLocks noGrp="1" noChangeAspect="1"/>
          </p:cNvPicPr>
          <p:nvPr>
            <p:ph sz="quarter" idx="16"/>
          </p:nvPr>
        </p:nvPicPr>
        <p:blipFill>
          <a:blip r:embed="rId2"/>
          <a:stretch>
            <a:fillRect/>
          </a:stretch>
        </p:blipFill>
        <p:spPr>
          <a:xfrm>
            <a:off x="6365900" y="2788237"/>
            <a:ext cx="5280000" cy="1881600"/>
          </a:xfrm>
          <a:prstGeom prst="rect">
            <a:avLst/>
          </a:prstGeom>
          <a:noFill/>
        </p:spPr>
      </p:pic>
    </p:spTree>
    <p:extLst>
      <p:ext uri="{BB962C8B-B14F-4D97-AF65-F5344CB8AC3E}">
        <p14:creationId xmlns:p14="http://schemas.microsoft.com/office/powerpoint/2010/main" val="11523728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70AF51-1E49-96BD-B590-1711C8CF0407}"/>
              </a:ext>
            </a:extLst>
          </p:cNvPr>
          <p:cNvSpPr>
            <a:spLocks noGrp="1"/>
          </p:cNvSpPr>
          <p:nvPr>
            <p:ph type="title"/>
          </p:nvPr>
        </p:nvSpPr>
        <p:spPr/>
        <p:txBody>
          <a:bodyPr/>
          <a:lstStyle/>
          <a:p>
            <a:r>
              <a:rPr lang="nl-NL"/>
              <a:t>Sectoraal plafond; methodiek</a:t>
            </a:r>
          </a:p>
        </p:txBody>
      </p:sp>
      <p:sp>
        <p:nvSpPr>
          <p:cNvPr id="3" name="Tijdelijke aanduiding voor inhoud 2">
            <a:extLst>
              <a:ext uri="{FF2B5EF4-FFF2-40B4-BE49-F238E27FC236}">
                <a16:creationId xmlns:a16="http://schemas.microsoft.com/office/drawing/2014/main" id="{444C6473-B495-4712-6114-CF3F5DBC2FF5}"/>
              </a:ext>
            </a:extLst>
          </p:cNvPr>
          <p:cNvSpPr>
            <a:spLocks noGrp="1"/>
          </p:cNvSpPr>
          <p:nvPr>
            <p:ph idx="1"/>
          </p:nvPr>
        </p:nvSpPr>
        <p:spPr/>
        <p:txBody>
          <a:bodyPr/>
          <a:lstStyle/>
          <a:p>
            <a:endParaRPr lang="nl-NL"/>
          </a:p>
          <a:p>
            <a:pPr>
              <a:lnSpc>
                <a:spcPct val="100000"/>
              </a:lnSpc>
            </a:pPr>
            <a:r>
              <a:rPr lang="nl-NL" sz="2400"/>
              <a:t>Confrontatie </a:t>
            </a:r>
          </a:p>
          <a:p>
            <a:pPr lvl="2">
              <a:lnSpc>
                <a:spcPct val="100000"/>
              </a:lnSpc>
              <a:buFont typeface="Wingdings" panose="05000000000000000000" pitchFamily="2" charset="2"/>
              <a:buChar char="Ø"/>
            </a:pPr>
            <a:r>
              <a:rPr lang="nl-NL" i="1"/>
              <a:t>Inbaar kapitaal </a:t>
            </a:r>
            <a:r>
              <a:rPr lang="nl-NL"/>
              <a:t>(eigen vermogen WSW, obligolening en saneringsheffing)</a:t>
            </a:r>
          </a:p>
          <a:p>
            <a:pPr>
              <a:lnSpc>
                <a:spcPct val="100000"/>
              </a:lnSpc>
            </a:pPr>
            <a:endParaRPr lang="nl-NL" sz="2400"/>
          </a:p>
          <a:p>
            <a:pPr lvl="2">
              <a:lnSpc>
                <a:spcPct val="100000"/>
              </a:lnSpc>
              <a:buFont typeface="Wingdings" panose="05000000000000000000" pitchFamily="2" charset="2"/>
              <a:buChar char="Ø"/>
            </a:pPr>
            <a:r>
              <a:rPr lang="nl-NL" i="1"/>
              <a:t>Vereist kapitaal </a:t>
            </a:r>
            <a:r>
              <a:rPr lang="nl-NL"/>
              <a:t>(risico-inschatting op basis van kans op default en verlies bij default, S&amp;P-benadering)</a:t>
            </a:r>
          </a:p>
          <a:p>
            <a:pPr>
              <a:lnSpc>
                <a:spcPct val="100000"/>
              </a:lnSpc>
            </a:pPr>
            <a:endParaRPr lang="nl-NL" sz="2400"/>
          </a:p>
          <a:p>
            <a:pPr>
              <a:lnSpc>
                <a:spcPct val="100000"/>
              </a:lnSpc>
            </a:pPr>
            <a:r>
              <a:rPr lang="nl-NL" sz="2400"/>
              <a:t>Met een zekerheidsmarge van 99% dient inbaar kapitaal minimaal gelijk te zijn aan vereist kapitaal</a:t>
            </a:r>
          </a:p>
          <a:p>
            <a:endParaRPr lang="nl-NL"/>
          </a:p>
        </p:txBody>
      </p:sp>
      <p:sp>
        <p:nvSpPr>
          <p:cNvPr id="4" name="Tijdelijke aanduiding voor dianummer 3">
            <a:extLst>
              <a:ext uri="{FF2B5EF4-FFF2-40B4-BE49-F238E27FC236}">
                <a16:creationId xmlns:a16="http://schemas.microsoft.com/office/drawing/2014/main" id="{F89A65C2-B616-1F70-9849-4993E563DF8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nl-NL"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107</a:t>
            </a:fld>
            <a:endParaRPr kumimoji="0" lang="nl-NL" sz="1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981018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5BAD9-7672-8E9C-A47D-DC45E3FD6C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39B8D2-AEF8-C23D-AA58-1B56CC8796E7}"/>
              </a:ext>
            </a:extLst>
          </p:cNvPr>
          <p:cNvSpPr>
            <a:spLocks noGrp="1"/>
          </p:cNvSpPr>
          <p:nvPr>
            <p:ph type="title"/>
          </p:nvPr>
        </p:nvSpPr>
        <p:spPr>
          <a:xfrm>
            <a:off x="2233084" y="2682246"/>
            <a:ext cx="9410699" cy="526298"/>
          </a:xfrm>
        </p:spPr>
        <p:txBody>
          <a:bodyPr/>
          <a:lstStyle/>
          <a:p>
            <a:r>
              <a:rPr lang="nl-NL" sz="3600"/>
              <a:t>Woningexploitatie</a:t>
            </a:r>
            <a:endParaRPr lang="en-GB" sz="3600"/>
          </a:p>
        </p:txBody>
      </p:sp>
      <p:sp>
        <p:nvSpPr>
          <p:cNvPr id="3" name="Text Placeholder 2">
            <a:extLst>
              <a:ext uri="{FF2B5EF4-FFF2-40B4-BE49-F238E27FC236}">
                <a16:creationId xmlns:a16="http://schemas.microsoft.com/office/drawing/2014/main" id="{0D829589-88E4-E1D0-0648-8CEECF0B3F53}"/>
              </a:ext>
            </a:extLst>
          </p:cNvPr>
          <p:cNvSpPr>
            <a:spLocks noGrp="1"/>
          </p:cNvSpPr>
          <p:nvPr>
            <p:ph type="body" idx="1"/>
          </p:nvPr>
        </p:nvSpPr>
        <p:spPr>
          <a:xfrm>
            <a:off x="548217" y="2225395"/>
            <a:ext cx="1440000" cy="1440000"/>
          </a:xfrm>
        </p:spPr>
        <p:txBody>
          <a:bodyPr/>
          <a:lstStyle/>
          <a:p>
            <a:r>
              <a:rPr lang="nl-NL"/>
              <a:t>3</a:t>
            </a:r>
            <a:endParaRPr lang="en-GB"/>
          </a:p>
        </p:txBody>
      </p:sp>
      <p:sp>
        <p:nvSpPr>
          <p:cNvPr id="4" name="Slide Number Placeholder 3">
            <a:extLst>
              <a:ext uri="{FF2B5EF4-FFF2-40B4-BE49-F238E27FC236}">
                <a16:creationId xmlns:a16="http://schemas.microsoft.com/office/drawing/2014/main" id="{BB609F6D-FA5A-F2AC-1E58-299939EEFC4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42F4129-3FA2-4151-9DA5-53B015407D28}" type="slidenum">
              <a:rPr kumimoji="0" lang="nl-NL" sz="8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108</a:t>
            </a:fld>
            <a:endParaRPr kumimoji="0" lang="nl-NL"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407345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9D4FD8-AAF0-5EE3-E51B-67E97B607A77}"/>
              </a:ext>
            </a:extLst>
          </p:cNvPr>
          <p:cNvSpPr>
            <a:spLocks noGrp="1"/>
          </p:cNvSpPr>
          <p:nvPr>
            <p:ph type="title"/>
          </p:nvPr>
        </p:nvSpPr>
        <p:spPr/>
        <p:txBody>
          <a:bodyPr/>
          <a:lstStyle/>
          <a:p>
            <a:r>
              <a:rPr lang="nl-NL"/>
              <a:t>Waardering van het vastgoed </a:t>
            </a:r>
          </a:p>
        </p:txBody>
      </p:sp>
      <p:sp>
        <p:nvSpPr>
          <p:cNvPr id="3" name="Tijdelijke aanduiding voor inhoud 2">
            <a:extLst>
              <a:ext uri="{FF2B5EF4-FFF2-40B4-BE49-F238E27FC236}">
                <a16:creationId xmlns:a16="http://schemas.microsoft.com/office/drawing/2014/main" id="{F1E5D0BF-2928-8BB0-795B-6A43B5F2C8C3}"/>
              </a:ext>
            </a:extLst>
          </p:cNvPr>
          <p:cNvSpPr>
            <a:spLocks noGrp="1"/>
          </p:cNvSpPr>
          <p:nvPr>
            <p:ph idx="1"/>
          </p:nvPr>
        </p:nvSpPr>
        <p:spPr/>
        <p:txBody>
          <a:bodyPr/>
          <a:lstStyle/>
          <a:p>
            <a:r>
              <a:rPr lang="nl-NL"/>
              <a:t>Marktwaarde in verhuurde staat</a:t>
            </a:r>
          </a:p>
          <a:p>
            <a:pPr lvl="1">
              <a:buFont typeface="Wingdings" panose="05000000000000000000" pitchFamily="2" charset="2"/>
              <a:buChar char="Ø"/>
            </a:pPr>
            <a:r>
              <a:rPr lang="nl-NL"/>
              <a:t>Enige jaren waarderingsgrondslag voor de jaarrekening</a:t>
            </a:r>
          </a:p>
          <a:p>
            <a:pPr lvl="1">
              <a:buFont typeface="Wingdings" panose="05000000000000000000" pitchFamily="2" charset="2"/>
              <a:buChar char="Ø"/>
            </a:pPr>
            <a:r>
              <a:rPr lang="nl-NL"/>
              <a:t>Relatief veel kosten (taxateur, accountant)</a:t>
            </a:r>
          </a:p>
          <a:p>
            <a:pPr lvl="1">
              <a:buFont typeface="Wingdings" panose="05000000000000000000" pitchFamily="2" charset="2"/>
              <a:buChar char="Ø"/>
            </a:pPr>
            <a:r>
              <a:rPr lang="nl-NL"/>
              <a:t>Van belang voor WSW vanwege discontinuïteitsscenario (faillissement)</a:t>
            </a:r>
          </a:p>
          <a:p>
            <a:pPr lvl="1">
              <a:buFont typeface="Wingdings" panose="05000000000000000000" pitchFamily="2" charset="2"/>
              <a:buChar char="Ø"/>
            </a:pPr>
            <a:r>
              <a:rPr lang="nl-NL"/>
              <a:t>Vanaf 2026 niet meer in de jaarrekening</a:t>
            </a:r>
          </a:p>
          <a:p>
            <a:pPr marL="268288" lvl="1" indent="0">
              <a:buNone/>
            </a:pPr>
            <a:endParaRPr lang="nl-NL"/>
          </a:p>
          <a:p>
            <a:pPr marL="341313" indent="-342900"/>
            <a:r>
              <a:rPr lang="nl-NL"/>
              <a:t>Beleidswaarde</a:t>
            </a:r>
          </a:p>
          <a:p>
            <a:pPr lvl="1">
              <a:buFont typeface="Wingdings" panose="05000000000000000000" pitchFamily="2" charset="2"/>
              <a:buChar char="Ø"/>
            </a:pPr>
            <a:r>
              <a:rPr lang="nl-NL"/>
              <a:t>Waarderingsgrondslag voor de financiële beoordeling (LTV, Solvabiliteit)</a:t>
            </a:r>
          </a:p>
          <a:p>
            <a:pPr lvl="1">
              <a:buFont typeface="Wingdings" panose="05000000000000000000" pitchFamily="2" charset="2"/>
              <a:buChar char="Ø"/>
            </a:pPr>
            <a:r>
              <a:rPr lang="nl-NL"/>
              <a:t>Gebaseerd op de kastromen van de woningcorporatie zelf</a:t>
            </a:r>
          </a:p>
          <a:p>
            <a:pPr lvl="1">
              <a:buFont typeface="Wingdings" panose="05000000000000000000" pitchFamily="2" charset="2"/>
              <a:buChar char="Ø"/>
            </a:pPr>
            <a:r>
              <a:rPr lang="nl-NL"/>
              <a:t>Ook </a:t>
            </a:r>
            <a:r>
              <a:rPr lang="nl-NL" err="1"/>
              <a:t>anaf</a:t>
            </a:r>
            <a:r>
              <a:rPr lang="nl-NL"/>
              <a:t> 2026 waardering voor de jaarrekening</a:t>
            </a:r>
          </a:p>
          <a:p>
            <a:pPr marL="268288" lvl="1" indent="0">
              <a:buNone/>
            </a:pPr>
            <a:endParaRPr lang="nl-NL"/>
          </a:p>
          <a:p>
            <a:pPr marL="268288" lvl="1" indent="0">
              <a:buNone/>
            </a:pPr>
            <a:endParaRPr lang="nl-NL"/>
          </a:p>
          <a:p>
            <a:pPr marL="268288" lvl="1" indent="0">
              <a:buNone/>
            </a:pPr>
            <a:endParaRPr lang="nl-NL"/>
          </a:p>
        </p:txBody>
      </p:sp>
      <p:sp>
        <p:nvSpPr>
          <p:cNvPr id="4" name="Tijdelijke aanduiding voor dianummer 3">
            <a:extLst>
              <a:ext uri="{FF2B5EF4-FFF2-40B4-BE49-F238E27FC236}">
                <a16:creationId xmlns:a16="http://schemas.microsoft.com/office/drawing/2014/main" id="{64228705-7E07-FC9F-DD7C-969D02D1C9F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nl-NL"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109</a:t>
            </a:fld>
            <a:endParaRPr kumimoji="0" lang="nl-NL" sz="1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8296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C8B724DE-E1EC-FDF6-93F1-7547D408693D}"/>
              </a:ext>
            </a:extLst>
          </p:cNvPr>
          <p:cNvSpPr>
            <a:spLocks noGrp="1" noChangeArrowheads="1"/>
          </p:cNvSpPr>
          <p:nvPr>
            <p:ph type="title"/>
          </p:nvPr>
        </p:nvSpPr>
        <p:spPr>
          <a:xfrm>
            <a:off x="1127125" y="0"/>
            <a:ext cx="10369550" cy="1085850"/>
          </a:xfrm>
        </p:spPr>
        <p:txBody>
          <a:bodyPr/>
          <a:lstStyle/>
          <a:p>
            <a:pPr marL="0" indent="0"/>
            <a:r>
              <a:rPr lang="nl-NL" altLang="nl-NL" b="1">
                <a:solidFill>
                  <a:schemeClr val="bg2"/>
                </a:solidFill>
              </a:rPr>
              <a:t>Bouwvergunningen in Europa 2010-2023 (2010=100)</a:t>
            </a:r>
          </a:p>
        </p:txBody>
      </p:sp>
      <p:sp>
        <p:nvSpPr>
          <p:cNvPr id="15363" name="TextBox 5">
            <a:extLst>
              <a:ext uri="{FF2B5EF4-FFF2-40B4-BE49-F238E27FC236}">
                <a16:creationId xmlns:a16="http://schemas.microsoft.com/office/drawing/2014/main" id="{AFC376CE-F07D-96BB-8D54-8D61401B55D3}"/>
              </a:ext>
            </a:extLst>
          </p:cNvPr>
          <p:cNvSpPr txBox="1">
            <a:spLocks noChangeArrowheads="1"/>
          </p:cNvSpPr>
          <p:nvPr/>
        </p:nvSpPr>
        <p:spPr bwMode="auto">
          <a:xfrm>
            <a:off x="1127125" y="5772150"/>
            <a:ext cx="82819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nl-NL" sz="1000" b="0" i="1"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Source: Eurostat</a:t>
            </a:r>
          </a:p>
        </p:txBody>
      </p:sp>
      <p:graphicFrame>
        <p:nvGraphicFramePr>
          <p:cNvPr id="15364" name="Grafiek 4">
            <a:extLst>
              <a:ext uri="{FF2B5EF4-FFF2-40B4-BE49-F238E27FC236}">
                <a16:creationId xmlns:a16="http://schemas.microsoft.com/office/drawing/2014/main" id="{8BF3DB27-0136-7970-4E29-39041AC729F3}"/>
              </a:ext>
            </a:extLst>
          </p:cNvPr>
          <p:cNvGraphicFramePr>
            <a:graphicFrameLocks/>
          </p:cNvGraphicFramePr>
          <p:nvPr/>
        </p:nvGraphicFramePr>
        <p:xfrm>
          <a:off x="715963" y="1217613"/>
          <a:ext cx="10902950" cy="4422775"/>
        </p:xfrm>
        <a:graphic>
          <a:graphicData uri="http://schemas.openxmlformats.org/presentationml/2006/ole">
            <mc:AlternateContent xmlns:mc="http://schemas.openxmlformats.org/markup-compatibility/2006">
              <mc:Choice xmlns:v="urn:schemas-microsoft-com:vml" Requires="v">
                <p:oleObj name="Chart" r:id="rId2" imgW="10906689" imgH="4432176" progId="Excel.Chart.8">
                  <p:embed/>
                </p:oleObj>
              </mc:Choice>
              <mc:Fallback>
                <p:oleObj name="Chart" r:id="rId2" imgW="10906689" imgH="4432176" progId="Excel.Chart.8">
                  <p:embed/>
                  <p:pic>
                    <p:nvPicPr>
                      <p:cNvPr id="15364" name="Grafiek 4">
                        <a:extLst>
                          <a:ext uri="{FF2B5EF4-FFF2-40B4-BE49-F238E27FC236}">
                            <a16:creationId xmlns:a16="http://schemas.microsoft.com/office/drawing/2014/main" id="{8BF3DB27-0136-7970-4E29-39041AC729F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963" y="1217613"/>
                        <a:ext cx="10902950"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A212C4-CFDB-8392-2E41-59493E6C7474}"/>
              </a:ext>
            </a:extLst>
          </p:cNvPr>
          <p:cNvSpPr>
            <a:spLocks noGrp="1"/>
          </p:cNvSpPr>
          <p:nvPr>
            <p:ph type="title"/>
          </p:nvPr>
        </p:nvSpPr>
        <p:spPr/>
        <p:txBody>
          <a:bodyPr/>
          <a:lstStyle/>
          <a:p>
            <a:r>
              <a:rPr lang="nl-NL"/>
              <a:t>Kasstromen</a:t>
            </a:r>
          </a:p>
        </p:txBody>
      </p:sp>
      <p:sp>
        <p:nvSpPr>
          <p:cNvPr id="3" name="Tijdelijke aanduiding voor dianummer 2">
            <a:extLst>
              <a:ext uri="{FF2B5EF4-FFF2-40B4-BE49-F238E27FC236}">
                <a16:creationId xmlns:a16="http://schemas.microsoft.com/office/drawing/2014/main" id="{15D52F1B-A0FF-D298-4F3F-B751A1563CAA}"/>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110</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5" name="Tijdelijke aanduiding voor inhoud 4">
            <a:extLst>
              <a:ext uri="{FF2B5EF4-FFF2-40B4-BE49-F238E27FC236}">
                <a16:creationId xmlns:a16="http://schemas.microsoft.com/office/drawing/2014/main" id="{2AF3C92E-5F7E-8AB2-B43C-6516A07D5DFB}"/>
              </a:ext>
            </a:extLst>
          </p:cNvPr>
          <p:cNvSpPr>
            <a:spLocks noGrp="1"/>
          </p:cNvSpPr>
          <p:nvPr>
            <p:ph sz="quarter" idx="13"/>
          </p:nvPr>
        </p:nvSpPr>
        <p:spPr>
          <a:xfrm>
            <a:off x="574674" y="1177290"/>
            <a:ext cx="4397375" cy="3371850"/>
          </a:xfrm>
        </p:spPr>
        <p:txBody>
          <a:bodyPr>
            <a:normAutofit/>
          </a:bodyPr>
          <a:lstStyle/>
          <a:p>
            <a:pPr marL="285750" indent="-285750">
              <a:buFont typeface="Arial" panose="020B0604020202020204" pitchFamily="34" charset="0"/>
              <a:buChar char="•"/>
            </a:pPr>
            <a:r>
              <a:rPr lang="nl-NL" sz="2400"/>
              <a:t>Aan de basis van de beleidswaarde en het exploitatiemodel van </a:t>
            </a:r>
            <a:r>
              <a:rPr lang="nl-NL" sz="2400" err="1"/>
              <a:t>woning-corporaties</a:t>
            </a:r>
            <a:r>
              <a:rPr lang="nl-NL" sz="2400"/>
              <a:t> ligt een prognose van de kasstromen. Gebaseerd op startniveaus en aannames over de toekomstige stijgingen. </a:t>
            </a:r>
          </a:p>
        </p:txBody>
      </p:sp>
      <p:pic>
        <p:nvPicPr>
          <p:cNvPr id="9" name="Afbeelding 8">
            <a:extLst>
              <a:ext uri="{FF2B5EF4-FFF2-40B4-BE49-F238E27FC236}">
                <a16:creationId xmlns:a16="http://schemas.microsoft.com/office/drawing/2014/main" id="{DF331884-9015-6487-70E5-E47C8AD95993}"/>
              </a:ext>
            </a:extLst>
          </p:cNvPr>
          <p:cNvPicPr>
            <a:picLocks noChangeAspect="1"/>
          </p:cNvPicPr>
          <p:nvPr/>
        </p:nvPicPr>
        <p:blipFill>
          <a:blip r:embed="rId2"/>
          <a:stretch>
            <a:fillRect/>
          </a:stretch>
        </p:blipFill>
        <p:spPr>
          <a:xfrm>
            <a:off x="1192282" y="4709160"/>
            <a:ext cx="9842746" cy="1417355"/>
          </a:xfrm>
          <a:prstGeom prst="rect">
            <a:avLst/>
          </a:prstGeom>
        </p:spPr>
      </p:pic>
      <p:pic>
        <p:nvPicPr>
          <p:cNvPr id="8" name="Afbeelding 7">
            <a:extLst>
              <a:ext uri="{FF2B5EF4-FFF2-40B4-BE49-F238E27FC236}">
                <a16:creationId xmlns:a16="http://schemas.microsoft.com/office/drawing/2014/main" id="{36521F2C-7F40-A8B5-991C-89341D5D734C}"/>
              </a:ext>
            </a:extLst>
          </p:cNvPr>
          <p:cNvPicPr>
            <a:picLocks noChangeAspect="1"/>
          </p:cNvPicPr>
          <p:nvPr/>
        </p:nvPicPr>
        <p:blipFill>
          <a:blip r:embed="rId3"/>
          <a:stretch>
            <a:fillRect/>
          </a:stretch>
        </p:blipFill>
        <p:spPr>
          <a:xfrm>
            <a:off x="5198917" y="1419398"/>
            <a:ext cx="5521037" cy="1656311"/>
          </a:xfrm>
          <a:prstGeom prst="rect">
            <a:avLst/>
          </a:prstGeom>
        </p:spPr>
      </p:pic>
    </p:spTree>
    <p:extLst>
      <p:ext uri="{BB962C8B-B14F-4D97-AF65-F5344CB8AC3E}">
        <p14:creationId xmlns:p14="http://schemas.microsoft.com/office/powerpoint/2010/main" val="16251147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3C255C-AECE-F34F-332C-02D8A2CAF55F}"/>
              </a:ext>
            </a:extLst>
          </p:cNvPr>
          <p:cNvSpPr>
            <a:spLocks noGrp="1"/>
          </p:cNvSpPr>
          <p:nvPr>
            <p:ph type="title"/>
          </p:nvPr>
        </p:nvSpPr>
        <p:spPr/>
        <p:txBody>
          <a:bodyPr/>
          <a:lstStyle/>
          <a:p>
            <a:r>
              <a:rPr lang="nl-NL"/>
              <a:t>Beleidswaarde</a:t>
            </a:r>
          </a:p>
        </p:txBody>
      </p:sp>
      <p:sp>
        <p:nvSpPr>
          <p:cNvPr id="3" name="Tijdelijke aanduiding voor dianummer 2">
            <a:extLst>
              <a:ext uri="{FF2B5EF4-FFF2-40B4-BE49-F238E27FC236}">
                <a16:creationId xmlns:a16="http://schemas.microsoft.com/office/drawing/2014/main" id="{7A694D8F-FA78-E00D-B3D6-C513FF2AA261}"/>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111</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5" name="Tijdelijke aanduiding voor inhoud 4">
            <a:extLst>
              <a:ext uri="{FF2B5EF4-FFF2-40B4-BE49-F238E27FC236}">
                <a16:creationId xmlns:a16="http://schemas.microsoft.com/office/drawing/2014/main" id="{FC71327E-D623-4500-AB63-6230195C3A6A}"/>
              </a:ext>
            </a:extLst>
          </p:cNvPr>
          <p:cNvSpPr>
            <a:spLocks noGrp="1"/>
          </p:cNvSpPr>
          <p:nvPr>
            <p:ph sz="quarter" idx="13"/>
          </p:nvPr>
        </p:nvSpPr>
        <p:spPr>
          <a:xfrm>
            <a:off x="471805" y="1379537"/>
            <a:ext cx="11041063" cy="5097817"/>
          </a:xfrm>
        </p:spPr>
        <p:txBody>
          <a:bodyPr>
            <a:normAutofit/>
          </a:bodyPr>
          <a:lstStyle/>
          <a:p>
            <a:pPr marL="342900" indent="-342900">
              <a:buFont typeface="Arial" panose="020B0604020202020204" pitchFamily="34" charset="0"/>
              <a:buChar char="•"/>
            </a:pPr>
            <a:r>
              <a:rPr lang="nl-NL" sz="2400" dirty="0"/>
              <a:t>De veronderstelde toekomstige kasstromen vormen de basis voor de waardering van de huurwoning: </a:t>
            </a:r>
            <a:r>
              <a:rPr lang="nl-NL" sz="2400" b="1" dirty="0"/>
              <a:t>de beleidswaarde</a:t>
            </a:r>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r>
              <a:rPr lang="nl-NL" sz="2400" dirty="0"/>
              <a:t>Systematiek van de beleidswaarde:</a:t>
            </a:r>
          </a:p>
          <a:p>
            <a:pPr marL="611188" lvl="1" indent="-342900">
              <a:buFont typeface="Wingdings" panose="05000000000000000000" pitchFamily="2" charset="2"/>
              <a:buChar char="Ø"/>
            </a:pPr>
            <a:r>
              <a:rPr lang="nl-NL" sz="2400" dirty="0"/>
              <a:t>Prognose kasstromen (huur, onderhoud, beheer) voor 60 jaar. Voortschrijdende berekeningen: ongeacht leeftijd van de woning steeds de toekomstige 60 jaar.</a:t>
            </a:r>
          </a:p>
          <a:p>
            <a:pPr marL="611188" lvl="1" indent="-342900">
              <a:buFont typeface="Wingdings" panose="05000000000000000000" pitchFamily="2" charset="2"/>
              <a:buChar char="Ø"/>
            </a:pPr>
            <a:endParaRPr lang="nl-NL" sz="2400" dirty="0"/>
          </a:p>
          <a:p>
            <a:pPr marL="611188" lvl="1" indent="-342900">
              <a:buFont typeface="Wingdings" panose="05000000000000000000" pitchFamily="2" charset="2"/>
              <a:buChar char="Ø"/>
            </a:pPr>
            <a:r>
              <a:rPr lang="nl-NL" sz="2400" dirty="0"/>
              <a:t>De beleidswaarde is de netto contante waarde van deze toekomstige kasstromen</a:t>
            </a:r>
          </a:p>
          <a:p>
            <a:pPr marL="268288" lvl="1" indent="0">
              <a:buNone/>
            </a:pPr>
            <a:endParaRPr lang="nl-NL" sz="2400" dirty="0"/>
          </a:p>
          <a:p>
            <a:pPr marL="611188" lvl="1" indent="-342900">
              <a:buFont typeface="Wingdings" panose="05000000000000000000" pitchFamily="2" charset="2"/>
              <a:buChar char="Ø"/>
            </a:pPr>
            <a:r>
              <a:rPr lang="nl-NL" sz="2400" dirty="0"/>
              <a:t>Mede door de veronderstelde inflatie stijgt de beleidswaarde jaarlijks.</a:t>
            </a:r>
          </a:p>
          <a:p>
            <a:pPr lvl="3" indent="0">
              <a:buNone/>
            </a:pPr>
            <a:endParaRPr lang="nl-NL" sz="2400" dirty="0"/>
          </a:p>
          <a:p>
            <a:pPr marL="611188" lvl="1" indent="-342900">
              <a:buFont typeface="Wingdings" panose="05000000000000000000" pitchFamily="2" charset="2"/>
              <a:buChar char="Ø"/>
            </a:pPr>
            <a:endParaRPr lang="nl-NL" sz="2400" dirty="0"/>
          </a:p>
        </p:txBody>
      </p:sp>
    </p:spTree>
    <p:extLst>
      <p:ext uri="{BB962C8B-B14F-4D97-AF65-F5344CB8AC3E}">
        <p14:creationId xmlns:p14="http://schemas.microsoft.com/office/powerpoint/2010/main" val="34458673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CFAA0E-4D38-AA19-A521-B3A54C345194}"/>
              </a:ext>
            </a:extLst>
          </p:cNvPr>
          <p:cNvSpPr>
            <a:spLocks noGrp="1"/>
          </p:cNvSpPr>
          <p:nvPr>
            <p:ph type="title"/>
          </p:nvPr>
        </p:nvSpPr>
        <p:spPr/>
        <p:txBody>
          <a:bodyPr/>
          <a:lstStyle/>
          <a:p>
            <a:r>
              <a:rPr lang="nl-NL"/>
              <a:t>Disconteringsvoet</a:t>
            </a:r>
          </a:p>
        </p:txBody>
      </p:sp>
      <p:sp>
        <p:nvSpPr>
          <p:cNvPr id="3" name="Tijdelijke aanduiding voor dianummer 2">
            <a:extLst>
              <a:ext uri="{FF2B5EF4-FFF2-40B4-BE49-F238E27FC236}">
                <a16:creationId xmlns:a16="http://schemas.microsoft.com/office/drawing/2014/main" id="{70AD34CB-1129-774E-CB1E-F486A9D3A5F7}"/>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112</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5" name="Tijdelijke aanduiding voor inhoud 4">
            <a:extLst>
              <a:ext uri="{FF2B5EF4-FFF2-40B4-BE49-F238E27FC236}">
                <a16:creationId xmlns:a16="http://schemas.microsoft.com/office/drawing/2014/main" id="{A290B36F-5329-E0C8-F4DA-DB537C0F3CDE}"/>
              </a:ext>
            </a:extLst>
          </p:cNvPr>
          <p:cNvSpPr>
            <a:spLocks noGrp="1"/>
          </p:cNvSpPr>
          <p:nvPr>
            <p:ph sz="quarter" idx="13"/>
          </p:nvPr>
        </p:nvSpPr>
        <p:spPr>
          <a:xfrm>
            <a:off x="574673" y="1340643"/>
            <a:ext cx="10798177" cy="5136711"/>
          </a:xfrm>
        </p:spPr>
        <p:txBody>
          <a:bodyPr>
            <a:normAutofit/>
          </a:bodyPr>
          <a:lstStyle/>
          <a:p>
            <a:pPr marL="342900" indent="-342900">
              <a:buFont typeface="Arial" panose="020B0604020202020204" pitchFamily="34" charset="0"/>
              <a:buChar char="•"/>
            </a:pPr>
            <a:r>
              <a:rPr lang="nl-NL" sz="2400"/>
              <a:t>De disconteringsvoet is in feite de rendementseis voor een kostendekkende exploitatie van de voorraad</a:t>
            </a:r>
          </a:p>
          <a:p>
            <a:pPr marL="342900" indent="-342900">
              <a:buFont typeface="Arial" panose="020B0604020202020204" pitchFamily="34" charset="0"/>
              <a:buChar char="•"/>
            </a:pPr>
            <a:r>
              <a:rPr lang="nl-NL" sz="2400"/>
              <a:t>De disconteringsvoet is gebaseerd op een </a:t>
            </a:r>
            <a:r>
              <a:rPr lang="nl-NL" sz="2400" i="1" err="1"/>
              <a:t>weighted</a:t>
            </a:r>
            <a:r>
              <a:rPr lang="nl-NL" sz="2400" i="1"/>
              <a:t> </a:t>
            </a:r>
            <a:r>
              <a:rPr lang="nl-NL" sz="2400" i="1" err="1"/>
              <a:t>average</a:t>
            </a:r>
            <a:r>
              <a:rPr lang="nl-NL" sz="2400" i="1"/>
              <a:t> </a:t>
            </a:r>
            <a:r>
              <a:rPr lang="nl-NL" sz="2400" i="1" err="1"/>
              <a:t>cost</a:t>
            </a:r>
            <a:r>
              <a:rPr lang="nl-NL" sz="2400" i="1"/>
              <a:t> of </a:t>
            </a:r>
            <a:r>
              <a:rPr lang="nl-NL" sz="2400" i="1" err="1"/>
              <a:t>capita</a:t>
            </a:r>
            <a:r>
              <a:rPr lang="nl-NL" sz="2400" err="1"/>
              <a:t>l</a:t>
            </a:r>
            <a:r>
              <a:rPr lang="nl-NL" sz="2400"/>
              <a:t> (WACC)</a:t>
            </a:r>
          </a:p>
          <a:p>
            <a:pPr marL="342900" indent="-342900">
              <a:buFont typeface="Arial" panose="020B0604020202020204" pitchFamily="34" charset="0"/>
              <a:buChar char="•"/>
            </a:pPr>
            <a:r>
              <a:rPr lang="nl-NL" sz="2400"/>
              <a:t>Voor de sociale huurwoning (DAEB): 4,22%</a:t>
            </a:r>
          </a:p>
          <a:p>
            <a:pPr marL="342900" indent="-342900">
              <a:buFont typeface="Arial" panose="020B0604020202020204" pitchFamily="34" charset="0"/>
              <a:buChar char="•"/>
            </a:pPr>
            <a:endParaRPr lang="nl-NL" sz="2400"/>
          </a:p>
          <a:p>
            <a:pPr marL="342900" indent="-342900">
              <a:buFont typeface="Arial" panose="020B0604020202020204" pitchFamily="34" charset="0"/>
              <a:buChar char="•"/>
            </a:pPr>
            <a:endParaRPr lang="nl-NL" sz="2400"/>
          </a:p>
          <a:p>
            <a:pPr marL="342900" indent="-342900">
              <a:buFont typeface="Arial" panose="020B0604020202020204" pitchFamily="34" charset="0"/>
              <a:buChar char="•"/>
            </a:pPr>
            <a:endParaRPr lang="nl-NL" sz="2400"/>
          </a:p>
          <a:p>
            <a:pPr marL="342900" indent="-342900">
              <a:buFont typeface="Arial" panose="020B0604020202020204" pitchFamily="34" charset="0"/>
              <a:buChar char="•"/>
            </a:pPr>
            <a:endParaRPr lang="nl-NL" sz="2400"/>
          </a:p>
          <a:p>
            <a:pPr marL="342900" indent="-342900">
              <a:buFont typeface="Arial" panose="020B0604020202020204" pitchFamily="34" charset="0"/>
              <a:buChar char="•"/>
            </a:pPr>
            <a:endParaRPr lang="nl-NL" sz="2400"/>
          </a:p>
          <a:p>
            <a:pPr marL="342900" indent="-342900">
              <a:buFont typeface="Arial" panose="020B0604020202020204" pitchFamily="34" charset="0"/>
              <a:buChar char="•"/>
            </a:pPr>
            <a:endParaRPr lang="nl-NL" sz="2400"/>
          </a:p>
          <a:p>
            <a:pPr marL="342900" indent="-342900">
              <a:buFont typeface="Arial" panose="020B0604020202020204" pitchFamily="34" charset="0"/>
              <a:buChar char="•"/>
            </a:pPr>
            <a:r>
              <a:rPr lang="nl-NL" sz="2400"/>
              <a:t>Bij 100% externe financiering nieuwbouw met rente 3,25 is de </a:t>
            </a:r>
            <a:r>
              <a:rPr lang="nl-NL" sz="2400" b="1"/>
              <a:t>rendementseis 4,5%</a:t>
            </a:r>
          </a:p>
        </p:txBody>
      </p:sp>
      <p:pic>
        <p:nvPicPr>
          <p:cNvPr id="7" name="Afbeelding 6">
            <a:extLst>
              <a:ext uri="{FF2B5EF4-FFF2-40B4-BE49-F238E27FC236}">
                <a16:creationId xmlns:a16="http://schemas.microsoft.com/office/drawing/2014/main" id="{FE6BAFD6-F36C-6023-C33E-3DA3C223CD5A}"/>
              </a:ext>
            </a:extLst>
          </p:cNvPr>
          <p:cNvPicPr>
            <a:picLocks noChangeAspect="1"/>
          </p:cNvPicPr>
          <p:nvPr/>
        </p:nvPicPr>
        <p:blipFill>
          <a:blip r:embed="rId2"/>
          <a:stretch>
            <a:fillRect/>
          </a:stretch>
        </p:blipFill>
        <p:spPr>
          <a:xfrm>
            <a:off x="2845301" y="3052960"/>
            <a:ext cx="6256919" cy="2282930"/>
          </a:xfrm>
          <a:prstGeom prst="rect">
            <a:avLst/>
          </a:prstGeom>
        </p:spPr>
      </p:pic>
    </p:spTree>
    <p:extLst>
      <p:ext uri="{BB962C8B-B14F-4D97-AF65-F5344CB8AC3E}">
        <p14:creationId xmlns:p14="http://schemas.microsoft.com/office/powerpoint/2010/main" val="39213497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D7D0B5-9441-F052-2F83-F4F8EDAA0663}"/>
              </a:ext>
            </a:extLst>
          </p:cNvPr>
          <p:cNvSpPr>
            <a:spLocks noGrp="1"/>
          </p:cNvSpPr>
          <p:nvPr>
            <p:ph type="title"/>
          </p:nvPr>
        </p:nvSpPr>
        <p:spPr/>
        <p:txBody>
          <a:bodyPr/>
          <a:lstStyle/>
          <a:p>
            <a:r>
              <a:rPr lang="nl-NL"/>
              <a:t>Uitkomsten</a:t>
            </a:r>
          </a:p>
        </p:txBody>
      </p:sp>
      <p:sp>
        <p:nvSpPr>
          <p:cNvPr id="3" name="Tijdelijke aanduiding voor dianummer 2">
            <a:extLst>
              <a:ext uri="{FF2B5EF4-FFF2-40B4-BE49-F238E27FC236}">
                <a16:creationId xmlns:a16="http://schemas.microsoft.com/office/drawing/2014/main" id="{8877A058-2BA4-81E7-4D8B-94785C085FEB}"/>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113</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5" name="Tijdelijke aanduiding voor inhoud 4">
            <a:extLst>
              <a:ext uri="{FF2B5EF4-FFF2-40B4-BE49-F238E27FC236}">
                <a16:creationId xmlns:a16="http://schemas.microsoft.com/office/drawing/2014/main" id="{EF3204F1-31A2-2D9A-6740-C504307179BC}"/>
              </a:ext>
            </a:extLst>
          </p:cNvPr>
          <p:cNvSpPr>
            <a:spLocks noGrp="1"/>
          </p:cNvSpPr>
          <p:nvPr>
            <p:ph sz="quarter" idx="13"/>
          </p:nvPr>
        </p:nvSpPr>
        <p:spPr>
          <a:xfrm>
            <a:off x="727502" y="2173640"/>
            <a:ext cx="11041063" cy="4176712"/>
          </a:xfrm>
        </p:spPr>
        <p:txBody>
          <a:bodyPr>
            <a:normAutofit fontScale="92500" lnSpcReduction="10000"/>
          </a:bodyPr>
          <a:lstStyle/>
          <a:p>
            <a:pPr marL="285750" indent="-285750">
              <a:buFont typeface="Arial" panose="020B0604020202020204" pitchFamily="34" charset="0"/>
              <a:buChar char="•"/>
            </a:pPr>
            <a:endParaRPr lang="nl-NL" sz="2400"/>
          </a:p>
          <a:p>
            <a:pPr marL="285750" indent="-285750">
              <a:buFont typeface="Arial" panose="020B0604020202020204" pitchFamily="34" charset="0"/>
              <a:buChar char="•"/>
            </a:pPr>
            <a:endParaRPr lang="nl-NL" sz="2400"/>
          </a:p>
          <a:p>
            <a:pPr marL="285750" indent="-285750">
              <a:buFont typeface="Arial" panose="020B0604020202020204" pitchFamily="34" charset="0"/>
              <a:buChar char="•"/>
            </a:pPr>
            <a:endParaRPr lang="nl-NL" sz="2400"/>
          </a:p>
          <a:p>
            <a:pPr marL="285750" indent="-285750">
              <a:buFont typeface="Arial" panose="020B0604020202020204" pitchFamily="34" charset="0"/>
              <a:buChar char="•"/>
            </a:pPr>
            <a:endParaRPr lang="nl-NL" sz="2400"/>
          </a:p>
          <a:p>
            <a:pPr marL="285750" indent="-285750">
              <a:buFont typeface="Arial" panose="020B0604020202020204" pitchFamily="34" charset="0"/>
              <a:buChar char="•"/>
            </a:pPr>
            <a:endParaRPr lang="nl-NL" sz="2400"/>
          </a:p>
          <a:p>
            <a:pPr marL="285750" indent="-285750">
              <a:buFont typeface="Arial" panose="020B0604020202020204" pitchFamily="34" charset="0"/>
              <a:buChar char="•"/>
            </a:pPr>
            <a:r>
              <a:rPr lang="nl-NL" sz="2600"/>
              <a:t>Onder de huidige verwachtingen is het rendement (</a:t>
            </a:r>
            <a:r>
              <a:rPr lang="nl-NL" sz="2600" i="1" err="1"/>
              <a:t>internal</a:t>
            </a:r>
            <a:r>
              <a:rPr lang="nl-NL" sz="2600" i="1"/>
              <a:t> </a:t>
            </a:r>
            <a:r>
              <a:rPr lang="nl-NL" sz="2600" i="1" err="1"/>
              <a:t>rate</a:t>
            </a:r>
            <a:r>
              <a:rPr lang="nl-NL" sz="2600" i="1"/>
              <a:t> of return</a:t>
            </a:r>
            <a:r>
              <a:rPr lang="nl-NL" sz="2600"/>
              <a:t>) met 1,10% ver onder de kostendekkende rendementseis.</a:t>
            </a:r>
          </a:p>
          <a:p>
            <a:pPr marL="285750" indent="-285750">
              <a:buFont typeface="Arial" panose="020B0604020202020204" pitchFamily="34" charset="0"/>
              <a:buChar char="•"/>
            </a:pPr>
            <a:r>
              <a:rPr lang="nl-NL" sz="2600"/>
              <a:t>Het te lage rendement komt naar voren in een exploitatieverlies (de onrendabele top) van € 144.446. Dit is 57,8% van de stichtingskosten.</a:t>
            </a:r>
          </a:p>
          <a:p>
            <a:pPr marL="285750" indent="-285750">
              <a:buFont typeface="Arial" panose="020B0604020202020204" pitchFamily="34" charset="0"/>
              <a:buChar char="•"/>
            </a:pPr>
            <a:r>
              <a:rPr lang="nl-NL" sz="2600"/>
              <a:t>Een kostendekkende huur is gelijk aan € 1.040. Dan is er geen onrendabele top en is het rendement 4,5%</a:t>
            </a:r>
          </a:p>
          <a:p>
            <a:endParaRPr lang="nl-NL" sz="2400"/>
          </a:p>
        </p:txBody>
      </p:sp>
      <p:pic>
        <p:nvPicPr>
          <p:cNvPr id="6" name="Afbeelding 5">
            <a:extLst>
              <a:ext uri="{FF2B5EF4-FFF2-40B4-BE49-F238E27FC236}">
                <a16:creationId xmlns:a16="http://schemas.microsoft.com/office/drawing/2014/main" id="{31B5F314-5EBA-B835-1A89-EC2B9193A896}"/>
              </a:ext>
            </a:extLst>
          </p:cNvPr>
          <p:cNvPicPr>
            <a:picLocks noChangeAspect="1"/>
          </p:cNvPicPr>
          <p:nvPr/>
        </p:nvPicPr>
        <p:blipFill>
          <a:blip r:embed="rId2"/>
          <a:stretch>
            <a:fillRect/>
          </a:stretch>
        </p:blipFill>
        <p:spPr>
          <a:xfrm>
            <a:off x="2129178" y="1160295"/>
            <a:ext cx="8589226" cy="2178327"/>
          </a:xfrm>
          <a:prstGeom prst="rect">
            <a:avLst/>
          </a:prstGeom>
        </p:spPr>
      </p:pic>
    </p:spTree>
    <p:extLst>
      <p:ext uri="{BB962C8B-B14F-4D97-AF65-F5344CB8AC3E}">
        <p14:creationId xmlns:p14="http://schemas.microsoft.com/office/powerpoint/2010/main" val="36798228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DCCED2-601F-7F1A-8729-7E45E737825D}"/>
              </a:ext>
            </a:extLst>
          </p:cNvPr>
          <p:cNvSpPr>
            <a:spLocks noGrp="1"/>
          </p:cNvSpPr>
          <p:nvPr>
            <p:ph type="title"/>
          </p:nvPr>
        </p:nvSpPr>
        <p:spPr/>
        <p:txBody>
          <a:bodyPr/>
          <a:lstStyle/>
          <a:p>
            <a:r>
              <a:rPr lang="nl-NL"/>
              <a:t>Resumerend</a:t>
            </a:r>
          </a:p>
        </p:txBody>
      </p:sp>
      <p:sp>
        <p:nvSpPr>
          <p:cNvPr id="3" name="Tijdelijke aanduiding voor dianummer 2">
            <a:extLst>
              <a:ext uri="{FF2B5EF4-FFF2-40B4-BE49-F238E27FC236}">
                <a16:creationId xmlns:a16="http://schemas.microsoft.com/office/drawing/2014/main" id="{1DEEF578-F775-7772-4D06-89B55615DF69}"/>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114</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5" name="Tijdelijke aanduiding voor inhoud 4">
            <a:extLst>
              <a:ext uri="{FF2B5EF4-FFF2-40B4-BE49-F238E27FC236}">
                <a16:creationId xmlns:a16="http://schemas.microsoft.com/office/drawing/2014/main" id="{4BB0D525-B975-0A78-EFC1-88C53B3FA7AD}"/>
              </a:ext>
            </a:extLst>
          </p:cNvPr>
          <p:cNvSpPr>
            <a:spLocks noGrp="1"/>
          </p:cNvSpPr>
          <p:nvPr>
            <p:ph sz="quarter" idx="13"/>
          </p:nvPr>
        </p:nvSpPr>
        <p:spPr>
          <a:xfrm>
            <a:off x="574675" y="1170767"/>
            <a:ext cx="11041063" cy="4840616"/>
          </a:xfrm>
        </p:spPr>
        <p:txBody>
          <a:bodyPr>
            <a:noAutofit/>
          </a:bodyPr>
          <a:lstStyle/>
          <a:p>
            <a:pPr marL="285750" indent="-285750">
              <a:buFont typeface="Arial" panose="020B0604020202020204" pitchFamily="34" charset="0"/>
              <a:buChar char="•"/>
            </a:pPr>
            <a:r>
              <a:rPr lang="nl-NL" sz="2400" dirty="0"/>
              <a:t>Bij elke nieuwe sociale huurwoning lijdt de woningcorporatie gemiddeld een verlies van € 144.446.</a:t>
            </a:r>
          </a:p>
          <a:p>
            <a:pPr marL="285750" indent="-285750">
              <a:buFont typeface="Arial" panose="020B0604020202020204" pitchFamily="34" charset="0"/>
              <a:buChar char="•"/>
            </a:pPr>
            <a:endParaRPr lang="nl-NL" sz="2400" dirty="0"/>
          </a:p>
          <a:p>
            <a:pPr marL="285750" indent="-285750">
              <a:buFont typeface="Arial" panose="020B0604020202020204" pitchFamily="34" charset="0"/>
              <a:buChar char="•"/>
            </a:pPr>
            <a:r>
              <a:rPr lang="nl-NL" sz="2400" dirty="0"/>
              <a:t>Als de corporatiesector 30.000 woningen (</a:t>
            </a:r>
            <a:r>
              <a:rPr lang="nl-NL" dirty="0"/>
              <a:t>bruto </a:t>
            </a:r>
            <a:r>
              <a:rPr lang="nl-NL" sz="2400" dirty="0"/>
              <a:t>nieuwbouw)  per jaar realiseert, is dat een </a:t>
            </a:r>
            <a:r>
              <a:rPr lang="nl-NL" sz="2400" b="1" dirty="0"/>
              <a:t>jaarlijks verlies van € 4,3 miljard</a:t>
            </a:r>
            <a:r>
              <a:rPr lang="nl-NL" sz="2400" dirty="0"/>
              <a:t>!</a:t>
            </a:r>
          </a:p>
          <a:p>
            <a:endParaRPr lang="nl-NL" sz="2400" b="1" dirty="0"/>
          </a:p>
          <a:p>
            <a:r>
              <a:rPr lang="nl-NL" sz="2400" b="1" dirty="0"/>
              <a:t>PM</a:t>
            </a:r>
            <a:r>
              <a:rPr lang="nl-NL" sz="2400" dirty="0"/>
              <a:t> Als de verwachtingen uitkomen, wordt dat verlies niet gecompenseerd door toekomstige huur- of waardestijgingen. Met die stijgingen is op voorhand al rekening mee gehouden.</a:t>
            </a:r>
          </a:p>
          <a:p>
            <a:pPr marL="285750" indent="-285750">
              <a:buFont typeface="Arial" panose="020B0604020202020204" pitchFamily="34" charset="0"/>
              <a:buChar char="•"/>
            </a:pPr>
            <a:endParaRPr lang="nl-NL" sz="2400" dirty="0"/>
          </a:p>
          <a:p>
            <a:pPr marL="285750" indent="-285750">
              <a:buFont typeface="Arial" panose="020B0604020202020204" pitchFamily="34" charset="0"/>
              <a:buChar char="•"/>
            </a:pPr>
            <a:r>
              <a:rPr lang="nl-NL" sz="2400" dirty="0"/>
              <a:t>Een (op niet al te lange termijn) onhoudbare situatie.</a:t>
            </a:r>
          </a:p>
          <a:p>
            <a:pPr marL="285750" indent="-285750">
              <a:buFont typeface="Arial" panose="020B0604020202020204" pitchFamily="34" charset="0"/>
              <a:buChar char="•"/>
            </a:pPr>
            <a:endParaRPr lang="nl-NL" sz="2400" dirty="0"/>
          </a:p>
          <a:p>
            <a:pPr marL="285750" indent="-285750">
              <a:buFont typeface="Arial" panose="020B0604020202020204" pitchFamily="34" charset="0"/>
              <a:buChar char="•"/>
            </a:pPr>
            <a:r>
              <a:rPr lang="nl-NL" sz="2400" dirty="0"/>
              <a:t>x</a:t>
            </a:r>
          </a:p>
        </p:txBody>
      </p:sp>
    </p:spTree>
    <p:extLst>
      <p:ext uri="{BB962C8B-B14F-4D97-AF65-F5344CB8AC3E}">
        <p14:creationId xmlns:p14="http://schemas.microsoft.com/office/powerpoint/2010/main" val="7482091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D6620-7F96-4455-ADC0-5D508007A6B4}"/>
              </a:ext>
            </a:extLst>
          </p:cNvPr>
          <p:cNvSpPr>
            <a:spLocks noGrp="1"/>
          </p:cNvSpPr>
          <p:nvPr>
            <p:ph type="title"/>
          </p:nvPr>
        </p:nvSpPr>
        <p:spPr>
          <a:xfrm>
            <a:off x="2233084" y="2682246"/>
            <a:ext cx="9410699" cy="526298"/>
          </a:xfrm>
        </p:spPr>
        <p:txBody>
          <a:bodyPr/>
          <a:lstStyle/>
          <a:p>
            <a:r>
              <a:rPr lang="nl-NL" sz="3600"/>
              <a:t>Nationale prestatieafspraken </a:t>
            </a:r>
            <a:endParaRPr lang="en-GB" sz="3600"/>
          </a:p>
        </p:txBody>
      </p:sp>
      <p:sp>
        <p:nvSpPr>
          <p:cNvPr id="3" name="Text Placeholder 2">
            <a:extLst>
              <a:ext uri="{FF2B5EF4-FFF2-40B4-BE49-F238E27FC236}">
                <a16:creationId xmlns:a16="http://schemas.microsoft.com/office/drawing/2014/main" id="{7613FF76-BBC5-4E2C-B256-C0FB03B0CBF8}"/>
              </a:ext>
            </a:extLst>
          </p:cNvPr>
          <p:cNvSpPr>
            <a:spLocks noGrp="1"/>
          </p:cNvSpPr>
          <p:nvPr>
            <p:ph type="body" idx="1"/>
          </p:nvPr>
        </p:nvSpPr>
        <p:spPr>
          <a:xfrm>
            <a:off x="548217" y="2225395"/>
            <a:ext cx="1440000" cy="1440000"/>
          </a:xfrm>
        </p:spPr>
        <p:txBody>
          <a:bodyPr/>
          <a:lstStyle/>
          <a:p>
            <a:r>
              <a:rPr lang="nl-NL"/>
              <a:t>4</a:t>
            </a:r>
            <a:endParaRPr lang="en-GB"/>
          </a:p>
        </p:txBody>
      </p:sp>
      <p:sp>
        <p:nvSpPr>
          <p:cNvPr id="4" name="Slide Number Placeholder 3">
            <a:extLst>
              <a:ext uri="{FF2B5EF4-FFF2-40B4-BE49-F238E27FC236}">
                <a16:creationId xmlns:a16="http://schemas.microsoft.com/office/drawing/2014/main" id="{3527C5A1-68D8-445B-84D8-DC6F243E3B2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42F4129-3FA2-4151-9DA5-53B015407D28}" type="slidenum">
              <a:rPr kumimoji="0" lang="nl-NL" sz="8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115</a:t>
            </a:fld>
            <a:endParaRPr kumimoji="0" lang="nl-NL"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914677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894D7C-511C-3A44-5FB3-F43A9ACB15AF}"/>
              </a:ext>
            </a:extLst>
          </p:cNvPr>
          <p:cNvSpPr>
            <a:spLocks noGrp="1"/>
          </p:cNvSpPr>
          <p:nvPr>
            <p:ph type="title"/>
          </p:nvPr>
        </p:nvSpPr>
        <p:spPr/>
        <p:txBody>
          <a:bodyPr/>
          <a:lstStyle/>
          <a:p>
            <a:r>
              <a:rPr lang="nl-NL"/>
              <a:t>Kort overzicht</a:t>
            </a:r>
          </a:p>
        </p:txBody>
      </p:sp>
      <p:sp>
        <p:nvSpPr>
          <p:cNvPr id="3" name="Tijdelijke aanduiding voor inhoud 2">
            <a:extLst>
              <a:ext uri="{FF2B5EF4-FFF2-40B4-BE49-F238E27FC236}">
                <a16:creationId xmlns:a16="http://schemas.microsoft.com/office/drawing/2014/main" id="{8E5E27BB-1A8B-456C-165F-557001C9AC25}"/>
              </a:ext>
            </a:extLst>
          </p:cNvPr>
          <p:cNvSpPr>
            <a:spLocks noGrp="1"/>
          </p:cNvSpPr>
          <p:nvPr>
            <p:ph idx="1"/>
          </p:nvPr>
        </p:nvSpPr>
        <p:spPr>
          <a:xfrm>
            <a:off x="575204" y="822857"/>
            <a:ext cx="11041592" cy="5650679"/>
          </a:xfrm>
        </p:spPr>
        <p:txBody>
          <a:bodyPr>
            <a:normAutofit lnSpcReduction="10000"/>
          </a:bodyPr>
          <a:lstStyle/>
          <a:p>
            <a:pPr marL="342900" indent="-342900">
              <a:buFont typeface="Arial" panose="020B0604020202020204" pitchFamily="34" charset="0"/>
              <a:buChar char="•"/>
            </a:pPr>
            <a:r>
              <a:rPr lang="nl-NL" sz="2400"/>
              <a:t>2020: 	</a:t>
            </a:r>
            <a:r>
              <a:rPr lang="nl-NL" sz="2400" i="1"/>
              <a:t>Opgaven en Middelen</a:t>
            </a:r>
          </a:p>
          <a:p>
            <a:pPr marL="0" indent="0">
              <a:buNone/>
            </a:pPr>
            <a:r>
              <a:rPr lang="nl-NL" sz="2400" i="1"/>
              <a:t>		</a:t>
            </a:r>
            <a:r>
              <a:rPr lang="nl-NL" sz="2400"/>
              <a:t>Grote tekorten om de opgaven te realiseren</a:t>
            </a:r>
          </a:p>
          <a:p>
            <a:pPr marL="342900" indent="-342900">
              <a:buFont typeface="Arial" panose="020B0604020202020204" pitchFamily="34" charset="0"/>
              <a:buChar char="•"/>
            </a:pPr>
            <a:r>
              <a:rPr lang="nl-NL" sz="2400"/>
              <a:t>2022:	</a:t>
            </a:r>
            <a:r>
              <a:rPr lang="nl-NL" sz="2400" i="1"/>
              <a:t>Nationale prestatieafspraken (2022 – 2030)</a:t>
            </a:r>
          </a:p>
          <a:p>
            <a:pPr marL="0" indent="0">
              <a:buNone/>
            </a:pPr>
            <a:r>
              <a:rPr lang="nl-NL" sz="2400" i="1"/>
              <a:t>		</a:t>
            </a:r>
            <a:r>
              <a:rPr lang="nl-NL" sz="2400"/>
              <a:t>Afschaffing verhuurderheffing. Opgaven realiseerbaar</a:t>
            </a:r>
          </a:p>
          <a:p>
            <a:pPr marL="342900" indent="-342900">
              <a:buFont typeface="Arial" panose="020B0604020202020204" pitchFamily="34" charset="0"/>
              <a:buChar char="•"/>
            </a:pPr>
            <a:r>
              <a:rPr lang="nl-NL" sz="2400"/>
              <a:t>2023:	</a:t>
            </a:r>
            <a:r>
              <a:rPr lang="nl-NL" sz="2400" i="1"/>
              <a:t>Actualisatie Nationale prestatieafspraken</a:t>
            </a:r>
          </a:p>
          <a:p>
            <a:pPr marL="0" indent="0">
              <a:buNone/>
            </a:pPr>
            <a:r>
              <a:rPr lang="nl-NL" sz="2400"/>
              <a:t>		Door gestegen rente en bouwkosten een financieel tekort</a:t>
            </a:r>
          </a:p>
          <a:p>
            <a:pPr marL="0" indent="0">
              <a:buNone/>
            </a:pPr>
            <a:r>
              <a:rPr lang="nl-NL" sz="2400"/>
              <a:t>		Grote verschillen tussen regio’s en binnen regio’s tussen corporaties</a:t>
            </a:r>
          </a:p>
          <a:p>
            <a:pPr marL="0" indent="0">
              <a:buNone/>
            </a:pPr>
            <a:r>
              <a:rPr lang="nl-NL" sz="2400"/>
              <a:t>		Er is geen duurzaam prestatiemodel</a:t>
            </a:r>
          </a:p>
          <a:p>
            <a:pPr marL="342900" indent="-342900">
              <a:buFont typeface="Arial" panose="020B0604020202020204" pitchFamily="34" charset="0"/>
              <a:buChar char="•"/>
            </a:pPr>
            <a:r>
              <a:rPr lang="nl-NL" sz="2400"/>
              <a:t>2024:	</a:t>
            </a:r>
            <a:r>
              <a:rPr lang="nl-NL" sz="2400" i="1"/>
              <a:t>Herijking Nationale prestatieafspraken (2025 – 2034)</a:t>
            </a:r>
          </a:p>
          <a:p>
            <a:pPr marL="0" indent="0">
              <a:buNone/>
            </a:pPr>
            <a:r>
              <a:rPr lang="nl-NL" sz="2400" i="1"/>
              <a:t>		</a:t>
            </a:r>
            <a:r>
              <a:rPr lang="nl-NL" sz="2400"/>
              <a:t>Kader voor behoud volkshuisvestelijke continuïteit </a:t>
            </a:r>
          </a:p>
          <a:p>
            <a:pPr marL="0" indent="0">
              <a:buNone/>
            </a:pPr>
            <a:r>
              <a:rPr lang="nl-NL" sz="2400" i="1"/>
              <a:t>		</a:t>
            </a:r>
            <a:r>
              <a:rPr lang="nl-NL" sz="2400"/>
              <a:t>Uitwerking solidariteit en projectsteun</a:t>
            </a:r>
          </a:p>
          <a:p>
            <a:pPr>
              <a:buFont typeface="Arial" panose="020B0604020202020204" pitchFamily="34" charset="0"/>
              <a:buChar char="•"/>
            </a:pPr>
            <a:r>
              <a:rPr lang="nl-NL"/>
              <a:t>2026:	</a:t>
            </a:r>
            <a:r>
              <a:rPr lang="nl-NL" i="1"/>
              <a:t>Actualisatie Nationale prestatieafspraken</a:t>
            </a:r>
          </a:p>
          <a:p>
            <a:pPr marL="0" indent="0">
              <a:buNone/>
            </a:pPr>
            <a:r>
              <a:rPr lang="nl-NL" sz="2400" i="1"/>
              <a:t>		</a:t>
            </a:r>
            <a:r>
              <a:rPr lang="nl-NL" sz="2400"/>
              <a:t>H</a:t>
            </a:r>
            <a:r>
              <a:rPr lang="nl-NL"/>
              <a:t>ogere rente en gestegen onderhoud</a:t>
            </a:r>
          </a:p>
          <a:p>
            <a:pPr marL="0" indent="0">
              <a:buNone/>
            </a:pPr>
            <a:r>
              <a:rPr lang="nl-NL" sz="2400"/>
              <a:t>		Tekort van 19,4 miljard; nog geen oplossing</a:t>
            </a:r>
          </a:p>
        </p:txBody>
      </p:sp>
      <p:sp>
        <p:nvSpPr>
          <p:cNvPr id="4" name="Tijdelijke aanduiding voor dianummer 3">
            <a:extLst>
              <a:ext uri="{FF2B5EF4-FFF2-40B4-BE49-F238E27FC236}">
                <a16:creationId xmlns:a16="http://schemas.microsoft.com/office/drawing/2014/main" id="{806DE5E5-0AA0-08D9-D866-CC3FA64320D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nl-NL"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116</a:t>
            </a:fld>
            <a:endParaRPr kumimoji="0" lang="nl-NL" sz="1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96217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25A52-411F-4755-8A01-35CA417AC234}"/>
              </a:ext>
            </a:extLst>
          </p:cNvPr>
          <p:cNvSpPr>
            <a:spLocks noGrp="1"/>
          </p:cNvSpPr>
          <p:nvPr>
            <p:ph type="title"/>
          </p:nvPr>
        </p:nvSpPr>
        <p:spPr>
          <a:xfrm>
            <a:off x="548217" y="274638"/>
            <a:ext cx="11097683" cy="443198"/>
          </a:xfrm>
        </p:spPr>
        <p:txBody>
          <a:bodyPr/>
          <a:lstStyle/>
          <a:p>
            <a:r>
              <a:rPr lang="nl-NL" sz="3200"/>
              <a:t>Nationale prestatieafspraken 2022 </a:t>
            </a:r>
          </a:p>
        </p:txBody>
      </p:sp>
      <p:sp>
        <p:nvSpPr>
          <p:cNvPr id="3" name="Tijdelijke aanduiding voor inhoud 2">
            <a:extLst>
              <a:ext uri="{FF2B5EF4-FFF2-40B4-BE49-F238E27FC236}">
                <a16:creationId xmlns:a16="http://schemas.microsoft.com/office/drawing/2014/main" id="{ADC8E408-14B4-03E3-7A96-8A5E3E485626}"/>
              </a:ext>
            </a:extLst>
          </p:cNvPr>
          <p:cNvSpPr>
            <a:spLocks noGrp="1"/>
          </p:cNvSpPr>
          <p:nvPr>
            <p:ph idx="1"/>
          </p:nvPr>
        </p:nvSpPr>
        <p:spPr>
          <a:xfrm>
            <a:off x="548217" y="1151801"/>
            <a:ext cx="10965358" cy="5325553"/>
          </a:xfrm>
        </p:spPr>
        <p:txBody>
          <a:bodyPr>
            <a:normAutofit/>
          </a:bodyPr>
          <a:lstStyle/>
          <a:p>
            <a:pPr marL="342900" indent="-342900">
              <a:buFont typeface="Arial" panose="020B0604020202020204" pitchFamily="34" charset="0"/>
              <a:buChar char="•"/>
            </a:pPr>
            <a:r>
              <a:rPr lang="nl-NL" sz="2400" dirty="0"/>
              <a:t>Uitgebreid pakket van afspraken met de corporatiesector. Onder meer:</a:t>
            </a:r>
          </a:p>
          <a:p>
            <a:pPr marL="877888" lvl="2" indent="-342900">
              <a:buFont typeface="Wingdings" panose="05000000000000000000" pitchFamily="2" charset="2"/>
              <a:buChar char="Ø"/>
            </a:pPr>
            <a:r>
              <a:rPr lang="nl-NL" sz="2400" i="1" dirty="0"/>
              <a:t>Beschikbaarheid</a:t>
            </a:r>
          </a:p>
          <a:p>
            <a:pPr marL="273050" lvl="2" indent="0" algn="l">
              <a:buNone/>
            </a:pPr>
            <a:r>
              <a:rPr lang="nl-NL" sz="2400" dirty="0"/>
              <a:t>	Periode 2022 – 2030: 250.000 sociale huurwoningen en 50.000 	</a:t>
            </a:r>
            <a:r>
              <a:rPr lang="nl-NL" sz="2400" dirty="0" err="1"/>
              <a:t>middenhuurwoningen</a:t>
            </a:r>
            <a:r>
              <a:rPr lang="nl-NL" sz="2400" dirty="0"/>
              <a:t> (niet-DAEB)</a:t>
            </a:r>
          </a:p>
          <a:p>
            <a:pPr marL="877888" lvl="2" indent="-342900">
              <a:buFont typeface="Wingdings" panose="05000000000000000000" pitchFamily="2" charset="2"/>
              <a:buChar char="Ø"/>
            </a:pPr>
            <a:r>
              <a:rPr lang="nl-NL" sz="2400" i="1" dirty="0"/>
              <a:t>Verduurzaming</a:t>
            </a:r>
          </a:p>
          <a:p>
            <a:pPr marL="273050" lvl="2" indent="0">
              <a:buNone/>
            </a:pPr>
            <a:r>
              <a:rPr lang="nl-NL" sz="2400" dirty="0"/>
              <a:t>	Uiterlijk in 2030 in totaal 450.000 woningen aardgasvrij</a:t>
            </a:r>
          </a:p>
          <a:p>
            <a:pPr marL="273050" lvl="2" indent="0">
              <a:buNone/>
            </a:pPr>
            <a:r>
              <a:rPr lang="nl-NL" sz="2400" dirty="0"/>
              <a:t>	Uiterlijk 2028 geen woningen met E,F, G label meer (250.000)</a:t>
            </a:r>
          </a:p>
          <a:p>
            <a:pPr lvl="3">
              <a:buFont typeface="Wingdings" panose="05000000000000000000" pitchFamily="2" charset="2"/>
              <a:buChar char="Ø"/>
            </a:pPr>
            <a:r>
              <a:rPr lang="nl-NL" sz="2400" i="1" dirty="0"/>
              <a:t>Betaalbaarheid</a:t>
            </a:r>
          </a:p>
          <a:p>
            <a:pPr marL="534987" lvl="3" indent="0">
              <a:buNone/>
            </a:pPr>
            <a:r>
              <a:rPr lang="nl-NL" sz="2400" dirty="0"/>
              <a:t>	Huurverlaging in 2023 en in 2025 huursomstijging gelijk aan CAO-stijging minus 	0,5%</a:t>
            </a:r>
            <a:r>
              <a:rPr lang="nl-NL" sz="2400" dirty="0">
                <a:solidFill>
                  <a:srgbClr val="FF0000"/>
                </a:solidFill>
              </a:rPr>
              <a:t> </a:t>
            </a:r>
            <a:r>
              <a:rPr lang="nl-NL" sz="2400" dirty="0"/>
              <a:t>punt. Daarna inflatie volgend.</a:t>
            </a:r>
          </a:p>
          <a:p>
            <a:pPr lvl="3">
              <a:buFont typeface="Wingdings" panose="05000000000000000000" pitchFamily="2" charset="2"/>
              <a:buChar char="Ø"/>
            </a:pPr>
            <a:r>
              <a:rPr lang="nl-NL" sz="2400" i="1" dirty="0"/>
              <a:t>Leefbaarheid</a:t>
            </a:r>
          </a:p>
          <a:p>
            <a:pPr marL="534987" lvl="3" indent="0">
              <a:buNone/>
            </a:pPr>
            <a:r>
              <a:rPr lang="nl-NL" sz="2400" i="1" dirty="0"/>
              <a:t>	</a:t>
            </a:r>
            <a:r>
              <a:rPr lang="nl-NL" sz="2400" dirty="0"/>
              <a:t>Woningverbeteringen. Versneld 50.000 eenheden in geclusterde woonvormen.</a:t>
            </a:r>
          </a:p>
        </p:txBody>
      </p:sp>
      <p:sp>
        <p:nvSpPr>
          <p:cNvPr id="4" name="Tijdelijke aanduiding voor dianummer 3">
            <a:extLst>
              <a:ext uri="{FF2B5EF4-FFF2-40B4-BE49-F238E27FC236}">
                <a16:creationId xmlns:a16="http://schemas.microsoft.com/office/drawing/2014/main" id="{A563715C-3A2F-0A90-0882-F3307E184B3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nl-NL"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117</a:t>
            </a:fld>
            <a:endParaRPr kumimoji="0" lang="nl-NL" sz="1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564788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187B3FD-43E9-1D5C-E162-1916983EB4DD}"/>
              </a:ext>
            </a:extLst>
          </p:cNvPr>
          <p:cNvSpPr>
            <a:spLocks noGrp="1"/>
          </p:cNvSpPr>
          <p:nvPr>
            <p:ph type="title"/>
          </p:nvPr>
        </p:nvSpPr>
        <p:spPr>
          <a:xfrm>
            <a:off x="548217" y="274638"/>
            <a:ext cx="11097683" cy="498598"/>
          </a:xfrm>
        </p:spPr>
        <p:txBody>
          <a:bodyPr/>
          <a:lstStyle/>
          <a:p>
            <a:r>
              <a:rPr lang="en-US" err="1"/>
              <a:t>Actualisatie</a:t>
            </a:r>
            <a:r>
              <a:rPr lang="en-US"/>
              <a:t> NPA 2023</a:t>
            </a:r>
          </a:p>
        </p:txBody>
      </p:sp>
      <p:sp>
        <p:nvSpPr>
          <p:cNvPr id="4" name="Tijdelijke aanduiding voor dianummer 3">
            <a:extLst>
              <a:ext uri="{FF2B5EF4-FFF2-40B4-BE49-F238E27FC236}">
                <a16:creationId xmlns:a16="http://schemas.microsoft.com/office/drawing/2014/main" id="{B52AED3A-9F69-E2D3-DF63-ECD88B7C1944}"/>
              </a:ext>
            </a:extLst>
          </p:cNvPr>
          <p:cNvSpPr>
            <a:spLocks noGrp="1"/>
          </p:cNvSpPr>
          <p:nvPr>
            <p:ph type="sldNum" sz="quarter" idx="12"/>
          </p:nvPr>
        </p:nvSpPr>
        <p:spPr>
          <a:xfrm>
            <a:off x="11440745" y="6566254"/>
            <a:ext cx="223200" cy="153888"/>
          </a:xfrm>
        </p:spPr>
        <p:txBody>
          <a:bodyPr wrap="none"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9CDA0D-E60F-43FA-955F-1B96DEEB3FDE}" type="slidenum">
              <a:rPr kumimoji="0" lang="nl-NL"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118</a:t>
            </a:fld>
            <a:endParaRPr kumimoji="0" lang="nl-NL" sz="1000" b="0" i="0" u="none" strike="noStrike" kern="1200" cap="none" spc="0" normalizeH="0" baseline="0" noProof="0">
              <a:ln>
                <a:noFill/>
              </a:ln>
              <a:solidFill>
                <a:prstClr val="black"/>
              </a:solidFill>
              <a:effectLst/>
              <a:uLnTx/>
              <a:uFillTx/>
              <a:latin typeface="Calibri"/>
              <a:ea typeface="+mn-ea"/>
              <a:cs typeface="+mn-cs"/>
            </a:endParaRPr>
          </a:p>
        </p:txBody>
      </p:sp>
      <p:sp>
        <p:nvSpPr>
          <p:cNvPr id="3" name="Tijdelijke aanduiding voor inhoud 2">
            <a:extLst>
              <a:ext uri="{FF2B5EF4-FFF2-40B4-BE49-F238E27FC236}">
                <a16:creationId xmlns:a16="http://schemas.microsoft.com/office/drawing/2014/main" id="{1AA1FFD3-BF94-33EB-DD42-F680A4930F88}"/>
              </a:ext>
            </a:extLst>
          </p:cNvPr>
          <p:cNvSpPr>
            <a:spLocks noGrp="1"/>
          </p:cNvSpPr>
          <p:nvPr>
            <p:ph sz="quarter" idx="15"/>
          </p:nvPr>
        </p:nvSpPr>
        <p:spPr>
          <a:xfrm>
            <a:off x="548217" y="999203"/>
            <a:ext cx="5280000" cy="5434445"/>
          </a:xfrm>
        </p:spPr>
        <p:txBody>
          <a:bodyPr>
            <a:noAutofit/>
          </a:bodyPr>
          <a:lstStyle/>
          <a:p>
            <a:pPr marL="342900" indent="-342900" algn="l">
              <a:spcAft>
                <a:spcPts val="600"/>
              </a:spcAft>
              <a:buFont typeface="Arial" panose="020B0604020202020204" pitchFamily="34" charset="0"/>
              <a:buChar char="•"/>
            </a:pPr>
            <a:r>
              <a:rPr lang="nl-NL" sz="2400"/>
              <a:t>Reden voor actualisatie: gestegen rente en gestegen (bouw)kosten.</a:t>
            </a:r>
          </a:p>
          <a:p>
            <a:pPr marL="342900" indent="-342900" algn="l">
              <a:spcAft>
                <a:spcPts val="600"/>
              </a:spcAft>
              <a:buFont typeface="Arial" panose="020B0604020202020204" pitchFamily="34" charset="0"/>
              <a:buChar char="•"/>
            </a:pPr>
            <a:r>
              <a:rPr lang="nl-NL" sz="2400"/>
              <a:t>Belangrijkste conclusies:</a:t>
            </a:r>
          </a:p>
          <a:p>
            <a:pPr marL="877888" lvl="2" indent="-342900" algn="l">
              <a:spcAft>
                <a:spcPts val="600"/>
              </a:spcAft>
              <a:buFont typeface="Wingdings" panose="05000000000000000000" pitchFamily="2" charset="2"/>
              <a:buChar char="Ø"/>
            </a:pPr>
            <a:r>
              <a:rPr lang="nl-NL" sz="2400"/>
              <a:t>Tekort van € 5,1 mrd op een totaal van € 86 </a:t>
            </a:r>
            <a:r>
              <a:rPr lang="nl-NL" sz="2400" err="1"/>
              <a:t>mrd</a:t>
            </a:r>
            <a:r>
              <a:rPr lang="nl-NL" sz="2400"/>
              <a:t>.</a:t>
            </a:r>
          </a:p>
          <a:p>
            <a:pPr marL="877888" lvl="2" indent="-342900" algn="l">
              <a:spcAft>
                <a:spcPts val="600"/>
              </a:spcAft>
              <a:buFont typeface="Wingdings" panose="05000000000000000000" pitchFamily="2" charset="2"/>
              <a:buChar char="Ø"/>
            </a:pPr>
            <a:r>
              <a:rPr lang="nl-NL" sz="2400"/>
              <a:t>Grote regionale verschillen en ook bij woningcorporaties binnen de afzonderlijke regio’s. </a:t>
            </a:r>
          </a:p>
          <a:p>
            <a:pPr marL="342900" indent="-342900" algn="l">
              <a:spcAft>
                <a:spcPts val="600"/>
              </a:spcAft>
              <a:buFont typeface="Arial" panose="020B0604020202020204" pitchFamily="34" charset="0"/>
              <a:buChar char="•"/>
            </a:pPr>
            <a:r>
              <a:rPr lang="nl-NL" sz="2400" b="1"/>
              <a:t>Geen duurzaam prestatiemodel</a:t>
            </a:r>
            <a:r>
              <a:rPr lang="nl-NL" sz="2400"/>
              <a:t> </a:t>
            </a:r>
          </a:p>
          <a:p>
            <a:pPr marL="342900" indent="-342900" algn="l">
              <a:spcAft>
                <a:spcPts val="600"/>
              </a:spcAft>
              <a:buFont typeface="Arial" panose="020B0604020202020204" pitchFamily="34" charset="0"/>
              <a:buChar char="•"/>
            </a:pPr>
            <a:r>
              <a:rPr lang="nl-NL" sz="2400" b="1"/>
              <a:t>“Onderlinge solidariteit tussen woningcorporaties van groot belang.” </a:t>
            </a:r>
          </a:p>
          <a:p>
            <a:pPr>
              <a:spcAft>
                <a:spcPts val="600"/>
              </a:spcAft>
            </a:pPr>
            <a:r>
              <a:rPr lang="nl-NL" sz="2400"/>
              <a:t>“</a:t>
            </a:r>
          </a:p>
        </p:txBody>
      </p:sp>
      <p:pic>
        <p:nvPicPr>
          <p:cNvPr id="8" name="Afbeelding 7">
            <a:extLst>
              <a:ext uri="{FF2B5EF4-FFF2-40B4-BE49-F238E27FC236}">
                <a16:creationId xmlns:a16="http://schemas.microsoft.com/office/drawing/2014/main" id="{7431C6A2-F157-10DE-7468-DA98DDF4CD02}"/>
              </a:ext>
            </a:extLst>
          </p:cNvPr>
          <p:cNvPicPr>
            <a:picLocks noChangeAspect="1"/>
          </p:cNvPicPr>
          <p:nvPr/>
        </p:nvPicPr>
        <p:blipFill>
          <a:blip r:embed="rId2"/>
          <a:stretch>
            <a:fillRect/>
          </a:stretch>
        </p:blipFill>
        <p:spPr>
          <a:xfrm>
            <a:off x="5828217" y="1157732"/>
            <a:ext cx="6188216" cy="4226734"/>
          </a:xfrm>
          <a:prstGeom prst="rect">
            <a:avLst/>
          </a:prstGeom>
        </p:spPr>
      </p:pic>
    </p:spTree>
    <p:extLst>
      <p:ext uri="{BB962C8B-B14F-4D97-AF65-F5344CB8AC3E}">
        <p14:creationId xmlns:p14="http://schemas.microsoft.com/office/powerpoint/2010/main" val="186514133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0CDF3F7-B59C-4DF7-EDD0-254A87D704B6}"/>
              </a:ext>
            </a:extLst>
          </p:cNvPr>
          <p:cNvSpPr>
            <a:spLocks noGrp="1"/>
          </p:cNvSpPr>
          <p:nvPr>
            <p:ph type="title"/>
          </p:nvPr>
        </p:nvSpPr>
        <p:spPr>
          <a:xfrm>
            <a:off x="548217" y="274638"/>
            <a:ext cx="11097683" cy="438582"/>
          </a:xfrm>
        </p:spPr>
        <p:txBody>
          <a:bodyPr/>
          <a:lstStyle/>
          <a:p>
            <a:r>
              <a:rPr lang="en-US" err="1"/>
              <a:t>Operationele</a:t>
            </a:r>
            <a:r>
              <a:rPr lang="en-US"/>
              <a:t> </a:t>
            </a:r>
            <a:r>
              <a:rPr lang="en-US" err="1"/>
              <a:t>kasstroom</a:t>
            </a:r>
            <a:r>
              <a:rPr lang="en-US"/>
              <a:t> &lt; </a:t>
            </a:r>
            <a:r>
              <a:rPr lang="en-US" err="1"/>
              <a:t>verbeteruitgaven</a:t>
            </a:r>
            <a:endParaRPr lang="en-US"/>
          </a:p>
        </p:txBody>
      </p:sp>
      <p:sp>
        <p:nvSpPr>
          <p:cNvPr id="4" name="Tijdelijke aanduiding voor dianummer 3">
            <a:extLst>
              <a:ext uri="{FF2B5EF4-FFF2-40B4-BE49-F238E27FC236}">
                <a16:creationId xmlns:a16="http://schemas.microsoft.com/office/drawing/2014/main" id="{807F84C1-7012-5708-5CFD-2104E439A4D7}"/>
              </a:ext>
            </a:extLst>
          </p:cNvPr>
          <p:cNvSpPr>
            <a:spLocks noGrp="1"/>
          </p:cNvSpPr>
          <p:nvPr>
            <p:ph type="sldNum" sz="quarter" idx="12"/>
          </p:nvPr>
        </p:nvSpPr>
        <p:spPr>
          <a:xfrm>
            <a:off x="11440745" y="6566254"/>
            <a:ext cx="223200" cy="153888"/>
          </a:xfrm>
        </p:spPr>
        <p:txBody>
          <a:bodyPr wrap="none"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9CDA0D-E60F-43FA-955F-1B96DEEB3FDE}" type="slidenum">
              <a:rPr kumimoji="0" lang="nl-NL"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119</a:t>
            </a:fld>
            <a:endParaRPr kumimoji="0" lang="nl-NL" sz="1000" b="0" i="0" u="none" strike="noStrike" kern="1200" cap="none" spc="0" normalizeH="0" baseline="0" noProof="0">
              <a:ln>
                <a:noFill/>
              </a:ln>
              <a:solidFill>
                <a:prstClr val="black"/>
              </a:solidFill>
              <a:effectLst/>
              <a:uLnTx/>
              <a:uFillTx/>
              <a:latin typeface="Calibri"/>
              <a:ea typeface="+mn-ea"/>
              <a:cs typeface="+mn-cs"/>
            </a:endParaRPr>
          </a:p>
        </p:txBody>
      </p:sp>
      <p:sp>
        <p:nvSpPr>
          <p:cNvPr id="3" name="Tijdelijke aanduiding voor inhoud 2">
            <a:extLst>
              <a:ext uri="{FF2B5EF4-FFF2-40B4-BE49-F238E27FC236}">
                <a16:creationId xmlns:a16="http://schemas.microsoft.com/office/drawing/2014/main" id="{31EB0469-7399-D80B-7809-B9B11C66BCD8}"/>
              </a:ext>
            </a:extLst>
          </p:cNvPr>
          <p:cNvSpPr>
            <a:spLocks noGrp="1"/>
          </p:cNvSpPr>
          <p:nvPr>
            <p:ph sz="quarter" idx="15"/>
          </p:nvPr>
        </p:nvSpPr>
        <p:spPr>
          <a:xfrm>
            <a:off x="546101" y="1471670"/>
            <a:ext cx="5280000" cy="4867275"/>
          </a:xfrm>
        </p:spPr>
        <p:txBody>
          <a:bodyPr>
            <a:normAutofit/>
          </a:bodyPr>
          <a:lstStyle/>
          <a:p>
            <a:pPr marL="342900" indent="-342900" algn="l">
              <a:spcAft>
                <a:spcPts val="600"/>
              </a:spcAft>
              <a:buFont typeface="Arial" panose="020B0604020202020204" pitchFamily="34" charset="0"/>
              <a:buChar char="•"/>
            </a:pPr>
            <a:r>
              <a:rPr lang="nl-NL" sz="2400"/>
              <a:t>NPA laat zien dat de  operationele kasstroom de komende jaren in toenemende mate tekort schiet om daarmee de verbeteruitgaven (renovaties en verduurzaming) in de bestaande voorraad te bekostigen</a:t>
            </a:r>
          </a:p>
          <a:p>
            <a:pPr marL="342900" indent="-342900" algn="l">
              <a:spcAft>
                <a:spcPts val="600"/>
              </a:spcAft>
              <a:buFont typeface="Arial" panose="020B0604020202020204" pitchFamily="34" charset="0"/>
              <a:buChar char="•"/>
            </a:pPr>
            <a:r>
              <a:rPr lang="nl-NL" sz="2400"/>
              <a:t>Extra lenen voor verbeteruitgaven zonder dat die in de praktijk tot extra huurinkomsten leiden</a:t>
            </a:r>
          </a:p>
          <a:p>
            <a:pPr marL="342900" indent="-342900" algn="l">
              <a:spcAft>
                <a:spcPts val="600"/>
              </a:spcAft>
              <a:buFont typeface="Arial" panose="020B0604020202020204" pitchFamily="34" charset="0"/>
              <a:buChar char="•"/>
            </a:pPr>
            <a:r>
              <a:rPr lang="nl-NL" sz="2400"/>
              <a:t>Dus: </a:t>
            </a:r>
            <a:r>
              <a:rPr lang="nl-NL" sz="2400" b="1" i="1"/>
              <a:t>geen duurzaam prestatiemodel</a:t>
            </a:r>
          </a:p>
          <a:p>
            <a:pPr algn="l">
              <a:spcAft>
                <a:spcPts val="600"/>
              </a:spcAft>
            </a:pPr>
            <a:endParaRPr lang="nl-NL" sz="2400"/>
          </a:p>
          <a:p>
            <a:pPr algn="l">
              <a:spcAft>
                <a:spcPts val="600"/>
              </a:spcAft>
            </a:pPr>
            <a:endParaRPr lang="nl-NL" sz="2400"/>
          </a:p>
        </p:txBody>
      </p:sp>
      <p:pic>
        <p:nvPicPr>
          <p:cNvPr id="6" name="Afbeelding 5">
            <a:extLst>
              <a:ext uri="{FF2B5EF4-FFF2-40B4-BE49-F238E27FC236}">
                <a16:creationId xmlns:a16="http://schemas.microsoft.com/office/drawing/2014/main" id="{05A62224-6FF2-AA0E-A268-8DB8D1303AEF}"/>
              </a:ext>
            </a:extLst>
          </p:cNvPr>
          <p:cNvPicPr>
            <a:picLocks noChangeAspect="1"/>
          </p:cNvPicPr>
          <p:nvPr/>
        </p:nvPicPr>
        <p:blipFill>
          <a:blip r:embed="rId2"/>
          <a:stretch>
            <a:fillRect/>
          </a:stretch>
        </p:blipFill>
        <p:spPr>
          <a:xfrm>
            <a:off x="5823462" y="1270000"/>
            <a:ext cx="5822437" cy="4480350"/>
          </a:xfrm>
          <a:prstGeom prst="rect">
            <a:avLst/>
          </a:prstGeom>
          <a:noFill/>
        </p:spPr>
      </p:pic>
    </p:spTree>
    <p:extLst>
      <p:ext uri="{BB962C8B-B14F-4D97-AF65-F5344CB8AC3E}">
        <p14:creationId xmlns:p14="http://schemas.microsoft.com/office/powerpoint/2010/main" val="2724463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04B8DF01-5C1C-42F1-89B4-77ECC1B86973}"/>
              </a:ext>
            </a:extLst>
          </p:cNvPr>
          <p:cNvSpPr>
            <a:spLocks noGrp="1" noChangeArrowheads="1"/>
          </p:cNvSpPr>
          <p:nvPr>
            <p:ph type="title"/>
          </p:nvPr>
        </p:nvSpPr>
        <p:spPr>
          <a:xfrm>
            <a:off x="1200150" y="-28575"/>
            <a:ext cx="10583863" cy="1225550"/>
          </a:xfrm>
        </p:spPr>
        <p:txBody>
          <a:bodyPr/>
          <a:lstStyle/>
          <a:p>
            <a:pPr marL="0" indent="0"/>
            <a:r>
              <a:rPr lang="nl-NL" altLang="en-US" b="1">
                <a:solidFill>
                  <a:schemeClr val="bg2"/>
                </a:solidFill>
              </a:rPr>
              <a:t>Hoe is Nederland in de wooncrisis terecht gekomen? (3)</a:t>
            </a:r>
          </a:p>
        </p:txBody>
      </p:sp>
      <p:sp>
        <p:nvSpPr>
          <p:cNvPr id="16387" name="Rectangle 4">
            <a:extLst>
              <a:ext uri="{FF2B5EF4-FFF2-40B4-BE49-F238E27FC236}">
                <a16:creationId xmlns:a16="http://schemas.microsoft.com/office/drawing/2014/main" id="{36CBA2C3-76D6-159F-89F6-68D5A55074B2}"/>
              </a:ext>
            </a:extLst>
          </p:cNvPr>
          <p:cNvSpPr>
            <a:spLocks noChangeArrowheads="1"/>
          </p:cNvSpPr>
          <p:nvPr/>
        </p:nvSpPr>
        <p:spPr bwMode="auto">
          <a:xfrm>
            <a:off x="1343025" y="5734050"/>
            <a:ext cx="27368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en-US" sz="1200" b="0" i="0" u="none" strike="noStrike" kern="1200" cap="none" spc="0" normalizeH="0" baseline="0" noProof="0">
                <a:ln>
                  <a:noFill/>
                </a:ln>
                <a:solidFill>
                  <a:srgbClr val="108BD9"/>
                </a:solidFill>
                <a:effectLst/>
                <a:uLnTx/>
                <a:uFillTx/>
                <a:latin typeface="Tahoma" panose="020B0604030504040204" pitchFamily="34" charset="0"/>
                <a:ea typeface="MS PGothic" panose="020B0600070205080204" pitchFamily="34" charset="-128"/>
                <a:cs typeface="+mn-cs"/>
              </a:rPr>
              <a:t> </a:t>
            </a:r>
          </a:p>
        </p:txBody>
      </p:sp>
      <p:sp>
        <p:nvSpPr>
          <p:cNvPr id="16388" name="Content Placeholder 1">
            <a:extLst>
              <a:ext uri="{FF2B5EF4-FFF2-40B4-BE49-F238E27FC236}">
                <a16:creationId xmlns:a16="http://schemas.microsoft.com/office/drawing/2014/main" id="{6C677856-BC1A-242B-739E-17D83CB73ABB}"/>
              </a:ext>
            </a:extLst>
          </p:cNvPr>
          <p:cNvSpPr>
            <a:spLocks noGrp="1" noChangeArrowheads="1"/>
          </p:cNvSpPr>
          <p:nvPr>
            <p:ph idx="1"/>
          </p:nvPr>
        </p:nvSpPr>
        <p:spPr>
          <a:xfrm>
            <a:off x="1184275" y="1773238"/>
            <a:ext cx="10213975" cy="3336925"/>
          </a:xfrm>
        </p:spPr>
        <p:txBody>
          <a:bodyPr/>
          <a:lstStyle/>
          <a:p>
            <a:r>
              <a:rPr lang="nl-NL" altLang="en-US" sz="2300"/>
              <a:t>Marktfalen</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CE82C1-8D5D-953C-F292-A2ACBB9DB6DE}"/>
              </a:ext>
            </a:extLst>
          </p:cNvPr>
          <p:cNvSpPr>
            <a:spLocks noGrp="1"/>
          </p:cNvSpPr>
          <p:nvPr>
            <p:ph type="title"/>
          </p:nvPr>
        </p:nvSpPr>
        <p:spPr/>
        <p:txBody>
          <a:bodyPr/>
          <a:lstStyle/>
          <a:p>
            <a:r>
              <a:rPr lang="nl-NL"/>
              <a:t>Herijking NPA 2025 – 2034 </a:t>
            </a:r>
          </a:p>
        </p:txBody>
      </p:sp>
      <p:sp>
        <p:nvSpPr>
          <p:cNvPr id="3" name="Tijdelijke aanduiding voor dianummer 2">
            <a:extLst>
              <a:ext uri="{FF2B5EF4-FFF2-40B4-BE49-F238E27FC236}">
                <a16:creationId xmlns:a16="http://schemas.microsoft.com/office/drawing/2014/main" id="{6959B401-0731-A6AB-65A4-70B082BB5E3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nl-NL"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120</a:t>
            </a:fld>
            <a:endParaRPr kumimoji="0" lang="nl-NL" sz="1000" b="0" i="0" u="none" strike="noStrike" kern="1200" cap="none" spc="0" normalizeH="0" baseline="0" noProof="0">
              <a:ln>
                <a:noFill/>
              </a:ln>
              <a:solidFill>
                <a:prstClr val="black"/>
              </a:solidFill>
              <a:effectLst/>
              <a:uLnTx/>
              <a:uFillTx/>
              <a:latin typeface="Calibri"/>
              <a:ea typeface="+mn-ea"/>
              <a:cs typeface="+mn-cs"/>
            </a:endParaRPr>
          </a:p>
        </p:txBody>
      </p:sp>
      <p:sp>
        <p:nvSpPr>
          <p:cNvPr id="4" name="Tijdelijke aanduiding voor inhoud 3">
            <a:extLst>
              <a:ext uri="{FF2B5EF4-FFF2-40B4-BE49-F238E27FC236}">
                <a16:creationId xmlns:a16="http://schemas.microsoft.com/office/drawing/2014/main" id="{EC7D82F1-4C48-4262-F175-DEF556216ED4}"/>
              </a:ext>
            </a:extLst>
          </p:cNvPr>
          <p:cNvSpPr>
            <a:spLocks noGrp="1"/>
          </p:cNvSpPr>
          <p:nvPr>
            <p:ph sz="quarter" idx="15"/>
          </p:nvPr>
        </p:nvSpPr>
        <p:spPr/>
        <p:txBody>
          <a:bodyPr>
            <a:normAutofit lnSpcReduction="10000"/>
          </a:bodyPr>
          <a:lstStyle/>
          <a:p>
            <a:pPr marL="342900" indent="-342900" algn="l">
              <a:buFont typeface="Arial" panose="020B0604020202020204" pitchFamily="34" charset="0"/>
              <a:buChar char="•"/>
            </a:pPr>
            <a:r>
              <a:rPr lang="nl-NL" sz="2400" dirty="0"/>
              <a:t>De afgesproken nieuwbouw is aangepast en realistischer. Geleidelijk </a:t>
            </a:r>
            <a:r>
              <a:rPr lang="nl-NL" sz="2400" dirty="0" err="1"/>
              <a:t>ingroeipad</a:t>
            </a:r>
            <a:r>
              <a:rPr lang="nl-NL" sz="2400" dirty="0"/>
              <a:t> naar:</a:t>
            </a:r>
          </a:p>
          <a:p>
            <a:pPr marL="877888" lvl="2" indent="-342900">
              <a:buFont typeface="Wingdings" panose="05000000000000000000" pitchFamily="2" charset="2"/>
              <a:buChar char="Ø"/>
            </a:pPr>
            <a:r>
              <a:rPr lang="nl-NL" sz="2400" dirty="0"/>
              <a:t>30.000 sociale huur vanaf 2029</a:t>
            </a:r>
          </a:p>
          <a:p>
            <a:pPr marL="877888" lvl="2" indent="-342900">
              <a:buFont typeface="Wingdings" panose="05000000000000000000" pitchFamily="2" charset="2"/>
              <a:buChar char="Ø"/>
            </a:pPr>
            <a:r>
              <a:rPr lang="nl-NL" sz="2400" dirty="0"/>
              <a:t> 5.000 </a:t>
            </a:r>
            <a:r>
              <a:rPr lang="nl-NL" sz="2400" dirty="0" err="1"/>
              <a:t>middenhuur</a:t>
            </a:r>
            <a:r>
              <a:rPr lang="nl-NL" sz="2400" dirty="0"/>
              <a:t> vanaf 2029</a:t>
            </a:r>
          </a:p>
          <a:p>
            <a:pPr marL="877888" lvl="2" indent="-342900">
              <a:buFont typeface="Wingdings" panose="05000000000000000000" pitchFamily="2" charset="2"/>
              <a:buChar char="Ø"/>
            </a:pPr>
            <a:endParaRPr lang="nl-NL" sz="2400" dirty="0"/>
          </a:p>
          <a:p>
            <a:pPr marL="342900" indent="-342900">
              <a:buFont typeface="Arial" panose="020B0604020202020204" pitchFamily="34" charset="0"/>
              <a:buChar char="•"/>
            </a:pPr>
            <a:r>
              <a:rPr lang="nl-NL" sz="2400" dirty="0"/>
              <a:t>Verduurzaming aangepast. Sturing op reductie warmtevraag </a:t>
            </a:r>
          </a:p>
          <a:p>
            <a:pPr marL="342900" indent="-342900">
              <a:buFont typeface="Arial" panose="020B0604020202020204" pitchFamily="34" charset="0"/>
              <a:buChar char="•"/>
            </a:pPr>
            <a:endParaRPr lang="nl-NL" sz="2400" dirty="0"/>
          </a:p>
          <a:p>
            <a:pPr marL="342900" indent="-342900" algn="l">
              <a:buFont typeface="Arial" panose="020B0604020202020204" pitchFamily="34" charset="0"/>
              <a:buChar char="•"/>
            </a:pPr>
            <a:r>
              <a:rPr lang="nl-NL" sz="2400" dirty="0"/>
              <a:t>Huursomstijging in 2025 4,5% (</a:t>
            </a:r>
            <a:r>
              <a:rPr lang="nl-NL" sz="2400" dirty="0" err="1"/>
              <a:t>ipv</a:t>
            </a:r>
            <a:r>
              <a:rPr lang="nl-NL" sz="2400" dirty="0"/>
              <a:t> 6,2%).   Vanaf 2026: voortschrijdend 3-jaars gemiddelde inflatie</a:t>
            </a:r>
          </a:p>
          <a:p>
            <a:endParaRPr lang="nl-NL" dirty="0"/>
          </a:p>
          <a:p>
            <a:pPr marL="877888" lvl="2" indent="-342900">
              <a:buFont typeface="Wingdings" panose="05000000000000000000" pitchFamily="2" charset="2"/>
              <a:buChar char="Ø"/>
            </a:pPr>
            <a:endParaRPr lang="nl-NL" dirty="0"/>
          </a:p>
          <a:p>
            <a:pPr marL="342900" indent="-342900">
              <a:buFont typeface="Arial" panose="020B0604020202020204" pitchFamily="34" charset="0"/>
              <a:buChar char="•"/>
            </a:pPr>
            <a:endParaRPr lang="nl-NL" dirty="0"/>
          </a:p>
          <a:p>
            <a:pPr marL="877888" lvl="2" indent="-342900">
              <a:buFont typeface="Wingdings" panose="05000000000000000000" pitchFamily="2" charset="2"/>
              <a:buChar char="Ø"/>
            </a:pPr>
            <a:endParaRPr lang="nl-NL" dirty="0"/>
          </a:p>
        </p:txBody>
      </p:sp>
      <p:pic>
        <p:nvPicPr>
          <p:cNvPr id="7" name="Tijdelijke aanduiding voor inhoud 6">
            <a:extLst>
              <a:ext uri="{FF2B5EF4-FFF2-40B4-BE49-F238E27FC236}">
                <a16:creationId xmlns:a16="http://schemas.microsoft.com/office/drawing/2014/main" id="{4042CF6E-F706-8CC4-D749-5DAD8F01365D}"/>
              </a:ext>
            </a:extLst>
          </p:cNvPr>
          <p:cNvPicPr>
            <a:picLocks noGrp="1" noChangeAspect="1"/>
          </p:cNvPicPr>
          <p:nvPr>
            <p:ph sz="quarter" idx="16"/>
          </p:nvPr>
        </p:nvPicPr>
        <p:blipFill>
          <a:blip r:embed="rId2"/>
          <a:stretch>
            <a:fillRect/>
          </a:stretch>
        </p:blipFill>
        <p:spPr>
          <a:xfrm>
            <a:off x="6363785" y="1295400"/>
            <a:ext cx="4402186" cy="2242623"/>
          </a:xfrm>
        </p:spPr>
      </p:pic>
      <p:pic>
        <p:nvPicPr>
          <p:cNvPr id="9" name="Afbeelding 8">
            <a:extLst>
              <a:ext uri="{FF2B5EF4-FFF2-40B4-BE49-F238E27FC236}">
                <a16:creationId xmlns:a16="http://schemas.microsoft.com/office/drawing/2014/main" id="{53B7E0BC-F0D5-2B0A-6562-543E07082F37}"/>
              </a:ext>
            </a:extLst>
          </p:cNvPr>
          <p:cNvPicPr>
            <a:picLocks noChangeAspect="1"/>
          </p:cNvPicPr>
          <p:nvPr/>
        </p:nvPicPr>
        <p:blipFill>
          <a:blip r:embed="rId3"/>
          <a:stretch>
            <a:fillRect/>
          </a:stretch>
        </p:blipFill>
        <p:spPr>
          <a:xfrm>
            <a:off x="6363784" y="3827176"/>
            <a:ext cx="4402185" cy="1781837"/>
          </a:xfrm>
          <a:prstGeom prst="rect">
            <a:avLst/>
          </a:prstGeom>
        </p:spPr>
      </p:pic>
    </p:spTree>
    <p:extLst>
      <p:ext uri="{BB962C8B-B14F-4D97-AF65-F5344CB8AC3E}">
        <p14:creationId xmlns:p14="http://schemas.microsoft.com/office/powerpoint/2010/main" val="144039072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516DEE-E041-1915-9B79-A4D29024A3E6}"/>
              </a:ext>
            </a:extLst>
          </p:cNvPr>
          <p:cNvSpPr>
            <a:spLocks noGrp="1"/>
          </p:cNvSpPr>
          <p:nvPr>
            <p:ph type="title"/>
          </p:nvPr>
        </p:nvSpPr>
        <p:spPr/>
        <p:txBody>
          <a:bodyPr/>
          <a:lstStyle/>
          <a:p>
            <a:r>
              <a:rPr lang="nl-NL"/>
              <a:t>Herijking uitkomsten 2025 – 2034, DAEB</a:t>
            </a:r>
          </a:p>
        </p:txBody>
      </p:sp>
      <p:sp>
        <p:nvSpPr>
          <p:cNvPr id="3" name="Tijdelijke aanduiding voor dianummer 2">
            <a:extLst>
              <a:ext uri="{FF2B5EF4-FFF2-40B4-BE49-F238E27FC236}">
                <a16:creationId xmlns:a16="http://schemas.microsoft.com/office/drawing/2014/main" id="{D74654F2-FB1A-7D51-E7CA-ACC178005B0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nl-NL"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121</a:t>
            </a:fld>
            <a:endParaRPr kumimoji="0" lang="nl-NL" sz="1000" b="0" i="0" u="none" strike="noStrike" kern="1200" cap="none" spc="0" normalizeH="0" baseline="0" noProof="0">
              <a:ln>
                <a:noFill/>
              </a:ln>
              <a:solidFill>
                <a:prstClr val="black"/>
              </a:solidFill>
              <a:effectLst/>
              <a:uLnTx/>
              <a:uFillTx/>
              <a:latin typeface="Calibri"/>
              <a:ea typeface="+mn-ea"/>
              <a:cs typeface="+mn-cs"/>
            </a:endParaRPr>
          </a:p>
        </p:txBody>
      </p:sp>
      <p:sp>
        <p:nvSpPr>
          <p:cNvPr id="4" name="Tijdelijke aanduiding voor inhoud 3">
            <a:extLst>
              <a:ext uri="{FF2B5EF4-FFF2-40B4-BE49-F238E27FC236}">
                <a16:creationId xmlns:a16="http://schemas.microsoft.com/office/drawing/2014/main" id="{30B22FBE-46B5-1011-3B35-19340A7723E4}"/>
              </a:ext>
            </a:extLst>
          </p:cNvPr>
          <p:cNvSpPr>
            <a:spLocks noGrp="1"/>
          </p:cNvSpPr>
          <p:nvPr>
            <p:ph sz="quarter" idx="15"/>
          </p:nvPr>
        </p:nvSpPr>
        <p:spPr>
          <a:xfrm>
            <a:off x="548217" y="1295400"/>
            <a:ext cx="6113840" cy="5424742"/>
          </a:xfrm>
        </p:spPr>
        <p:txBody>
          <a:bodyPr>
            <a:normAutofit/>
          </a:bodyPr>
          <a:lstStyle/>
          <a:p>
            <a:pPr marL="342900" indent="-342900">
              <a:buFont typeface="Arial" panose="020B0604020202020204" pitchFamily="34" charset="0"/>
              <a:buChar char="•"/>
            </a:pPr>
            <a:r>
              <a:rPr lang="nl-NL" sz="2400"/>
              <a:t>In DAEB zijn de opgaven zijn grotendeels haalbaar:</a:t>
            </a:r>
          </a:p>
          <a:p>
            <a:pPr marL="342900" indent="-342900">
              <a:buFont typeface="Arial" panose="020B0604020202020204" pitchFamily="34" charset="0"/>
              <a:buChar char="•"/>
            </a:pPr>
            <a:endParaRPr lang="nl-NL" sz="2400"/>
          </a:p>
          <a:p>
            <a:pPr marL="342900" indent="-342900">
              <a:buFont typeface="Arial" panose="020B0604020202020204" pitchFamily="34" charset="0"/>
              <a:buChar char="•"/>
            </a:pPr>
            <a:endParaRPr lang="nl-NL" sz="2400"/>
          </a:p>
          <a:p>
            <a:pPr marL="342900" indent="-342900">
              <a:buFont typeface="Arial" panose="020B0604020202020204" pitchFamily="34" charset="0"/>
              <a:buChar char="•"/>
            </a:pPr>
            <a:endParaRPr lang="nl-NL" sz="2400"/>
          </a:p>
          <a:p>
            <a:pPr marL="342900" indent="-342900">
              <a:buFont typeface="Arial" panose="020B0604020202020204" pitchFamily="34" charset="0"/>
              <a:buChar char="•"/>
            </a:pPr>
            <a:endParaRPr lang="nl-NL" sz="2400"/>
          </a:p>
          <a:p>
            <a:pPr marL="342900" indent="-342900">
              <a:buFont typeface="Arial" panose="020B0604020202020204" pitchFamily="34" charset="0"/>
              <a:buChar char="•"/>
            </a:pPr>
            <a:r>
              <a:rPr lang="nl-NL" sz="2400"/>
              <a:t>Grote verschillen tussen regio’s, en binnen de regio’s tussen woningcorporaties. </a:t>
            </a:r>
          </a:p>
          <a:p>
            <a:pPr marL="342900" indent="-342900">
              <a:buFont typeface="Arial" panose="020B0604020202020204" pitchFamily="34" charset="0"/>
              <a:buChar char="•"/>
            </a:pPr>
            <a:endParaRPr lang="nl-NL" sz="2400"/>
          </a:p>
          <a:p>
            <a:pPr marL="342900" indent="-342900">
              <a:buFont typeface="Arial" panose="020B0604020202020204" pitchFamily="34" charset="0"/>
              <a:buChar char="•"/>
            </a:pPr>
            <a:endParaRPr lang="nl-NL" sz="2400"/>
          </a:p>
          <a:p>
            <a:pPr marL="342900" indent="-342900">
              <a:buFont typeface="Arial" panose="020B0604020202020204" pitchFamily="34" charset="0"/>
              <a:buChar char="•"/>
            </a:pPr>
            <a:endParaRPr lang="nl-NL" sz="2400"/>
          </a:p>
          <a:p>
            <a:pPr marL="342900" indent="-342900">
              <a:buFont typeface="Arial" panose="020B0604020202020204" pitchFamily="34" charset="0"/>
              <a:buChar char="•"/>
            </a:pPr>
            <a:endParaRPr lang="nl-NL" sz="2400"/>
          </a:p>
        </p:txBody>
      </p:sp>
      <p:pic>
        <p:nvPicPr>
          <p:cNvPr id="7" name="Tijdelijke aanduiding voor inhoud 6">
            <a:extLst>
              <a:ext uri="{FF2B5EF4-FFF2-40B4-BE49-F238E27FC236}">
                <a16:creationId xmlns:a16="http://schemas.microsoft.com/office/drawing/2014/main" id="{4D09C13C-4A5E-F6B4-EE3E-C6AE3EB2DF40}"/>
              </a:ext>
            </a:extLst>
          </p:cNvPr>
          <p:cNvPicPr>
            <a:picLocks noGrp="1" noChangeAspect="1"/>
          </p:cNvPicPr>
          <p:nvPr>
            <p:ph sz="quarter" idx="16"/>
          </p:nvPr>
        </p:nvPicPr>
        <p:blipFill>
          <a:blip r:embed="rId2"/>
          <a:stretch>
            <a:fillRect/>
          </a:stretch>
        </p:blipFill>
        <p:spPr>
          <a:xfrm>
            <a:off x="7108371" y="1064490"/>
            <a:ext cx="3995057" cy="5501764"/>
          </a:xfrm>
        </p:spPr>
      </p:pic>
      <p:pic>
        <p:nvPicPr>
          <p:cNvPr id="15" name="Afbeelding 14">
            <a:extLst>
              <a:ext uri="{FF2B5EF4-FFF2-40B4-BE49-F238E27FC236}">
                <a16:creationId xmlns:a16="http://schemas.microsoft.com/office/drawing/2014/main" id="{7EE17067-04EF-0F3D-953D-BA984CB9C23E}"/>
              </a:ext>
            </a:extLst>
          </p:cNvPr>
          <p:cNvPicPr>
            <a:picLocks noChangeAspect="1"/>
          </p:cNvPicPr>
          <p:nvPr/>
        </p:nvPicPr>
        <p:blipFill>
          <a:blip r:embed="rId3"/>
          <a:stretch>
            <a:fillRect/>
          </a:stretch>
        </p:blipFill>
        <p:spPr>
          <a:xfrm>
            <a:off x="515218" y="2166258"/>
            <a:ext cx="5345998" cy="1262742"/>
          </a:xfrm>
          <a:prstGeom prst="rect">
            <a:avLst/>
          </a:prstGeom>
        </p:spPr>
      </p:pic>
      <p:pic>
        <p:nvPicPr>
          <p:cNvPr id="18" name="Afbeelding 17">
            <a:extLst>
              <a:ext uri="{FF2B5EF4-FFF2-40B4-BE49-F238E27FC236}">
                <a16:creationId xmlns:a16="http://schemas.microsoft.com/office/drawing/2014/main" id="{911F9E7A-3112-CE31-0931-0D43F855695B}"/>
              </a:ext>
            </a:extLst>
          </p:cNvPr>
          <p:cNvPicPr>
            <a:picLocks noChangeAspect="1"/>
          </p:cNvPicPr>
          <p:nvPr/>
        </p:nvPicPr>
        <p:blipFill>
          <a:blip r:embed="rId4"/>
          <a:stretch>
            <a:fillRect/>
          </a:stretch>
        </p:blipFill>
        <p:spPr>
          <a:xfrm>
            <a:off x="1273629" y="4906498"/>
            <a:ext cx="4474028" cy="1449771"/>
          </a:xfrm>
          <a:prstGeom prst="rect">
            <a:avLst/>
          </a:prstGeom>
        </p:spPr>
      </p:pic>
    </p:spTree>
    <p:extLst>
      <p:ext uri="{BB962C8B-B14F-4D97-AF65-F5344CB8AC3E}">
        <p14:creationId xmlns:p14="http://schemas.microsoft.com/office/powerpoint/2010/main" val="32102570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3A37AC-55F4-C01B-5966-9818E5A32A28}"/>
              </a:ext>
            </a:extLst>
          </p:cNvPr>
          <p:cNvSpPr>
            <a:spLocks noGrp="1"/>
          </p:cNvSpPr>
          <p:nvPr>
            <p:ph type="title"/>
          </p:nvPr>
        </p:nvSpPr>
        <p:spPr>
          <a:xfrm>
            <a:off x="574674" y="507648"/>
            <a:ext cx="11041063" cy="498598"/>
          </a:xfrm>
        </p:spPr>
        <p:txBody>
          <a:bodyPr wrap="square" anchor="t">
            <a:normAutofit/>
          </a:bodyPr>
          <a:lstStyle/>
          <a:p>
            <a:r>
              <a:rPr lang="nl-NL" sz="3200"/>
              <a:t>Duurzaam prestatiemodel (Aedes c.s.)</a:t>
            </a:r>
          </a:p>
        </p:txBody>
      </p:sp>
      <p:sp>
        <p:nvSpPr>
          <p:cNvPr id="3" name="Tijdelijke aanduiding voor dianummer 2">
            <a:extLst>
              <a:ext uri="{FF2B5EF4-FFF2-40B4-BE49-F238E27FC236}">
                <a16:creationId xmlns:a16="http://schemas.microsoft.com/office/drawing/2014/main" id="{2C77E645-B309-ED3D-3BDE-7DBFC985B370}"/>
              </a:ext>
            </a:extLst>
          </p:cNvPr>
          <p:cNvSpPr>
            <a:spLocks noGrp="1"/>
          </p:cNvSpPr>
          <p:nvPr>
            <p:ph type="sldNum" sz="quarter" idx="12"/>
          </p:nvPr>
        </p:nvSpPr>
        <p:spPr>
          <a:xfrm>
            <a:off x="11440745" y="6566254"/>
            <a:ext cx="223200" cy="153888"/>
          </a:xfrm>
        </p:spPr>
        <p:txBody>
          <a:bodyPr wrap="none"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9CDA0D-E60F-43FA-955F-1B96DEEB3FDE}"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122</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12" name="Content Placeholder 3">
            <a:extLst>
              <a:ext uri="{FF2B5EF4-FFF2-40B4-BE49-F238E27FC236}">
                <a16:creationId xmlns:a16="http://schemas.microsoft.com/office/drawing/2014/main" id="{636711C8-8BA3-FECB-017A-5248FE5B8CBC}"/>
              </a:ext>
            </a:extLst>
          </p:cNvPr>
          <p:cNvSpPr>
            <a:spLocks noGrp="1"/>
          </p:cNvSpPr>
          <p:nvPr>
            <p:ph sz="quarter" idx="15"/>
          </p:nvPr>
        </p:nvSpPr>
        <p:spPr>
          <a:xfrm>
            <a:off x="548216" y="1295400"/>
            <a:ext cx="5547783" cy="4867275"/>
          </a:xfrm>
        </p:spPr>
        <p:txBody>
          <a:bodyPr>
            <a:normAutofit lnSpcReduction="10000"/>
          </a:bodyPr>
          <a:lstStyle/>
          <a:p>
            <a:pPr marL="342900" indent="-342900" algn="l">
              <a:buFont typeface="Arial" panose="020B0604020202020204" pitchFamily="34" charset="0"/>
              <a:buChar char="•"/>
            </a:pPr>
            <a:r>
              <a:rPr lang="en-US" sz="2400" dirty="0"/>
              <a:t>Bij de </a:t>
            </a:r>
            <a:r>
              <a:rPr lang="en-US" sz="2400" dirty="0" err="1"/>
              <a:t>herijking</a:t>
            </a:r>
            <a:r>
              <a:rPr lang="en-US" sz="2400" dirty="0"/>
              <a:t> van de NPA </a:t>
            </a:r>
            <a:r>
              <a:rPr lang="en-US" sz="2400" dirty="0" err="1"/>
              <a:t>hebben</a:t>
            </a:r>
            <a:r>
              <a:rPr lang="en-US" sz="2400" dirty="0"/>
              <a:t> </a:t>
            </a:r>
            <a:r>
              <a:rPr lang="en-US" sz="2400" dirty="0" err="1"/>
              <a:t>partijen</a:t>
            </a:r>
            <a:r>
              <a:rPr lang="en-US" sz="2400" dirty="0"/>
              <a:t> </a:t>
            </a:r>
            <a:r>
              <a:rPr lang="en-US" sz="2400" dirty="0" err="1"/>
              <a:t>een</a:t>
            </a:r>
            <a:r>
              <a:rPr lang="en-US" sz="2400" dirty="0"/>
              <a:t> </a:t>
            </a:r>
            <a:r>
              <a:rPr lang="en-US" sz="2400" dirty="0" err="1"/>
              <a:t>Duurzaam</a:t>
            </a:r>
            <a:r>
              <a:rPr lang="en-US" sz="2400" dirty="0"/>
              <a:t> </a:t>
            </a:r>
            <a:r>
              <a:rPr lang="en-US" sz="2400" dirty="0" err="1"/>
              <a:t>prestatiemodel</a:t>
            </a:r>
            <a:r>
              <a:rPr lang="en-US" sz="2400" dirty="0"/>
              <a:t> </a:t>
            </a:r>
            <a:r>
              <a:rPr lang="en-US" sz="2400" dirty="0" err="1"/>
              <a:t>ontwikkeld</a:t>
            </a:r>
            <a:r>
              <a:rPr lang="en-US" sz="2400" dirty="0"/>
              <a:t>.</a:t>
            </a:r>
          </a:p>
          <a:p>
            <a:pPr marL="342900" indent="-342900" algn="l">
              <a:buFont typeface="Arial" panose="020B0604020202020204" pitchFamily="34" charset="0"/>
              <a:buChar char="•"/>
            </a:pPr>
            <a:r>
              <a:rPr lang="en-US" sz="2400" i="1" dirty="0" err="1"/>
              <a:t>Volkshuisvestelijke</a:t>
            </a:r>
            <a:r>
              <a:rPr lang="en-US" sz="2400" i="1" dirty="0"/>
              <a:t> </a:t>
            </a:r>
            <a:r>
              <a:rPr lang="en-US" sz="2400" i="1" dirty="0" err="1"/>
              <a:t>continuïteit</a:t>
            </a:r>
            <a:r>
              <a:rPr lang="en-US" sz="2400" i="1" dirty="0"/>
              <a:t> </a:t>
            </a:r>
            <a:r>
              <a:rPr lang="en-US" sz="2400" dirty="0" err="1"/>
              <a:t>centraal</a:t>
            </a:r>
            <a:r>
              <a:rPr lang="en-US" sz="2400" dirty="0"/>
              <a:t> begrip:</a:t>
            </a:r>
          </a:p>
          <a:p>
            <a:pPr marL="877888" lvl="2" indent="-342900" algn="l">
              <a:buFont typeface="Wingdings" panose="05000000000000000000" pitchFamily="2" charset="2"/>
              <a:buChar char="Ø"/>
            </a:pPr>
            <a:r>
              <a:rPr lang="en-US" sz="2400" dirty="0" err="1"/>
              <a:t>Bepaalt</a:t>
            </a:r>
            <a:r>
              <a:rPr lang="en-US" sz="2400" dirty="0"/>
              <a:t> wat </a:t>
            </a:r>
            <a:r>
              <a:rPr lang="en-US" sz="2400" dirty="0" err="1"/>
              <a:t>nodig</a:t>
            </a:r>
            <a:r>
              <a:rPr lang="en-US" sz="2400" dirty="0"/>
              <a:t> is voor </a:t>
            </a:r>
            <a:r>
              <a:rPr lang="en-US" sz="2400" dirty="0" err="1"/>
              <a:t>instandhouding</a:t>
            </a:r>
            <a:r>
              <a:rPr lang="en-US" sz="2400" dirty="0"/>
              <a:t> </a:t>
            </a:r>
            <a:r>
              <a:rPr lang="en-US" sz="2400" dirty="0" err="1"/>
              <a:t>portefeuille</a:t>
            </a:r>
            <a:endParaRPr lang="en-US" sz="2400" dirty="0"/>
          </a:p>
          <a:p>
            <a:pPr marL="877888" lvl="2" indent="-342900" algn="l">
              <a:buFont typeface="Wingdings" panose="05000000000000000000" pitchFamily="2" charset="2"/>
              <a:buChar char="Ø"/>
            </a:pPr>
            <a:r>
              <a:rPr lang="en-US" sz="2400" dirty="0" err="1"/>
              <a:t>Resterende</a:t>
            </a:r>
            <a:r>
              <a:rPr lang="en-US" sz="2400" dirty="0"/>
              <a:t> </a:t>
            </a:r>
            <a:r>
              <a:rPr lang="en-US" sz="2400" dirty="0" err="1"/>
              <a:t>middelen</a:t>
            </a:r>
            <a:r>
              <a:rPr lang="en-US" sz="2400" dirty="0"/>
              <a:t>:</a:t>
            </a:r>
          </a:p>
          <a:p>
            <a:pPr marL="1146175" lvl="3" indent="-342900" algn="l">
              <a:buFont typeface="Courier New" panose="02070309020205020404" pitchFamily="49" charset="0"/>
              <a:buChar char="o"/>
            </a:pPr>
            <a:r>
              <a:rPr lang="en-US" sz="2400" dirty="0" err="1"/>
              <a:t>Eerst</a:t>
            </a:r>
            <a:r>
              <a:rPr lang="en-US" sz="2400" dirty="0"/>
              <a:t> voor de </a:t>
            </a:r>
            <a:r>
              <a:rPr lang="en-US" sz="2400" dirty="0" err="1"/>
              <a:t>regionale</a:t>
            </a:r>
            <a:r>
              <a:rPr lang="en-US" sz="2400" dirty="0"/>
              <a:t> </a:t>
            </a:r>
            <a:r>
              <a:rPr lang="en-US" sz="2400" dirty="0" err="1"/>
              <a:t>opgave</a:t>
            </a:r>
            <a:endParaRPr lang="en-US" sz="2400" dirty="0"/>
          </a:p>
          <a:p>
            <a:pPr marL="1146175" lvl="3" indent="-342900" algn="l">
              <a:buFont typeface="Courier New" panose="02070309020205020404" pitchFamily="49" charset="0"/>
              <a:buChar char="o"/>
            </a:pPr>
            <a:r>
              <a:rPr lang="en-US" sz="2400" dirty="0" err="1"/>
              <a:t>Vervolgens</a:t>
            </a:r>
            <a:r>
              <a:rPr lang="en-US" sz="2400" dirty="0"/>
              <a:t> </a:t>
            </a:r>
            <a:r>
              <a:rPr lang="en-US" sz="2400" dirty="0" err="1"/>
              <a:t>landelijke</a:t>
            </a:r>
            <a:r>
              <a:rPr lang="en-US" sz="2400" dirty="0"/>
              <a:t> </a:t>
            </a:r>
            <a:r>
              <a:rPr lang="en-US" sz="2400" dirty="0" err="1"/>
              <a:t>opgave</a:t>
            </a:r>
            <a:endParaRPr lang="en-US" sz="2400" dirty="0"/>
          </a:p>
          <a:p>
            <a:pPr marL="1146175" lvl="3" indent="-342900" algn="l">
              <a:buFont typeface="Courier New" panose="02070309020205020404" pitchFamily="49" charset="0"/>
              <a:buChar char="o"/>
            </a:pPr>
            <a:r>
              <a:rPr lang="en-US" sz="2400" dirty="0" err="1"/>
              <a:t>Resterende</a:t>
            </a:r>
            <a:r>
              <a:rPr lang="en-US" sz="2400" dirty="0"/>
              <a:t> </a:t>
            </a:r>
            <a:r>
              <a:rPr lang="en-US" sz="2400" dirty="0" err="1"/>
              <a:t>middelen</a:t>
            </a:r>
            <a:r>
              <a:rPr lang="en-US" sz="2400" dirty="0"/>
              <a:t> voor eigen </a:t>
            </a:r>
            <a:r>
              <a:rPr lang="en-US" sz="2400" dirty="0" err="1"/>
              <a:t>opgaven</a:t>
            </a:r>
            <a:r>
              <a:rPr lang="en-US" sz="2400" dirty="0"/>
              <a:t> (</a:t>
            </a:r>
            <a:r>
              <a:rPr lang="en-US" sz="2400" dirty="0" err="1"/>
              <a:t>niet</a:t>
            </a:r>
            <a:r>
              <a:rPr lang="en-US" sz="2400" dirty="0"/>
              <a:t> </a:t>
            </a:r>
            <a:r>
              <a:rPr lang="en-US" sz="2400" dirty="0" err="1"/>
              <a:t>zijnde</a:t>
            </a:r>
            <a:r>
              <a:rPr lang="en-US" sz="2400" dirty="0"/>
              <a:t> NPA)</a:t>
            </a:r>
          </a:p>
          <a:p>
            <a:pPr marL="803275" lvl="3" indent="0" algn="l">
              <a:buNone/>
            </a:pPr>
            <a:endParaRPr lang="en-US" sz="2400" dirty="0"/>
          </a:p>
          <a:p>
            <a:pPr marL="342900" indent="-342900">
              <a:buFont typeface="Arial" panose="020B0604020202020204" pitchFamily="34" charset="0"/>
              <a:buChar char="•"/>
            </a:pPr>
            <a:endParaRPr lang="en-US" sz="2400" dirty="0"/>
          </a:p>
        </p:txBody>
      </p:sp>
      <p:pic>
        <p:nvPicPr>
          <p:cNvPr id="11" name="Tijdelijke aanduiding voor inhoud 10">
            <a:extLst>
              <a:ext uri="{FF2B5EF4-FFF2-40B4-BE49-F238E27FC236}">
                <a16:creationId xmlns:a16="http://schemas.microsoft.com/office/drawing/2014/main" id="{2EA80153-B008-367D-4E94-60469E600B7A}"/>
              </a:ext>
            </a:extLst>
          </p:cNvPr>
          <p:cNvPicPr>
            <a:picLocks noGrp="1" noChangeAspect="1"/>
          </p:cNvPicPr>
          <p:nvPr>
            <p:ph sz="quarter" idx="16"/>
          </p:nvPr>
        </p:nvPicPr>
        <p:blipFill>
          <a:blip r:embed="rId2"/>
          <a:stretch>
            <a:fillRect/>
          </a:stretch>
        </p:blipFill>
        <p:spPr>
          <a:xfrm>
            <a:off x="5998029" y="1590305"/>
            <a:ext cx="5846794" cy="4157352"/>
          </a:xfrm>
        </p:spPr>
      </p:pic>
    </p:spTree>
    <p:extLst>
      <p:ext uri="{BB962C8B-B14F-4D97-AF65-F5344CB8AC3E}">
        <p14:creationId xmlns:p14="http://schemas.microsoft.com/office/powerpoint/2010/main" val="292175403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01849A-E610-91C6-085C-105DF4B48063}"/>
              </a:ext>
            </a:extLst>
          </p:cNvPr>
          <p:cNvSpPr>
            <a:spLocks noGrp="1"/>
          </p:cNvSpPr>
          <p:nvPr>
            <p:ph type="title"/>
          </p:nvPr>
        </p:nvSpPr>
        <p:spPr/>
        <p:txBody>
          <a:bodyPr/>
          <a:lstStyle/>
          <a:p>
            <a:r>
              <a:rPr lang="nl-NL"/>
              <a:t>Volkshuisvestelijke continuïteit </a:t>
            </a:r>
          </a:p>
        </p:txBody>
      </p:sp>
      <p:sp>
        <p:nvSpPr>
          <p:cNvPr id="3" name="Tijdelijke aanduiding voor dianummer 2">
            <a:extLst>
              <a:ext uri="{FF2B5EF4-FFF2-40B4-BE49-F238E27FC236}">
                <a16:creationId xmlns:a16="http://schemas.microsoft.com/office/drawing/2014/main" id="{E0E25F48-32E1-AF91-B7B3-14493DEB880C}"/>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123</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5" name="Tijdelijke aanduiding voor inhoud 4">
            <a:extLst>
              <a:ext uri="{FF2B5EF4-FFF2-40B4-BE49-F238E27FC236}">
                <a16:creationId xmlns:a16="http://schemas.microsoft.com/office/drawing/2014/main" id="{4B3F7575-D266-4372-6107-464D13F090D1}"/>
              </a:ext>
            </a:extLst>
          </p:cNvPr>
          <p:cNvSpPr>
            <a:spLocks noGrp="1"/>
          </p:cNvSpPr>
          <p:nvPr>
            <p:ph sz="quarter" idx="13"/>
          </p:nvPr>
        </p:nvSpPr>
        <p:spPr>
          <a:xfrm>
            <a:off x="574675" y="1514168"/>
            <a:ext cx="11041063" cy="4327832"/>
          </a:xfrm>
        </p:spPr>
        <p:txBody>
          <a:bodyPr>
            <a:normAutofit/>
          </a:bodyPr>
          <a:lstStyle/>
          <a:p>
            <a:pPr marL="342900" indent="-342900">
              <a:buFont typeface="Arial" panose="020B0604020202020204" pitchFamily="34" charset="0"/>
              <a:buChar char="•"/>
            </a:pPr>
            <a:r>
              <a:rPr lang="nl-NL" sz="2400"/>
              <a:t>Er is sprake van volkshuisvestelijke continuïteit als de woningcorporatie de bestaande woningvoorraad kwalitatief en kwantitatief op peil houdt en daarvoor de financiële middelen heeft.</a:t>
            </a:r>
          </a:p>
          <a:p>
            <a:pPr marL="342900" indent="-342900">
              <a:buFont typeface="Arial" panose="020B0604020202020204" pitchFamily="34" charset="0"/>
              <a:buChar char="•"/>
            </a:pPr>
            <a:endParaRPr lang="nl-NL" sz="2400"/>
          </a:p>
          <a:p>
            <a:pPr marL="342900" indent="-342900">
              <a:buFont typeface="Arial" panose="020B0604020202020204" pitchFamily="34" charset="0"/>
              <a:buChar char="•"/>
            </a:pPr>
            <a:r>
              <a:rPr lang="nl-NL" sz="2400"/>
              <a:t>Volkshuisvestelijke continuïteit heeft prioriteit ten opzichte van de volkshuisvestelijke opgaven die daar bovenop komen.</a:t>
            </a:r>
          </a:p>
          <a:p>
            <a:pPr marL="342900" indent="-342900">
              <a:buFont typeface="Arial" panose="020B0604020202020204" pitchFamily="34" charset="0"/>
              <a:buChar char="•"/>
            </a:pPr>
            <a:endParaRPr lang="nl-NL" sz="2400"/>
          </a:p>
          <a:p>
            <a:pPr marL="342900" indent="-342900">
              <a:buFont typeface="Arial" panose="020B0604020202020204" pitchFamily="34" charset="0"/>
              <a:buChar char="•"/>
            </a:pPr>
            <a:r>
              <a:rPr lang="nl-NL"/>
              <a:t>B</a:t>
            </a:r>
            <a:r>
              <a:rPr lang="nl-NL" sz="2400"/>
              <a:t>epaling van de </a:t>
            </a:r>
            <a:r>
              <a:rPr lang="nl-NL" sz="2400" b="1"/>
              <a:t>instandhoudingsopgave en de daarvoor benodigde middelen </a:t>
            </a:r>
            <a:r>
              <a:rPr lang="nl-NL" sz="2400"/>
              <a:t> cruciaal</a:t>
            </a:r>
          </a:p>
          <a:p>
            <a:pPr marL="342900" indent="-342900">
              <a:buFont typeface="Arial" panose="020B0604020202020204" pitchFamily="34" charset="0"/>
              <a:buChar char="•"/>
            </a:pPr>
            <a:endParaRPr lang="nl-NL" sz="2400"/>
          </a:p>
          <a:p>
            <a:pPr marL="342900" indent="-342900">
              <a:buFont typeface="Arial" panose="020B0604020202020204" pitchFamily="34" charset="0"/>
              <a:buChar char="•"/>
            </a:pPr>
            <a:endParaRPr lang="nl-NL" sz="2400" b="1"/>
          </a:p>
          <a:p>
            <a:endParaRPr lang="nl-NL" sz="2400"/>
          </a:p>
        </p:txBody>
      </p:sp>
    </p:spTree>
    <p:extLst>
      <p:ext uri="{BB962C8B-B14F-4D97-AF65-F5344CB8AC3E}">
        <p14:creationId xmlns:p14="http://schemas.microsoft.com/office/powerpoint/2010/main" val="35338499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0E9BFF-A7ED-6D65-CF48-DC4549271BA1}"/>
              </a:ext>
            </a:extLst>
          </p:cNvPr>
          <p:cNvSpPr>
            <a:spLocks noGrp="1"/>
          </p:cNvSpPr>
          <p:nvPr>
            <p:ph type="title"/>
          </p:nvPr>
        </p:nvSpPr>
        <p:spPr/>
        <p:txBody>
          <a:bodyPr/>
          <a:lstStyle/>
          <a:p>
            <a:r>
              <a:rPr lang="nl-NL"/>
              <a:t>Actualisatie NPA 2026</a:t>
            </a:r>
          </a:p>
        </p:txBody>
      </p:sp>
      <p:sp>
        <p:nvSpPr>
          <p:cNvPr id="3" name="Tijdelijke aanduiding voor dianummer 2">
            <a:extLst>
              <a:ext uri="{FF2B5EF4-FFF2-40B4-BE49-F238E27FC236}">
                <a16:creationId xmlns:a16="http://schemas.microsoft.com/office/drawing/2014/main" id="{8E40E604-A323-15D8-E4ED-277647034991}"/>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124</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5" name="Tijdelijke aanduiding voor inhoud 4">
            <a:extLst>
              <a:ext uri="{FF2B5EF4-FFF2-40B4-BE49-F238E27FC236}">
                <a16:creationId xmlns:a16="http://schemas.microsoft.com/office/drawing/2014/main" id="{988F43C4-17B4-7362-572E-57797EF16232}"/>
              </a:ext>
            </a:extLst>
          </p:cNvPr>
          <p:cNvSpPr>
            <a:spLocks noGrp="1"/>
          </p:cNvSpPr>
          <p:nvPr>
            <p:ph sz="quarter" idx="13"/>
          </p:nvPr>
        </p:nvSpPr>
        <p:spPr>
          <a:xfrm>
            <a:off x="574673" y="1228598"/>
            <a:ext cx="11255377" cy="5248757"/>
          </a:xfrm>
        </p:spPr>
        <p:txBody>
          <a:bodyPr>
            <a:normAutofit/>
          </a:bodyPr>
          <a:lstStyle/>
          <a:p>
            <a:pPr marL="342900" indent="-342900">
              <a:buFont typeface="Arial" panose="020B0604020202020204" pitchFamily="34" charset="0"/>
              <a:buChar char="•"/>
            </a:pPr>
            <a:r>
              <a:rPr lang="nl-NL" sz="2400"/>
              <a:t>Noodzaak voor de actualisatie:</a:t>
            </a:r>
          </a:p>
          <a:p>
            <a:pPr marL="877888" lvl="2" indent="-342900">
              <a:buFont typeface="Wingdings" panose="05000000000000000000" pitchFamily="2" charset="2"/>
              <a:buChar char="Ø"/>
            </a:pPr>
            <a:r>
              <a:rPr lang="nl-NL" sz="2400"/>
              <a:t>De verwachting dat de rente in de </a:t>
            </a:r>
            <a:r>
              <a:rPr lang="nl-NL" sz="2400" i="1"/>
              <a:t>toekomst</a:t>
            </a:r>
            <a:r>
              <a:rPr lang="nl-NL" sz="2400"/>
              <a:t> hoger zal zijn</a:t>
            </a:r>
          </a:p>
          <a:p>
            <a:pPr marL="877888" lvl="2" indent="-342900">
              <a:buFont typeface="Wingdings" panose="05000000000000000000" pitchFamily="2" charset="2"/>
              <a:buChar char="Ø"/>
            </a:pPr>
            <a:r>
              <a:rPr lang="nl-NL" sz="2400"/>
              <a:t>De sterke stijging van onderhoud in het recente </a:t>
            </a:r>
            <a:r>
              <a:rPr lang="nl-NL" sz="2400" i="1"/>
              <a:t>verleden</a:t>
            </a:r>
            <a:r>
              <a:rPr lang="nl-NL" sz="2400"/>
              <a:t> </a:t>
            </a:r>
          </a:p>
          <a:p>
            <a:pPr marL="342900" indent="-342900">
              <a:buFont typeface="Arial" panose="020B0604020202020204" pitchFamily="34" charset="0"/>
              <a:buChar char="•"/>
            </a:pPr>
            <a:r>
              <a:rPr lang="nl-NL" sz="2400"/>
              <a:t>Belangrijke uitkomsten:</a:t>
            </a:r>
          </a:p>
          <a:p>
            <a:pPr marL="877888" lvl="2" indent="-342900">
              <a:buFont typeface="Wingdings" panose="05000000000000000000" pitchFamily="2" charset="2"/>
              <a:buChar char="Ø"/>
            </a:pPr>
            <a:r>
              <a:rPr lang="nl-NL" sz="2400"/>
              <a:t>Investeringsruimte is in de periode tot en met 2034 met 22% afgenomen</a:t>
            </a:r>
          </a:p>
          <a:p>
            <a:pPr marL="877888" lvl="2" indent="-342900">
              <a:buFont typeface="Wingdings" panose="05000000000000000000" pitchFamily="2" charset="2"/>
              <a:buChar char="Ø"/>
            </a:pPr>
            <a:r>
              <a:rPr lang="nl-NL" sz="2400"/>
              <a:t>Financieel tekort (opgaven versus ruimte) van 19,4 miljard</a:t>
            </a:r>
          </a:p>
          <a:p>
            <a:pPr marL="877888" lvl="2" indent="-342900" algn="l">
              <a:buFont typeface="Wingdings" panose="05000000000000000000" pitchFamily="2" charset="2"/>
              <a:buChar char="Ø"/>
            </a:pPr>
            <a:r>
              <a:rPr lang="nl-NL" sz="2400"/>
              <a:t>Nagenoeg geen ruimte meer voor solidariteit (0,9 miljard binnen de regio’s en 0,9 miljard tussen de regio’s)</a:t>
            </a:r>
          </a:p>
          <a:p>
            <a:pPr marL="342900" indent="-342900">
              <a:buFont typeface="Arial" panose="020B0604020202020204" pitchFamily="34" charset="0"/>
              <a:buChar char="•"/>
            </a:pPr>
            <a:r>
              <a:rPr lang="nl-NL" sz="2400"/>
              <a:t>Aandachtspunten:</a:t>
            </a:r>
          </a:p>
          <a:p>
            <a:pPr marL="877888" lvl="2" indent="-342900">
              <a:buFont typeface="Wingdings" panose="05000000000000000000" pitchFamily="2" charset="2"/>
              <a:buChar char="Ø"/>
            </a:pPr>
            <a:r>
              <a:rPr lang="nl-NL" sz="2400"/>
              <a:t>Recente verslechtering van de macro-economische parameters (OFS 2026 Q1) zijn niet verwerkt. Nog minder investeringsruimte.</a:t>
            </a:r>
          </a:p>
          <a:p>
            <a:pPr marL="877888" lvl="2" indent="-342900">
              <a:buFont typeface="Wingdings" panose="05000000000000000000" pitchFamily="2" charset="2"/>
              <a:buChar char="Ø"/>
            </a:pPr>
            <a:r>
              <a:rPr lang="nl-NL" sz="2400"/>
              <a:t>De vermindering van de vennootschapsbelasting (coalitieakkoord) is niet verwerkt.</a:t>
            </a:r>
          </a:p>
          <a:p>
            <a:endParaRPr lang="nl-NL" sz="2400"/>
          </a:p>
        </p:txBody>
      </p:sp>
    </p:spTree>
    <p:extLst>
      <p:ext uri="{BB962C8B-B14F-4D97-AF65-F5344CB8AC3E}">
        <p14:creationId xmlns:p14="http://schemas.microsoft.com/office/powerpoint/2010/main" val="336258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E330C2-0671-0F2B-1368-54F309F8D505}"/>
              </a:ext>
            </a:extLst>
          </p:cNvPr>
          <p:cNvSpPr>
            <a:spLocks noGrp="1"/>
          </p:cNvSpPr>
          <p:nvPr>
            <p:ph type="title"/>
          </p:nvPr>
        </p:nvSpPr>
        <p:spPr/>
        <p:txBody>
          <a:bodyPr/>
          <a:lstStyle/>
          <a:p>
            <a:r>
              <a:rPr lang="nl-NL"/>
              <a:t>Omvang tekort 19,4 miljard</a:t>
            </a:r>
          </a:p>
        </p:txBody>
      </p:sp>
      <p:sp>
        <p:nvSpPr>
          <p:cNvPr id="3" name="Tijdelijke aanduiding voor dianummer 2">
            <a:extLst>
              <a:ext uri="{FF2B5EF4-FFF2-40B4-BE49-F238E27FC236}">
                <a16:creationId xmlns:a16="http://schemas.microsoft.com/office/drawing/2014/main" id="{A272FAA0-B961-2A1B-20A3-ECD821B6BB4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nl-NL"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125</a:t>
            </a:fld>
            <a:endParaRPr kumimoji="0" lang="nl-NL" sz="1000" b="0" i="0" u="none" strike="noStrike" kern="1200" cap="none" spc="0" normalizeH="0" baseline="0" noProof="0">
              <a:ln>
                <a:noFill/>
              </a:ln>
              <a:solidFill>
                <a:prstClr val="black"/>
              </a:solidFill>
              <a:effectLst/>
              <a:uLnTx/>
              <a:uFillTx/>
              <a:latin typeface="Calibri"/>
              <a:ea typeface="+mn-ea"/>
              <a:cs typeface="+mn-cs"/>
            </a:endParaRPr>
          </a:p>
        </p:txBody>
      </p:sp>
      <p:pic>
        <p:nvPicPr>
          <p:cNvPr id="7" name="Tijdelijke aanduiding voor inhoud 6" descr="Afbeelding met tekst, schermopname, Perceel, nummer&#10;&#10;Door AI gegenereerde inhoud is mogelijk onjuist.">
            <a:extLst>
              <a:ext uri="{FF2B5EF4-FFF2-40B4-BE49-F238E27FC236}">
                <a16:creationId xmlns:a16="http://schemas.microsoft.com/office/drawing/2014/main" id="{825B7B3E-731A-E315-787B-676C42BD791B}"/>
              </a:ext>
            </a:extLst>
          </p:cNvPr>
          <p:cNvPicPr>
            <a:picLocks noGrp="1" noChangeAspect="1"/>
          </p:cNvPicPr>
          <p:nvPr>
            <p:ph sz="quarter" idx="15"/>
          </p:nvPr>
        </p:nvPicPr>
        <p:blipFill>
          <a:blip r:embed="rId2"/>
          <a:stretch>
            <a:fillRect/>
          </a:stretch>
        </p:blipFill>
        <p:spPr>
          <a:xfrm>
            <a:off x="136336" y="1593619"/>
            <a:ext cx="4498010" cy="2795839"/>
          </a:xfrm>
          <a:prstGeom prst="rect">
            <a:avLst/>
          </a:prstGeom>
        </p:spPr>
      </p:pic>
      <p:pic>
        <p:nvPicPr>
          <p:cNvPr id="9" name="Tijdelijke aanduiding voor inhoud 8" descr="Afbeelding met tekst, schermopname, ontwerp&#10;&#10;Door AI gegenereerde inhoud is mogelijk onjuist.">
            <a:extLst>
              <a:ext uri="{FF2B5EF4-FFF2-40B4-BE49-F238E27FC236}">
                <a16:creationId xmlns:a16="http://schemas.microsoft.com/office/drawing/2014/main" id="{AC9B661B-EA48-E953-8353-EA0D7B98941F}"/>
              </a:ext>
            </a:extLst>
          </p:cNvPr>
          <p:cNvPicPr>
            <a:picLocks noGrp="1" noChangeAspect="1"/>
          </p:cNvPicPr>
          <p:nvPr>
            <p:ph sz="quarter" idx="16"/>
          </p:nvPr>
        </p:nvPicPr>
        <p:blipFill>
          <a:blip r:embed="rId3"/>
          <a:stretch>
            <a:fillRect/>
          </a:stretch>
        </p:blipFill>
        <p:spPr>
          <a:xfrm>
            <a:off x="4750919" y="1159822"/>
            <a:ext cx="6770253" cy="5220195"/>
          </a:xfrm>
          <a:prstGeom prst="rect">
            <a:avLst/>
          </a:prstGeom>
        </p:spPr>
      </p:pic>
    </p:spTree>
    <p:extLst>
      <p:ext uri="{BB962C8B-B14F-4D97-AF65-F5344CB8AC3E}">
        <p14:creationId xmlns:p14="http://schemas.microsoft.com/office/powerpoint/2010/main" val="193083221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5FEDCD-05E5-68FA-065E-147DB5110336}"/>
              </a:ext>
            </a:extLst>
          </p:cNvPr>
          <p:cNvSpPr>
            <a:spLocks noGrp="1"/>
          </p:cNvSpPr>
          <p:nvPr>
            <p:ph type="title"/>
          </p:nvPr>
        </p:nvSpPr>
        <p:spPr/>
        <p:txBody>
          <a:bodyPr/>
          <a:lstStyle/>
          <a:p>
            <a:r>
              <a:rPr lang="nl-NL"/>
              <a:t>Coalitieakkoord</a:t>
            </a:r>
          </a:p>
        </p:txBody>
      </p:sp>
      <p:sp>
        <p:nvSpPr>
          <p:cNvPr id="3" name="Tijdelijke aanduiding voor inhoud 2">
            <a:extLst>
              <a:ext uri="{FF2B5EF4-FFF2-40B4-BE49-F238E27FC236}">
                <a16:creationId xmlns:a16="http://schemas.microsoft.com/office/drawing/2014/main" id="{0D62712E-E919-899F-889A-94224641AFB7}"/>
              </a:ext>
            </a:extLst>
          </p:cNvPr>
          <p:cNvSpPr>
            <a:spLocks noGrp="1"/>
          </p:cNvSpPr>
          <p:nvPr>
            <p:ph idx="1"/>
          </p:nvPr>
        </p:nvSpPr>
        <p:spPr/>
        <p:txBody>
          <a:bodyPr/>
          <a:lstStyle/>
          <a:p>
            <a:r>
              <a:rPr lang="nl-NL"/>
              <a:t>In het coalitieakkoord is (te) weinig aandacht voor de uitkomsten van de actualisatie van de NPA met een tekort van 19,4miljard.</a:t>
            </a:r>
          </a:p>
          <a:p>
            <a:endParaRPr lang="nl-NL"/>
          </a:p>
          <a:p>
            <a:r>
              <a:rPr lang="nl-NL"/>
              <a:t>Tijdens de onderhandelingen van de informerende partijen was de uitkomst van de NPA-actualisatie wel bekend, inclusief verschillende opties om het tekort weg te werken</a:t>
            </a:r>
          </a:p>
          <a:p>
            <a:endParaRPr lang="nl-NL"/>
          </a:p>
          <a:p>
            <a:r>
              <a:rPr lang="nl-NL"/>
              <a:t>Geen tekort vergt volledig wegnemen van de van de </a:t>
            </a:r>
            <a:r>
              <a:rPr lang="nl-NL" err="1"/>
              <a:t>vpb</a:t>
            </a:r>
            <a:r>
              <a:rPr lang="nl-NL"/>
              <a:t>-last (1,3 miljard)</a:t>
            </a:r>
          </a:p>
          <a:p>
            <a:endParaRPr lang="nl-NL"/>
          </a:p>
          <a:p>
            <a:r>
              <a:rPr lang="nl-NL"/>
              <a:t>Coalitieakkoord: verlaging van de </a:t>
            </a:r>
            <a:r>
              <a:rPr lang="nl-NL" err="1"/>
              <a:t>vpb</a:t>
            </a:r>
            <a:r>
              <a:rPr lang="nl-NL"/>
              <a:t>-last met structureel 325 miljoen</a:t>
            </a:r>
          </a:p>
        </p:txBody>
      </p:sp>
      <p:sp>
        <p:nvSpPr>
          <p:cNvPr id="4" name="Tijdelijke aanduiding voor dianummer 3">
            <a:extLst>
              <a:ext uri="{FF2B5EF4-FFF2-40B4-BE49-F238E27FC236}">
                <a16:creationId xmlns:a16="http://schemas.microsoft.com/office/drawing/2014/main" id="{B9099B20-2726-DD2E-E4A9-0C782D3B4BD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nl-NL"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126</a:t>
            </a:fld>
            <a:endParaRPr kumimoji="0" lang="nl-NL" sz="1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244464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D6620-7F96-4455-ADC0-5D508007A6B4}"/>
              </a:ext>
            </a:extLst>
          </p:cNvPr>
          <p:cNvSpPr>
            <a:spLocks noGrp="1"/>
          </p:cNvSpPr>
          <p:nvPr>
            <p:ph type="title"/>
          </p:nvPr>
        </p:nvSpPr>
        <p:spPr>
          <a:xfrm>
            <a:off x="2233084" y="2682246"/>
            <a:ext cx="9410699" cy="526298"/>
          </a:xfrm>
        </p:spPr>
        <p:txBody>
          <a:bodyPr/>
          <a:lstStyle/>
          <a:p>
            <a:r>
              <a:rPr lang="nl-NL" sz="3600"/>
              <a:t>Fundamentele vraagstuk</a:t>
            </a:r>
            <a:endParaRPr lang="en-GB" sz="3600"/>
          </a:p>
        </p:txBody>
      </p:sp>
      <p:sp>
        <p:nvSpPr>
          <p:cNvPr id="3" name="Text Placeholder 2">
            <a:extLst>
              <a:ext uri="{FF2B5EF4-FFF2-40B4-BE49-F238E27FC236}">
                <a16:creationId xmlns:a16="http://schemas.microsoft.com/office/drawing/2014/main" id="{7613FF76-BBC5-4E2C-B256-C0FB03B0CBF8}"/>
              </a:ext>
            </a:extLst>
          </p:cNvPr>
          <p:cNvSpPr>
            <a:spLocks noGrp="1"/>
          </p:cNvSpPr>
          <p:nvPr>
            <p:ph type="body" idx="1"/>
          </p:nvPr>
        </p:nvSpPr>
        <p:spPr>
          <a:xfrm>
            <a:off x="548217" y="2225395"/>
            <a:ext cx="1440000" cy="1440000"/>
          </a:xfrm>
        </p:spPr>
        <p:txBody>
          <a:bodyPr/>
          <a:lstStyle/>
          <a:p>
            <a:r>
              <a:rPr lang="nl-NL"/>
              <a:t>5</a:t>
            </a:r>
            <a:endParaRPr lang="en-GB"/>
          </a:p>
        </p:txBody>
      </p:sp>
      <p:sp>
        <p:nvSpPr>
          <p:cNvPr id="4" name="Slide Number Placeholder 3">
            <a:extLst>
              <a:ext uri="{FF2B5EF4-FFF2-40B4-BE49-F238E27FC236}">
                <a16:creationId xmlns:a16="http://schemas.microsoft.com/office/drawing/2014/main" id="{3527C5A1-68D8-445B-84D8-DC6F243E3B2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42F4129-3FA2-4151-9DA5-53B015407D28}" type="slidenum">
              <a:rPr kumimoji="0" lang="nl-NL" sz="8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127</a:t>
            </a:fld>
            <a:endParaRPr kumimoji="0" lang="nl-NL"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028469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75608AC-102F-EF65-9FDA-011BF932D480}"/>
              </a:ext>
            </a:extLst>
          </p:cNvPr>
          <p:cNvSpPr>
            <a:spLocks noGrp="1"/>
          </p:cNvSpPr>
          <p:nvPr>
            <p:ph type="title"/>
          </p:nvPr>
        </p:nvSpPr>
        <p:spPr>
          <a:xfrm>
            <a:off x="548217" y="274638"/>
            <a:ext cx="11097683" cy="438582"/>
          </a:xfrm>
        </p:spPr>
        <p:txBody>
          <a:bodyPr/>
          <a:lstStyle/>
          <a:p>
            <a:r>
              <a:rPr lang="en-US" err="1"/>
              <a:t>Mutaties</a:t>
            </a:r>
            <a:r>
              <a:rPr lang="en-US"/>
              <a:t> </a:t>
            </a:r>
            <a:r>
              <a:rPr lang="en-US" err="1"/>
              <a:t>woningvoorraad</a:t>
            </a:r>
            <a:r>
              <a:rPr lang="en-US"/>
              <a:t> woningcorproaties </a:t>
            </a:r>
          </a:p>
        </p:txBody>
      </p:sp>
      <p:pic>
        <p:nvPicPr>
          <p:cNvPr id="6" name="Tijdelijke aanduiding voor inhoud 5" descr="Afbeelding met tekst, schermopname, Lettertype, lijn&#10;&#10;Door AI gegenereerde inhoud is mogelijk onjuist.">
            <a:extLst>
              <a:ext uri="{FF2B5EF4-FFF2-40B4-BE49-F238E27FC236}">
                <a16:creationId xmlns:a16="http://schemas.microsoft.com/office/drawing/2014/main" id="{B1C8E951-309A-BF7E-318C-29D4A8CEA3C2}"/>
              </a:ext>
            </a:extLst>
          </p:cNvPr>
          <p:cNvPicPr>
            <a:picLocks noGrp="1" noChangeAspect="1"/>
          </p:cNvPicPr>
          <p:nvPr>
            <p:ph idx="1"/>
          </p:nvPr>
        </p:nvPicPr>
        <p:blipFill>
          <a:blip r:embed="rId2"/>
          <a:stretch>
            <a:fillRect/>
          </a:stretch>
        </p:blipFill>
        <p:spPr>
          <a:xfrm>
            <a:off x="1505083" y="1295399"/>
            <a:ext cx="9183951" cy="4867275"/>
          </a:xfrm>
          <a:prstGeom prst="rect">
            <a:avLst/>
          </a:prstGeom>
          <a:noFill/>
        </p:spPr>
      </p:pic>
      <p:sp>
        <p:nvSpPr>
          <p:cNvPr id="13" name="Slide Number Placeholder 3">
            <a:extLst>
              <a:ext uri="{FF2B5EF4-FFF2-40B4-BE49-F238E27FC236}">
                <a16:creationId xmlns:a16="http://schemas.microsoft.com/office/drawing/2014/main" id="{379CB0EA-37C9-7CFE-1170-AA7E6035D8E6}"/>
              </a:ext>
            </a:extLst>
          </p:cNvPr>
          <p:cNvSpPr>
            <a:spLocks noGrp="1"/>
          </p:cNvSpPr>
          <p:nvPr>
            <p:ph type="sldNum" sz="quarter" idx="12"/>
          </p:nvPr>
        </p:nvSpPr>
        <p:spPr>
          <a:xfrm>
            <a:off x="11440745" y="6566254"/>
            <a:ext cx="223200" cy="153888"/>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9CDA0D-E60F-43FA-955F-1B96DEEB3FDE}" type="slidenum">
              <a:rPr kumimoji="0" lang="nl-NL"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128</a:t>
            </a:fld>
            <a:endParaRPr kumimoji="0" lang="nl-NL" sz="1000" b="0" i="0" u="none" strike="noStrike" kern="1200" cap="none" spc="0" normalizeH="0" baseline="0" noProof="0">
              <a:ln>
                <a:noFill/>
              </a:ln>
              <a:solidFill>
                <a:prstClr val="black"/>
              </a:solidFill>
              <a:effectLst/>
              <a:uLnTx/>
              <a:uFillTx/>
              <a:latin typeface="Calibri"/>
              <a:ea typeface="+mn-ea"/>
              <a:cs typeface="+mn-cs"/>
            </a:endParaRPr>
          </a:p>
        </p:txBody>
      </p:sp>
      <p:sp>
        <p:nvSpPr>
          <p:cNvPr id="4" name="Tijdelijke aanduiding voor dianummer 3" hidden="1">
            <a:extLst>
              <a:ext uri="{FF2B5EF4-FFF2-40B4-BE49-F238E27FC236}">
                <a16:creationId xmlns:a16="http://schemas.microsoft.com/office/drawing/2014/main" id="{C62DBDF0-8EF2-6668-13DD-1A3EE053102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9CDA0D-E60F-43FA-955F-1B96DEEB3FDE}" type="slidenum">
              <a:rPr kumimoji="0" lang="nl-NL"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128</a:t>
            </a:fld>
            <a:endParaRPr kumimoji="0" lang="nl-NL" sz="1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362930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415649D-AE71-6ED0-B022-F2F37501AF9A}"/>
              </a:ext>
            </a:extLst>
          </p:cNvPr>
          <p:cNvSpPr>
            <a:spLocks noGrp="1"/>
          </p:cNvSpPr>
          <p:nvPr>
            <p:ph type="title"/>
          </p:nvPr>
        </p:nvSpPr>
        <p:spPr>
          <a:xfrm>
            <a:off x="548217" y="274638"/>
            <a:ext cx="11097683" cy="438582"/>
          </a:xfrm>
        </p:spPr>
        <p:txBody>
          <a:bodyPr/>
          <a:lstStyle/>
          <a:p>
            <a:r>
              <a:rPr lang="en-US" err="1"/>
              <a:t>Stijging</a:t>
            </a:r>
            <a:r>
              <a:rPr lang="en-US"/>
              <a:t> </a:t>
            </a:r>
            <a:r>
              <a:rPr lang="en-US" err="1"/>
              <a:t>huren</a:t>
            </a:r>
            <a:r>
              <a:rPr lang="en-US"/>
              <a:t> </a:t>
            </a:r>
            <a:r>
              <a:rPr lang="en-US" err="1"/>
              <a:t>corporatiesectro</a:t>
            </a:r>
            <a:r>
              <a:rPr lang="en-US"/>
              <a:t> </a:t>
            </a:r>
            <a:r>
              <a:rPr lang="en-US" err="1"/>
              <a:t>blijft</a:t>
            </a:r>
            <a:r>
              <a:rPr lang="en-US"/>
              <a:t> </a:t>
            </a:r>
            <a:r>
              <a:rPr lang="en-US" err="1"/>
              <a:t>sterk</a:t>
            </a:r>
            <a:r>
              <a:rPr lang="en-US"/>
              <a:t> achter </a:t>
            </a:r>
            <a:r>
              <a:rPr lang="en-US" err="1"/>
              <a:t>bij</a:t>
            </a:r>
            <a:r>
              <a:rPr lang="en-US"/>
              <a:t> </a:t>
            </a:r>
            <a:r>
              <a:rPr lang="en-US" err="1"/>
              <a:t>stijging</a:t>
            </a:r>
            <a:r>
              <a:rPr lang="en-US"/>
              <a:t> </a:t>
            </a:r>
            <a:r>
              <a:rPr lang="en-US" err="1"/>
              <a:t>bouwkosten</a:t>
            </a:r>
            <a:endParaRPr lang="en-US"/>
          </a:p>
        </p:txBody>
      </p:sp>
      <p:pic>
        <p:nvPicPr>
          <p:cNvPr id="6" name="Tijdelijke aanduiding voor inhoud 5" descr="Afbeelding met tekst, Perceel, schermopname, lijn&#10;&#10;Door AI gegenereerde inhoud is mogelijk onjuist.">
            <a:extLst>
              <a:ext uri="{FF2B5EF4-FFF2-40B4-BE49-F238E27FC236}">
                <a16:creationId xmlns:a16="http://schemas.microsoft.com/office/drawing/2014/main" id="{CBDC1FE8-023A-E6AE-92A1-2C9F4FFE55E8}"/>
              </a:ext>
            </a:extLst>
          </p:cNvPr>
          <p:cNvPicPr>
            <a:picLocks noGrp="1" noChangeAspect="1"/>
          </p:cNvPicPr>
          <p:nvPr>
            <p:ph idx="1"/>
          </p:nvPr>
        </p:nvPicPr>
        <p:blipFill>
          <a:blip r:embed="rId2"/>
          <a:stretch>
            <a:fillRect/>
          </a:stretch>
        </p:blipFill>
        <p:spPr>
          <a:xfrm>
            <a:off x="2213594" y="1295399"/>
            <a:ext cx="7766928" cy="4867275"/>
          </a:xfrm>
          <a:prstGeom prst="rect">
            <a:avLst/>
          </a:prstGeom>
          <a:noFill/>
        </p:spPr>
      </p:pic>
      <p:sp>
        <p:nvSpPr>
          <p:cNvPr id="4" name="Tijdelijke aanduiding voor dianummer 3">
            <a:extLst>
              <a:ext uri="{FF2B5EF4-FFF2-40B4-BE49-F238E27FC236}">
                <a16:creationId xmlns:a16="http://schemas.microsoft.com/office/drawing/2014/main" id="{147E8FAC-B372-37C1-953A-BD01EC91E84A}"/>
              </a:ext>
            </a:extLst>
          </p:cNvPr>
          <p:cNvSpPr>
            <a:spLocks noGrp="1"/>
          </p:cNvSpPr>
          <p:nvPr>
            <p:ph type="sldNum" sz="quarter" idx="12"/>
          </p:nvPr>
        </p:nvSpPr>
        <p:spPr>
          <a:xfrm>
            <a:off x="11440745" y="6566254"/>
            <a:ext cx="223200" cy="153888"/>
          </a:xfrm>
        </p:spPr>
        <p:txBody>
          <a:bodyPr wrap="none"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9CDA0D-E60F-43FA-955F-1B96DEEB3FDE}" type="slidenum">
              <a:rPr kumimoji="0" lang="nl-NL"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129</a:t>
            </a:fld>
            <a:endParaRPr kumimoji="0" lang="nl-NL" sz="1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8213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812D4B8C-E8D0-4FFD-BAB1-9EABF987CF08}"/>
              </a:ext>
            </a:extLst>
          </p:cNvPr>
          <p:cNvSpPr>
            <a:spLocks noGrp="1" noChangeArrowheads="1"/>
          </p:cNvSpPr>
          <p:nvPr>
            <p:ph type="title"/>
          </p:nvPr>
        </p:nvSpPr>
        <p:spPr>
          <a:xfrm>
            <a:off x="1127125" y="0"/>
            <a:ext cx="10369550" cy="715963"/>
          </a:xfrm>
        </p:spPr>
        <p:txBody>
          <a:bodyPr/>
          <a:lstStyle/>
          <a:p>
            <a:pPr marL="0" indent="0"/>
            <a:r>
              <a:rPr lang="nl-NL" altLang="nl-NL" b="1">
                <a:solidFill>
                  <a:schemeClr val="bg2"/>
                </a:solidFill>
              </a:rPr>
              <a:t>Aanbodelasticiteit 1980-2017 Q1</a:t>
            </a:r>
          </a:p>
        </p:txBody>
      </p:sp>
      <p:sp>
        <p:nvSpPr>
          <p:cNvPr id="17411" name="TextBox 5">
            <a:extLst>
              <a:ext uri="{FF2B5EF4-FFF2-40B4-BE49-F238E27FC236}">
                <a16:creationId xmlns:a16="http://schemas.microsoft.com/office/drawing/2014/main" id="{B7E3BFF3-814F-3179-CBAA-DDD98B001A6C}"/>
              </a:ext>
            </a:extLst>
          </p:cNvPr>
          <p:cNvSpPr txBox="1">
            <a:spLocks noChangeArrowheads="1"/>
          </p:cNvSpPr>
          <p:nvPr/>
        </p:nvSpPr>
        <p:spPr bwMode="auto">
          <a:xfrm>
            <a:off x="1104900" y="5837238"/>
            <a:ext cx="82819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nl-NL" sz="1000" b="0" i="1"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Source:  OECD, 2025</a:t>
            </a:r>
            <a:endParaRPr kumimoji="0" lang="nl-NL" altLang="nl-NL" sz="1000" b="0" i="1"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endParaRPr>
          </a:p>
        </p:txBody>
      </p:sp>
      <p:pic>
        <p:nvPicPr>
          <p:cNvPr id="17412" name="Picture 1">
            <a:extLst>
              <a:ext uri="{FF2B5EF4-FFF2-40B4-BE49-F238E27FC236}">
                <a16:creationId xmlns:a16="http://schemas.microsoft.com/office/drawing/2014/main" id="{DAAB6536-D893-A79A-F9F7-AC672841CF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7125" y="1146175"/>
            <a:ext cx="10606088"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88DD1-78A5-9E18-0CF1-675B8826024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5303E2-B20D-1B61-35CE-E5373D34B05E}"/>
              </a:ext>
            </a:extLst>
          </p:cNvPr>
          <p:cNvSpPr>
            <a:spLocks noGrp="1"/>
          </p:cNvSpPr>
          <p:nvPr>
            <p:ph type="title"/>
          </p:nvPr>
        </p:nvSpPr>
        <p:spPr/>
        <p:txBody>
          <a:bodyPr/>
          <a:lstStyle/>
          <a:p>
            <a:r>
              <a:rPr lang="nl-NL"/>
              <a:t>De omvang van het NPA-tekort er erg afhankelijk va de huurstijging</a:t>
            </a:r>
          </a:p>
        </p:txBody>
      </p:sp>
      <p:pic>
        <p:nvPicPr>
          <p:cNvPr id="6" name="Tijdelijke aanduiding voor inhoud 5" descr="Afbeelding met tekst, schermopname, nummer, Lettertype&#10;&#10;Door AI gegenereerde inhoud is mogelijk onjuist.">
            <a:extLst>
              <a:ext uri="{FF2B5EF4-FFF2-40B4-BE49-F238E27FC236}">
                <a16:creationId xmlns:a16="http://schemas.microsoft.com/office/drawing/2014/main" id="{8020D6AE-950E-E1D7-EF03-D39605811EFB}"/>
              </a:ext>
            </a:extLst>
          </p:cNvPr>
          <p:cNvPicPr>
            <a:picLocks noGrp="1" noChangeAspect="1"/>
          </p:cNvPicPr>
          <p:nvPr>
            <p:ph idx="1"/>
          </p:nvPr>
        </p:nvPicPr>
        <p:blipFill>
          <a:blip r:embed="rId2"/>
          <a:stretch>
            <a:fillRect/>
          </a:stretch>
        </p:blipFill>
        <p:spPr>
          <a:xfrm>
            <a:off x="2389910" y="1910731"/>
            <a:ext cx="6390408" cy="3134632"/>
          </a:xfrm>
          <a:prstGeom prst="rect">
            <a:avLst/>
          </a:prstGeom>
        </p:spPr>
      </p:pic>
      <p:sp>
        <p:nvSpPr>
          <p:cNvPr id="4" name="Tijdelijke aanduiding voor dianummer 3">
            <a:extLst>
              <a:ext uri="{FF2B5EF4-FFF2-40B4-BE49-F238E27FC236}">
                <a16:creationId xmlns:a16="http://schemas.microsoft.com/office/drawing/2014/main" id="{20176C71-11BD-5F30-FD41-93A4B65A4CB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nl-NL"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130</a:t>
            </a:fld>
            <a:endParaRPr kumimoji="0" lang="nl-NL" sz="1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240696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EAEBB-FF9B-AE00-98FE-057A62D1D0E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E9F7439-E859-8715-DC9F-93C8C68B8344}"/>
              </a:ext>
            </a:extLst>
          </p:cNvPr>
          <p:cNvSpPr>
            <a:spLocks noGrp="1"/>
          </p:cNvSpPr>
          <p:nvPr>
            <p:ph type="title"/>
          </p:nvPr>
        </p:nvSpPr>
        <p:spPr/>
        <p:txBody>
          <a:bodyPr/>
          <a:lstStyle/>
          <a:p>
            <a:r>
              <a:rPr lang="nl-NL"/>
              <a:t>De afgelopen jaren is huurquote in de corporatiesector gedaald</a:t>
            </a:r>
          </a:p>
        </p:txBody>
      </p:sp>
      <p:pic>
        <p:nvPicPr>
          <p:cNvPr id="6" name="Tijdelijke aanduiding voor inhoud 5" descr="Afbeelding met tekst, schermopname, nummer, Lettertype&#10;&#10;Door AI gegenereerde inhoud is mogelijk onjuist.">
            <a:extLst>
              <a:ext uri="{FF2B5EF4-FFF2-40B4-BE49-F238E27FC236}">
                <a16:creationId xmlns:a16="http://schemas.microsoft.com/office/drawing/2014/main" id="{AB474035-E35B-389A-00AE-7F7A2E57B875}"/>
              </a:ext>
            </a:extLst>
          </p:cNvPr>
          <p:cNvPicPr>
            <a:picLocks noGrp="1" noChangeAspect="1"/>
          </p:cNvPicPr>
          <p:nvPr>
            <p:ph idx="1"/>
          </p:nvPr>
        </p:nvPicPr>
        <p:blipFill>
          <a:blip r:embed="rId2"/>
          <a:stretch>
            <a:fillRect/>
          </a:stretch>
        </p:blipFill>
        <p:spPr>
          <a:xfrm>
            <a:off x="2284971" y="713220"/>
            <a:ext cx="6660573" cy="3823664"/>
          </a:xfrm>
          <a:prstGeom prst="rect">
            <a:avLst/>
          </a:prstGeom>
        </p:spPr>
      </p:pic>
      <p:sp>
        <p:nvSpPr>
          <p:cNvPr id="4" name="Tijdelijke aanduiding voor dianummer 3">
            <a:extLst>
              <a:ext uri="{FF2B5EF4-FFF2-40B4-BE49-F238E27FC236}">
                <a16:creationId xmlns:a16="http://schemas.microsoft.com/office/drawing/2014/main" id="{2F95425F-4E7E-368C-B0B3-F5632D7DB9F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nl-NL"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131</a:t>
            </a:fld>
            <a:endParaRPr kumimoji="0" lang="nl-NL" sz="1000" b="0" i="0" u="none" strike="noStrike" kern="1200" cap="none" spc="0" normalizeH="0" baseline="0" noProof="0">
              <a:ln>
                <a:noFill/>
              </a:ln>
              <a:solidFill>
                <a:prstClr val="black"/>
              </a:solidFill>
              <a:effectLst/>
              <a:uLnTx/>
              <a:uFillTx/>
              <a:latin typeface="Calibri"/>
              <a:ea typeface="+mn-ea"/>
              <a:cs typeface="+mn-cs"/>
            </a:endParaRPr>
          </a:p>
        </p:txBody>
      </p:sp>
      <p:pic>
        <p:nvPicPr>
          <p:cNvPr id="5" name="Afbeelding 4" descr="Afbeelding met tekst, Lettertype, lijn, nummer&#10;&#10;Door AI gegenereerde inhoud is mogelijk onjuist.">
            <a:extLst>
              <a:ext uri="{FF2B5EF4-FFF2-40B4-BE49-F238E27FC236}">
                <a16:creationId xmlns:a16="http://schemas.microsoft.com/office/drawing/2014/main" id="{1CDE30F0-996D-5E84-ECD0-14849AB4A1F8}"/>
              </a:ext>
            </a:extLst>
          </p:cNvPr>
          <p:cNvPicPr>
            <a:picLocks noChangeAspect="1"/>
          </p:cNvPicPr>
          <p:nvPr/>
        </p:nvPicPr>
        <p:blipFill>
          <a:blip r:embed="rId3"/>
          <a:stretch>
            <a:fillRect/>
          </a:stretch>
        </p:blipFill>
        <p:spPr>
          <a:xfrm>
            <a:off x="1831583" y="4842124"/>
            <a:ext cx="8764223" cy="1609950"/>
          </a:xfrm>
          <a:prstGeom prst="rect">
            <a:avLst/>
          </a:prstGeom>
        </p:spPr>
      </p:pic>
    </p:spTree>
    <p:extLst>
      <p:ext uri="{BB962C8B-B14F-4D97-AF65-F5344CB8AC3E}">
        <p14:creationId xmlns:p14="http://schemas.microsoft.com/office/powerpoint/2010/main" val="71917286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85FF32-6E1B-C3E9-CC81-C1A7C41AD10D}"/>
              </a:ext>
            </a:extLst>
          </p:cNvPr>
          <p:cNvSpPr>
            <a:spLocks noGrp="1"/>
          </p:cNvSpPr>
          <p:nvPr>
            <p:ph type="title"/>
          </p:nvPr>
        </p:nvSpPr>
        <p:spPr/>
        <p:txBody>
          <a:bodyPr/>
          <a:lstStyle/>
          <a:p>
            <a:r>
              <a:rPr lang="nl-NL"/>
              <a:t>Aandacht voor na 2034</a:t>
            </a:r>
          </a:p>
        </p:txBody>
      </p:sp>
      <p:sp>
        <p:nvSpPr>
          <p:cNvPr id="3" name="Tijdelijke aanduiding voor dianummer 2">
            <a:extLst>
              <a:ext uri="{FF2B5EF4-FFF2-40B4-BE49-F238E27FC236}">
                <a16:creationId xmlns:a16="http://schemas.microsoft.com/office/drawing/2014/main" id="{A5045A03-CD93-D76D-4C3A-241D00A68F8D}"/>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132</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5" name="Tijdelijke aanduiding voor inhoud 4">
            <a:extLst>
              <a:ext uri="{FF2B5EF4-FFF2-40B4-BE49-F238E27FC236}">
                <a16:creationId xmlns:a16="http://schemas.microsoft.com/office/drawing/2014/main" id="{BBA29F01-6B8D-E8E1-7F64-B6C961742DAF}"/>
              </a:ext>
            </a:extLst>
          </p:cNvPr>
          <p:cNvSpPr>
            <a:spLocks noGrp="1"/>
          </p:cNvSpPr>
          <p:nvPr>
            <p:ph sz="quarter" idx="13"/>
          </p:nvPr>
        </p:nvSpPr>
        <p:spPr>
          <a:xfrm>
            <a:off x="574675" y="1262743"/>
            <a:ext cx="11041063" cy="5368499"/>
          </a:xfrm>
        </p:spPr>
        <p:txBody>
          <a:bodyPr>
            <a:normAutofit/>
          </a:bodyPr>
          <a:lstStyle/>
          <a:p>
            <a:pPr marL="342900" indent="-342900">
              <a:buFont typeface="Arial" panose="020B0604020202020204" pitchFamily="34" charset="0"/>
              <a:buChar char="•"/>
            </a:pPr>
            <a:r>
              <a:rPr lang="nl-NL" sz="2400"/>
              <a:t>Erkenning dat het principe van de huidige NPA (maximaal lenen tot en met 2034) niet houdbaar is. Ook na 2034 is er een opgave.</a:t>
            </a:r>
          </a:p>
          <a:p>
            <a:pPr marL="342900" indent="-342900">
              <a:buFont typeface="Arial" panose="020B0604020202020204" pitchFamily="34" charset="0"/>
              <a:buChar char="•"/>
            </a:pPr>
            <a:endParaRPr lang="nl-NL" sz="2400"/>
          </a:p>
          <a:p>
            <a:pPr marL="342900" indent="-342900">
              <a:buFont typeface="Arial" panose="020B0604020202020204" pitchFamily="34" charset="0"/>
              <a:buChar char="•"/>
            </a:pPr>
            <a:r>
              <a:rPr lang="nl-NL" sz="2400"/>
              <a:t>Brief VRO aan Tweede Kamer: “Ook voor de lange termijn, voor de </a:t>
            </a:r>
            <a:r>
              <a:rPr lang="nl-NL" sz="2400" b="1"/>
              <a:t>periode ná de NPA</a:t>
            </a:r>
            <a:r>
              <a:rPr lang="nl-NL" sz="2400"/>
              <a:t>, resteert er voor woningcorporaties een investeringsopgave.” “Voor het vraagstuk van dit lange termijn verdienvermogen bereid ik een </a:t>
            </a:r>
            <a:r>
              <a:rPr lang="nl-NL" sz="2400" b="1"/>
              <a:t>onafhankelijke en brede adviesaanvraag</a:t>
            </a:r>
            <a:r>
              <a:rPr lang="nl-NL" sz="2400"/>
              <a:t> voor. Dit is gericht op het in kaart brengen van de wijze waarop het verdienmodel van woningcorporaties </a:t>
            </a:r>
            <a:r>
              <a:rPr lang="nl-NL" sz="2400" b="1"/>
              <a:t>toekomstbestendig</a:t>
            </a:r>
            <a:r>
              <a:rPr lang="nl-NL" sz="2400"/>
              <a:t> kan worden vormgegeven.’’ </a:t>
            </a:r>
          </a:p>
          <a:p>
            <a:pPr marL="342900" indent="-342900">
              <a:buFont typeface="Arial" panose="020B0604020202020204" pitchFamily="34" charset="0"/>
              <a:buChar char="•"/>
            </a:pPr>
            <a:endParaRPr lang="nl-NL" sz="2400"/>
          </a:p>
          <a:p>
            <a:pPr marL="342900" indent="-342900">
              <a:buFont typeface="Arial" panose="020B0604020202020204" pitchFamily="34" charset="0"/>
              <a:buChar char="•"/>
            </a:pPr>
            <a:r>
              <a:rPr lang="nl-NL" sz="2400"/>
              <a:t>Conclusie: de huidige NPA is aan fundamentele herziening toe Er is een nieuw perspectief nodig.</a:t>
            </a:r>
            <a:endParaRPr lang="nl-NL" sz="2400" b="1"/>
          </a:p>
        </p:txBody>
      </p:sp>
    </p:spTree>
    <p:extLst>
      <p:ext uri="{BB962C8B-B14F-4D97-AF65-F5344CB8AC3E}">
        <p14:creationId xmlns:p14="http://schemas.microsoft.com/office/powerpoint/2010/main" val="290334183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BFBA95-C7A7-3C19-D877-BCE4A6DF3170}"/>
              </a:ext>
            </a:extLst>
          </p:cNvPr>
          <p:cNvSpPr>
            <a:spLocks noGrp="1"/>
          </p:cNvSpPr>
          <p:nvPr>
            <p:ph type="title"/>
          </p:nvPr>
        </p:nvSpPr>
        <p:spPr/>
        <p:txBody>
          <a:bodyPr/>
          <a:lstStyle/>
          <a:p>
            <a:r>
              <a:rPr lang="nl-NL"/>
              <a:t>Drie onderdelen woningcorporatie</a:t>
            </a:r>
          </a:p>
        </p:txBody>
      </p:sp>
      <p:sp>
        <p:nvSpPr>
          <p:cNvPr id="3" name="Tijdelijke aanduiding voor dianummer 2">
            <a:extLst>
              <a:ext uri="{FF2B5EF4-FFF2-40B4-BE49-F238E27FC236}">
                <a16:creationId xmlns:a16="http://schemas.microsoft.com/office/drawing/2014/main" id="{C9D55B3F-4CC5-3392-5899-5976068A3ABC}"/>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133</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5" name="Tijdelijke aanduiding voor inhoud 4">
            <a:extLst>
              <a:ext uri="{FF2B5EF4-FFF2-40B4-BE49-F238E27FC236}">
                <a16:creationId xmlns:a16="http://schemas.microsoft.com/office/drawing/2014/main" id="{CD5244E4-2D66-5118-0453-EFC3B29AE2D7}"/>
              </a:ext>
            </a:extLst>
          </p:cNvPr>
          <p:cNvSpPr>
            <a:spLocks noGrp="1"/>
          </p:cNvSpPr>
          <p:nvPr>
            <p:ph sz="quarter" idx="13"/>
          </p:nvPr>
        </p:nvSpPr>
        <p:spPr/>
        <p:txBody>
          <a:bodyPr>
            <a:normAutofit/>
          </a:bodyPr>
          <a:lstStyle/>
          <a:p>
            <a:pPr marL="342900" indent="-342900">
              <a:buFont typeface="Arial" panose="020B0604020202020204" pitchFamily="34" charset="0"/>
              <a:buChar char="•"/>
            </a:pPr>
            <a:r>
              <a:rPr lang="nl-NL" sz="2400" dirty="0"/>
              <a:t>Om grip te krijgen op de toekomst van een woningcorporaties is het volgende onderscheid bruikbaar:</a:t>
            </a:r>
          </a:p>
          <a:p>
            <a:endParaRPr lang="nl-NL" sz="2400" dirty="0"/>
          </a:p>
          <a:p>
            <a:pPr marL="877888" lvl="2" indent="-342900">
              <a:buFont typeface="Wingdings" panose="05000000000000000000" pitchFamily="2" charset="2"/>
              <a:buChar char="Ø"/>
            </a:pPr>
            <a:r>
              <a:rPr lang="nl-NL" sz="2400" dirty="0"/>
              <a:t>Er is een </a:t>
            </a:r>
            <a:r>
              <a:rPr lang="nl-NL" sz="2400" b="1" dirty="0"/>
              <a:t>Spaarpot. </a:t>
            </a:r>
            <a:r>
              <a:rPr lang="nl-NL" sz="2400" dirty="0"/>
              <a:t>Het gaat hierbij om de leencapaciteit die een woningcorporatie nog heeft.</a:t>
            </a:r>
          </a:p>
          <a:p>
            <a:pPr marL="877888" lvl="2" indent="-342900">
              <a:buFont typeface="Wingdings" panose="05000000000000000000" pitchFamily="2" charset="2"/>
              <a:buChar char="Ø"/>
            </a:pPr>
            <a:r>
              <a:rPr lang="nl-NL" sz="2400" dirty="0"/>
              <a:t>Er is een subsysteem dat betrekking heeft op </a:t>
            </a:r>
            <a:r>
              <a:rPr lang="nl-NL" sz="2400" b="1" dirty="0"/>
              <a:t>Instandhouding</a:t>
            </a:r>
            <a:r>
              <a:rPr lang="nl-NL" sz="2400" dirty="0"/>
              <a:t> van de bestaande woningportefeuille.</a:t>
            </a:r>
          </a:p>
          <a:p>
            <a:pPr marL="877888" lvl="2" indent="-342900">
              <a:buFont typeface="Wingdings" panose="05000000000000000000" pitchFamily="2" charset="2"/>
              <a:buChar char="Ø"/>
            </a:pPr>
            <a:r>
              <a:rPr lang="nl-NL" sz="2400" dirty="0"/>
              <a:t>Er is een subsysteem dat betrekking heeft op de </a:t>
            </a:r>
            <a:r>
              <a:rPr lang="nl-NL" sz="2400" b="1" dirty="0"/>
              <a:t>Uitbreiding</a:t>
            </a:r>
            <a:r>
              <a:rPr lang="nl-NL" sz="2400" dirty="0"/>
              <a:t> van de bestaande woningportefeuille.</a:t>
            </a:r>
          </a:p>
          <a:p>
            <a:pPr lvl="2" indent="0">
              <a:buNone/>
            </a:pPr>
            <a:endParaRPr lang="nl-NL" sz="2400" dirty="0"/>
          </a:p>
        </p:txBody>
      </p:sp>
    </p:spTree>
    <p:extLst>
      <p:ext uri="{BB962C8B-B14F-4D97-AF65-F5344CB8AC3E}">
        <p14:creationId xmlns:p14="http://schemas.microsoft.com/office/powerpoint/2010/main" val="88236451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A831C-E3BD-C4C9-AEBF-21F520AFED11}"/>
              </a:ext>
            </a:extLst>
          </p:cNvPr>
          <p:cNvSpPr>
            <a:spLocks noGrp="1"/>
          </p:cNvSpPr>
          <p:nvPr>
            <p:ph type="title"/>
          </p:nvPr>
        </p:nvSpPr>
        <p:spPr/>
        <p:txBody>
          <a:bodyPr/>
          <a:lstStyle/>
          <a:p>
            <a:r>
              <a:rPr lang="nl-NL"/>
              <a:t>Het legen van de Spaarpot</a:t>
            </a:r>
          </a:p>
        </p:txBody>
      </p:sp>
      <p:sp>
        <p:nvSpPr>
          <p:cNvPr id="3" name="Tijdelijke aanduiding voor dianummer 2">
            <a:extLst>
              <a:ext uri="{FF2B5EF4-FFF2-40B4-BE49-F238E27FC236}">
                <a16:creationId xmlns:a16="http://schemas.microsoft.com/office/drawing/2014/main" id="{AEDE6358-5434-AFB0-699F-3ACF8477E67B}"/>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134</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5" name="Tijdelijke aanduiding voor inhoud 4">
            <a:extLst>
              <a:ext uri="{FF2B5EF4-FFF2-40B4-BE49-F238E27FC236}">
                <a16:creationId xmlns:a16="http://schemas.microsoft.com/office/drawing/2014/main" id="{1605D91B-07CC-FC85-7CBD-4EF6EFBFC0B4}"/>
              </a:ext>
            </a:extLst>
          </p:cNvPr>
          <p:cNvSpPr>
            <a:spLocks noGrp="1"/>
          </p:cNvSpPr>
          <p:nvPr>
            <p:ph sz="quarter" idx="13"/>
          </p:nvPr>
        </p:nvSpPr>
        <p:spPr>
          <a:xfrm>
            <a:off x="403225" y="1230947"/>
            <a:ext cx="11041063" cy="5246407"/>
          </a:xfrm>
        </p:spPr>
        <p:txBody>
          <a:bodyPr>
            <a:normAutofit/>
          </a:bodyPr>
          <a:lstStyle/>
          <a:p>
            <a:pPr marL="285750" indent="-285750">
              <a:buFont typeface="Arial" panose="020B0604020202020204" pitchFamily="34" charset="0"/>
              <a:buChar char="•"/>
            </a:pPr>
            <a:r>
              <a:rPr lang="nl-NL" sz="2400"/>
              <a:t>In ‘ruil’ voor de afschaffing van de verhuurderheffing (2023) zijn in 2022 de Nationale prestatieafspraken (NPA) gemaakt. In 2024 zijn de NPA herijkt.</a:t>
            </a:r>
          </a:p>
          <a:p>
            <a:pPr marL="285750" indent="-285750">
              <a:buFont typeface="Arial" panose="020B0604020202020204" pitchFamily="34" charset="0"/>
              <a:buChar char="•"/>
            </a:pPr>
            <a:endParaRPr lang="nl-NL" sz="2400"/>
          </a:p>
          <a:p>
            <a:pPr marL="285750" indent="-285750">
              <a:buFont typeface="Arial" panose="020B0604020202020204" pitchFamily="34" charset="0"/>
              <a:buChar char="•"/>
            </a:pPr>
            <a:r>
              <a:rPr lang="nl-NL" sz="2400"/>
              <a:t>Een omvangrijk pakket aan afspraken over beschikbaarheid, betaalbaarheid, </a:t>
            </a:r>
            <a:r>
              <a:rPr lang="nl-NL" sz="2400" err="1"/>
              <a:t>verduur-zaming</a:t>
            </a:r>
            <a:r>
              <a:rPr lang="nl-NL" sz="2400"/>
              <a:t> en leefbaarheid. </a:t>
            </a:r>
          </a:p>
          <a:p>
            <a:pPr marL="285750" indent="-285750">
              <a:buFont typeface="Arial" panose="020B0604020202020204" pitchFamily="34" charset="0"/>
              <a:buChar char="•"/>
            </a:pPr>
            <a:endParaRPr lang="nl-NL" sz="2400"/>
          </a:p>
          <a:p>
            <a:pPr marL="285750" indent="-285750">
              <a:buFont typeface="Arial" panose="020B0604020202020204" pitchFamily="34" charset="0"/>
              <a:buChar char="•"/>
            </a:pPr>
            <a:r>
              <a:rPr lang="nl-NL" sz="2400"/>
              <a:t>Uitganspunt is een </a:t>
            </a:r>
            <a:r>
              <a:rPr lang="nl-NL" sz="2400" b="1"/>
              <a:t>maximale</a:t>
            </a:r>
            <a:r>
              <a:rPr lang="nl-NL" sz="2400"/>
              <a:t> benutting van de leencapaciteit op basis van de grenswaarden van de financiële ratio’s (ICR en LTV)</a:t>
            </a:r>
          </a:p>
          <a:p>
            <a:pPr marL="285750" indent="-285750">
              <a:buFont typeface="Arial" panose="020B0604020202020204" pitchFamily="34" charset="0"/>
              <a:buChar char="•"/>
            </a:pPr>
            <a:endParaRPr lang="nl-NL" sz="2400"/>
          </a:p>
          <a:p>
            <a:pPr marL="285750" indent="-285750">
              <a:buFont typeface="Arial" panose="020B0604020202020204" pitchFamily="34" charset="0"/>
              <a:buChar char="•"/>
            </a:pPr>
            <a:r>
              <a:rPr lang="nl-NL" sz="2400"/>
              <a:t>Met NPA2024 is de leencapaciteit volledig ingezet in de periode 2025 - 2034. Door recente ontwikkelingen (hogere rente en sterk gestegen exploitatiekosten) is de grens voor de sector zo rond 2030 bereikt.</a:t>
            </a:r>
          </a:p>
          <a:p>
            <a:pPr marL="285750" indent="-285750">
              <a:buFont typeface="Arial" panose="020B0604020202020204" pitchFamily="34" charset="0"/>
              <a:buChar char="•"/>
            </a:pPr>
            <a:endParaRPr lang="nl-NL" sz="2400"/>
          </a:p>
        </p:txBody>
      </p:sp>
    </p:spTree>
    <p:extLst>
      <p:ext uri="{BB962C8B-B14F-4D97-AF65-F5344CB8AC3E}">
        <p14:creationId xmlns:p14="http://schemas.microsoft.com/office/powerpoint/2010/main" val="112111788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660E50-7DC8-ACB4-70E4-5B8BE7B7702E}"/>
              </a:ext>
            </a:extLst>
          </p:cNvPr>
          <p:cNvSpPr>
            <a:spLocks noGrp="1"/>
          </p:cNvSpPr>
          <p:nvPr>
            <p:ph type="title"/>
          </p:nvPr>
        </p:nvSpPr>
        <p:spPr/>
        <p:txBody>
          <a:bodyPr/>
          <a:lstStyle/>
          <a:p>
            <a:r>
              <a:rPr lang="nl-NL"/>
              <a:t>Verkenning consequenties lege Spaarpot</a:t>
            </a:r>
          </a:p>
        </p:txBody>
      </p:sp>
      <p:sp>
        <p:nvSpPr>
          <p:cNvPr id="3" name="Tijdelijke aanduiding voor dianummer 2">
            <a:extLst>
              <a:ext uri="{FF2B5EF4-FFF2-40B4-BE49-F238E27FC236}">
                <a16:creationId xmlns:a16="http://schemas.microsoft.com/office/drawing/2014/main" id="{C0829EAF-0491-6E4B-499D-FD9DBF615299}"/>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135</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5" name="Tijdelijke aanduiding voor inhoud 4">
            <a:extLst>
              <a:ext uri="{FF2B5EF4-FFF2-40B4-BE49-F238E27FC236}">
                <a16:creationId xmlns:a16="http://schemas.microsoft.com/office/drawing/2014/main" id="{9ADB3033-4A2E-A8BE-1A65-7CFD9E99E995}"/>
              </a:ext>
            </a:extLst>
          </p:cNvPr>
          <p:cNvSpPr>
            <a:spLocks noGrp="1"/>
          </p:cNvSpPr>
          <p:nvPr>
            <p:ph sz="quarter" idx="13"/>
          </p:nvPr>
        </p:nvSpPr>
        <p:spPr/>
        <p:txBody>
          <a:bodyPr>
            <a:normAutofit/>
          </a:bodyPr>
          <a:lstStyle/>
          <a:p>
            <a:pPr marL="342900" indent="-342900">
              <a:buFont typeface="Arial" panose="020B0604020202020204" pitchFamily="34" charset="0"/>
              <a:buChar char="•"/>
            </a:pPr>
            <a:r>
              <a:rPr lang="nl-NL" sz="2400"/>
              <a:t>Een blik in de toekomst. </a:t>
            </a:r>
          </a:p>
          <a:p>
            <a:pPr marL="342900" indent="-342900">
              <a:buFont typeface="Arial" panose="020B0604020202020204" pitchFamily="34" charset="0"/>
              <a:buChar char="•"/>
            </a:pPr>
            <a:endParaRPr lang="nl-NL" sz="2400"/>
          </a:p>
          <a:p>
            <a:pPr marL="342900" indent="-342900">
              <a:buFont typeface="Arial" panose="020B0604020202020204" pitchFamily="34" charset="0"/>
              <a:buChar char="•"/>
            </a:pPr>
            <a:r>
              <a:rPr lang="nl-NL" sz="2400"/>
              <a:t>Verkenning van de situatie dat de leencapaciteit volledig is benut:</a:t>
            </a:r>
          </a:p>
          <a:p>
            <a:endParaRPr lang="nl-NL" sz="2400"/>
          </a:p>
          <a:p>
            <a:pPr marL="611188" lvl="1" indent="-342900">
              <a:buFont typeface="Wingdings" panose="05000000000000000000" pitchFamily="2" charset="2"/>
              <a:buChar char="Ø"/>
            </a:pPr>
            <a:r>
              <a:rPr lang="nl-NL" sz="2400"/>
              <a:t>Is Instandhouding (kwantitatief en kwalitatief) nog mogelijk?</a:t>
            </a:r>
          </a:p>
          <a:p>
            <a:pPr marL="611188" lvl="1" indent="-342900">
              <a:buFont typeface="Wingdings" panose="05000000000000000000" pitchFamily="2" charset="2"/>
              <a:buChar char="Ø"/>
            </a:pPr>
            <a:endParaRPr lang="nl-NL" sz="2400"/>
          </a:p>
          <a:p>
            <a:pPr marL="611188" lvl="1" indent="-342900">
              <a:buFont typeface="Wingdings" panose="05000000000000000000" pitchFamily="2" charset="2"/>
              <a:buChar char="Ø"/>
            </a:pPr>
            <a:r>
              <a:rPr lang="nl-NL" sz="2400"/>
              <a:t>Wat betekent dit voor de mogelijkheden voor Uitbreiding?</a:t>
            </a:r>
          </a:p>
        </p:txBody>
      </p:sp>
    </p:spTree>
    <p:extLst>
      <p:ext uri="{BB962C8B-B14F-4D97-AF65-F5344CB8AC3E}">
        <p14:creationId xmlns:p14="http://schemas.microsoft.com/office/powerpoint/2010/main" val="347646557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E2EE51-C8E2-7584-31EA-F7020F876938}"/>
              </a:ext>
            </a:extLst>
          </p:cNvPr>
          <p:cNvSpPr>
            <a:spLocks noGrp="1"/>
          </p:cNvSpPr>
          <p:nvPr>
            <p:ph type="title"/>
          </p:nvPr>
        </p:nvSpPr>
        <p:spPr>
          <a:xfrm>
            <a:off x="574674" y="507648"/>
            <a:ext cx="11041063" cy="498598"/>
          </a:xfrm>
        </p:spPr>
        <p:txBody>
          <a:bodyPr wrap="square" anchor="t">
            <a:normAutofit/>
          </a:bodyPr>
          <a:lstStyle/>
          <a:p>
            <a:r>
              <a:rPr lang="nl-NL"/>
              <a:t>Actuele situatie exploitatie woningvoorraad (DAEB) </a:t>
            </a:r>
          </a:p>
        </p:txBody>
      </p:sp>
      <p:sp>
        <p:nvSpPr>
          <p:cNvPr id="3" name="Tijdelijke aanduiding voor dianummer 2">
            <a:extLst>
              <a:ext uri="{FF2B5EF4-FFF2-40B4-BE49-F238E27FC236}">
                <a16:creationId xmlns:a16="http://schemas.microsoft.com/office/drawing/2014/main" id="{5715ACEF-9995-377C-BD1C-F7382F612712}"/>
              </a:ext>
            </a:extLst>
          </p:cNvPr>
          <p:cNvSpPr>
            <a:spLocks noGrp="1"/>
          </p:cNvSpPr>
          <p:nvPr>
            <p:ph type="sldNum" sz="quarter" idx="12"/>
          </p:nvPr>
        </p:nvSpPr>
        <p:spPr>
          <a:xfrm>
            <a:off x="11440745" y="6566254"/>
            <a:ext cx="223200" cy="153888"/>
          </a:xfrm>
        </p:spPr>
        <p:txBody>
          <a:bodyPr wrap="none"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9CDA0D-E60F-43FA-955F-1B96DEEB3FDE}"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136</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pic>
        <p:nvPicPr>
          <p:cNvPr id="5" name="Afbeelding 4">
            <a:extLst>
              <a:ext uri="{FF2B5EF4-FFF2-40B4-BE49-F238E27FC236}">
                <a16:creationId xmlns:a16="http://schemas.microsoft.com/office/drawing/2014/main" id="{831418E4-E29A-E680-D4BD-1B9D9D93F4CA}"/>
              </a:ext>
            </a:extLst>
          </p:cNvPr>
          <p:cNvPicPr>
            <a:picLocks noChangeAspect="1"/>
          </p:cNvPicPr>
          <p:nvPr/>
        </p:nvPicPr>
        <p:blipFill>
          <a:blip r:embed="rId2"/>
          <a:stretch>
            <a:fillRect/>
          </a:stretch>
        </p:blipFill>
        <p:spPr>
          <a:xfrm>
            <a:off x="548217" y="1390491"/>
            <a:ext cx="5280000" cy="4677093"/>
          </a:xfrm>
          <a:prstGeom prst="rect">
            <a:avLst/>
          </a:prstGeom>
          <a:noFill/>
        </p:spPr>
      </p:pic>
      <p:pic>
        <p:nvPicPr>
          <p:cNvPr id="6" name="Afbeelding 5">
            <a:extLst>
              <a:ext uri="{FF2B5EF4-FFF2-40B4-BE49-F238E27FC236}">
                <a16:creationId xmlns:a16="http://schemas.microsoft.com/office/drawing/2014/main" id="{72177289-93DF-E234-BBF3-C43E9C88F174}"/>
              </a:ext>
            </a:extLst>
          </p:cNvPr>
          <p:cNvPicPr>
            <a:picLocks noChangeAspect="1"/>
          </p:cNvPicPr>
          <p:nvPr/>
        </p:nvPicPr>
        <p:blipFill>
          <a:blip r:embed="rId3"/>
          <a:stretch>
            <a:fillRect/>
          </a:stretch>
        </p:blipFill>
        <p:spPr>
          <a:xfrm>
            <a:off x="6365900" y="1692734"/>
            <a:ext cx="5280000" cy="4072606"/>
          </a:xfrm>
          <a:prstGeom prst="rect">
            <a:avLst/>
          </a:prstGeom>
          <a:noFill/>
        </p:spPr>
      </p:pic>
    </p:spTree>
    <p:extLst>
      <p:ext uri="{BB962C8B-B14F-4D97-AF65-F5344CB8AC3E}">
        <p14:creationId xmlns:p14="http://schemas.microsoft.com/office/powerpoint/2010/main" val="247290444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11A805-9984-A955-C22B-9010C8E22AB5}"/>
              </a:ext>
            </a:extLst>
          </p:cNvPr>
          <p:cNvSpPr>
            <a:spLocks noGrp="1"/>
          </p:cNvSpPr>
          <p:nvPr>
            <p:ph type="title"/>
          </p:nvPr>
        </p:nvSpPr>
        <p:spPr>
          <a:xfrm>
            <a:off x="574674" y="507648"/>
            <a:ext cx="11041063" cy="498598"/>
          </a:xfrm>
        </p:spPr>
        <p:txBody>
          <a:bodyPr wrap="square" anchor="t">
            <a:normAutofit/>
          </a:bodyPr>
          <a:lstStyle/>
          <a:p>
            <a:r>
              <a:rPr lang="nl-NL"/>
              <a:t>Financieel overzicht Instandhouding (globale schatting)</a:t>
            </a:r>
          </a:p>
        </p:txBody>
      </p:sp>
      <p:sp>
        <p:nvSpPr>
          <p:cNvPr id="3" name="Tijdelijke aanduiding voor dianummer 2">
            <a:extLst>
              <a:ext uri="{FF2B5EF4-FFF2-40B4-BE49-F238E27FC236}">
                <a16:creationId xmlns:a16="http://schemas.microsoft.com/office/drawing/2014/main" id="{041BD2EF-4FC0-1F79-80A8-F2D2C6CAE0A5}"/>
              </a:ext>
            </a:extLst>
          </p:cNvPr>
          <p:cNvSpPr>
            <a:spLocks noGrp="1"/>
          </p:cNvSpPr>
          <p:nvPr>
            <p:ph type="sldNum" sz="quarter" idx="12"/>
          </p:nvPr>
        </p:nvSpPr>
        <p:spPr>
          <a:xfrm>
            <a:off x="11440745" y="6566254"/>
            <a:ext cx="223200" cy="153888"/>
          </a:xfrm>
        </p:spPr>
        <p:txBody>
          <a:bodyPr wrap="none"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9CDA0D-E60F-43FA-955F-1B96DEEB3FDE}"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137</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5" name="Tijdelijke aanduiding voor inhoud 4">
            <a:extLst>
              <a:ext uri="{FF2B5EF4-FFF2-40B4-BE49-F238E27FC236}">
                <a16:creationId xmlns:a16="http://schemas.microsoft.com/office/drawing/2014/main" id="{6D2C45D4-EB5C-48AD-31F5-8DE2273D6CD2}"/>
              </a:ext>
            </a:extLst>
          </p:cNvPr>
          <p:cNvSpPr>
            <a:spLocks noGrp="1"/>
          </p:cNvSpPr>
          <p:nvPr>
            <p:ph sz="quarter" idx="15"/>
          </p:nvPr>
        </p:nvSpPr>
        <p:spPr>
          <a:xfrm>
            <a:off x="548217" y="1295400"/>
            <a:ext cx="5280000" cy="4867275"/>
          </a:xfrm>
        </p:spPr>
        <p:txBody>
          <a:bodyPr>
            <a:normAutofit/>
          </a:bodyPr>
          <a:lstStyle/>
          <a:p>
            <a:pPr marL="285750" indent="-285750">
              <a:spcAft>
                <a:spcPts val="600"/>
              </a:spcAft>
              <a:buFont typeface="Arial" panose="020B0604020202020204" pitchFamily="34" charset="0"/>
              <a:buChar char="•"/>
            </a:pPr>
            <a:r>
              <a:rPr lang="nl-NL" sz="2400"/>
              <a:t>Financiële overzicht Instandhouding bestaat uit drie onderdelen:</a:t>
            </a:r>
          </a:p>
          <a:p>
            <a:pPr>
              <a:spcAft>
                <a:spcPts val="600"/>
              </a:spcAft>
            </a:pPr>
            <a:endParaRPr lang="nl-NL" sz="2400"/>
          </a:p>
          <a:p>
            <a:pPr marL="611188" lvl="1" indent="-342900">
              <a:spcAft>
                <a:spcPts val="600"/>
              </a:spcAft>
              <a:buFont typeface="Wingdings" panose="05000000000000000000" pitchFamily="2" charset="2"/>
              <a:buChar char="Ø"/>
            </a:pPr>
            <a:r>
              <a:rPr lang="nl-NL" sz="2400"/>
              <a:t>Saldo exploitatie, incl. </a:t>
            </a:r>
            <a:r>
              <a:rPr lang="nl-NL" sz="2400" err="1"/>
              <a:t>verbeteruit</a:t>
            </a:r>
            <a:r>
              <a:rPr lang="nl-NL" sz="2400"/>
              <a:t>-gaven</a:t>
            </a:r>
          </a:p>
          <a:p>
            <a:pPr marL="611188" lvl="1" indent="-342900">
              <a:spcAft>
                <a:spcPts val="600"/>
              </a:spcAft>
              <a:buFont typeface="Wingdings" panose="05000000000000000000" pitchFamily="2" charset="2"/>
              <a:buChar char="Ø"/>
            </a:pPr>
            <a:r>
              <a:rPr lang="nl-NL" sz="2400"/>
              <a:t>Sloop met vervangende nieuwbouw</a:t>
            </a:r>
          </a:p>
          <a:p>
            <a:pPr marL="611188" lvl="1" indent="-342900">
              <a:spcAft>
                <a:spcPts val="600"/>
              </a:spcAft>
              <a:buFont typeface="Wingdings" panose="05000000000000000000" pitchFamily="2" charset="2"/>
              <a:buChar char="Ø"/>
            </a:pPr>
            <a:r>
              <a:rPr lang="nl-NL" sz="2400"/>
              <a:t>Inflatoire leningruimte  (beschikbaar door de stijging van de beleids-waarde)</a:t>
            </a:r>
          </a:p>
        </p:txBody>
      </p:sp>
      <p:pic>
        <p:nvPicPr>
          <p:cNvPr id="4" name="Afbeelding 3">
            <a:extLst>
              <a:ext uri="{FF2B5EF4-FFF2-40B4-BE49-F238E27FC236}">
                <a16:creationId xmlns:a16="http://schemas.microsoft.com/office/drawing/2014/main" id="{3378E609-F7A7-11AD-8556-12F8966F84AD}"/>
              </a:ext>
            </a:extLst>
          </p:cNvPr>
          <p:cNvPicPr>
            <a:picLocks noChangeAspect="1"/>
          </p:cNvPicPr>
          <p:nvPr/>
        </p:nvPicPr>
        <p:blipFill>
          <a:blip r:embed="rId2"/>
          <a:stretch>
            <a:fillRect/>
          </a:stretch>
        </p:blipFill>
        <p:spPr>
          <a:xfrm>
            <a:off x="6365900" y="2151895"/>
            <a:ext cx="5280000" cy="3154285"/>
          </a:xfrm>
          <a:prstGeom prst="rect">
            <a:avLst/>
          </a:prstGeom>
          <a:noFill/>
        </p:spPr>
      </p:pic>
    </p:spTree>
    <p:extLst>
      <p:ext uri="{BB962C8B-B14F-4D97-AF65-F5344CB8AC3E}">
        <p14:creationId xmlns:p14="http://schemas.microsoft.com/office/powerpoint/2010/main" val="18253788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DEDB3B-156D-90FB-6105-B2969C8CF375}"/>
              </a:ext>
            </a:extLst>
          </p:cNvPr>
          <p:cNvSpPr>
            <a:spLocks noGrp="1"/>
          </p:cNvSpPr>
          <p:nvPr>
            <p:ph type="title"/>
          </p:nvPr>
        </p:nvSpPr>
        <p:spPr/>
        <p:txBody>
          <a:bodyPr/>
          <a:lstStyle/>
          <a:p>
            <a:r>
              <a:rPr lang="nl-NL"/>
              <a:t>Is Instandhouding nog mogelijk?</a:t>
            </a:r>
          </a:p>
        </p:txBody>
      </p:sp>
      <p:sp>
        <p:nvSpPr>
          <p:cNvPr id="3" name="Tijdelijke aanduiding voor dianummer 2">
            <a:extLst>
              <a:ext uri="{FF2B5EF4-FFF2-40B4-BE49-F238E27FC236}">
                <a16:creationId xmlns:a16="http://schemas.microsoft.com/office/drawing/2014/main" id="{F60955F9-6FAA-8F22-8D31-E9C6A8ABF83E}"/>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138</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5" name="Tijdelijke aanduiding voor inhoud 4">
            <a:extLst>
              <a:ext uri="{FF2B5EF4-FFF2-40B4-BE49-F238E27FC236}">
                <a16:creationId xmlns:a16="http://schemas.microsoft.com/office/drawing/2014/main" id="{5E108E70-F68C-632A-9A82-9A84550FC0AD}"/>
              </a:ext>
            </a:extLst>
          </p:cNvPr>
          <p:cNvSpPr>
            <a:spLocks noGrp="1"/>
          </p:cNvSpPr>
          <p:nvPr>
            <p:ph sz="quarter" idx="13"/>
          </p:nvPr>
        </p:nvSpPr>
        <p:spPr>
          <a:xfrm>
            <a:off x="574675" y="1175657"/>
            <a:ext cx="11041063" cy="5301697"/>
          </a:xfrm>
        </p:spPr>
        <p:txBody>
          <a:bodyPr>
            <a:normAutofit/>
          </a:bodyPr>
          <a:lstStyle/>
          <a:p>
            <a:pPr marL="342900" indent="-342900">
              <a:buFont typeface="Arial" panose="020B0604020202020204" pitchFamily="34" charset="0"/>
              <a:buChar char="•"/>
            </a:pPr>
            <a:r>
              <a:rPr lang="nl-NL" sz="2400" dirty="0"/>
              <a:t>Er is een tekort van € 49 per woning per maand. Als de Spaarpot leeg is, is het tekort voor de sector  € 1,4 miljard waarvoor dan niet geleend kan worden.</a:t>
            </a:r>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r>
              <a:rPr lang="nl-NL" sz="2400" dirty="0"/>
              <a:t>Kanttekeningen</a:t>
            </a:r>
          </a:p>
          <a:p>
            <a:pPr marL="877888" lvl="2" indent="-342900">
              <a:buFont typeface="Wingdings" panose="05000000000000000000" pitchFamily="2" charset="2"/>
              <a:buChar char="Ø"/>
            </a:pPr>
            <a:r>
              <a:rPr lang="nl-NL" sz="2400" dirty="0"/>
              <a:t>Vermindering tekort door:</a:t>
            </a:r>
          </a:p>
          <a:p>
            <a:pPr marL="1420813" lvl="4" indent="-342900">
              <a:buFont typeface="Wingdings" panose="05000000000000000000" pitchFamily="2" charset="2"/>
              <a:buChar char="ü"/>
            </a:pPr>
            <a:r>
              <a:rPr lang="nl-NL" sz="2400" dirty="0"/>
              <a:t>verbeteruitgaven kunnen (wellicht) op termijn lager</a:t>
            </a:r>
          </a:p>
          <a:p>
            <a:pPr marL="877888" lvl="2" indent="-342900">
              <a:buFont typeface="Wingdings" panose="05000000000000000000" pitchFamily="2" charset="2"/>
              <a:buChar char="Ø"/>
            </a:pPr>
            <a:r>
              <a:rPr lang="nl-NL" sz="2400" dirty="0"/>
              <a:t>Stijging tekort door: </a:t>
            </a:r>
          </a:p>
          <a:p>
            <a:pPr marL="1146175" lvl="3" indent="-342900">
              <a:buFont typeface="Wingdings" panose="05000000000000000000" pitchFamily="2" charset="2"/>
              <a:buChar char="ü"/>
            </a:pPr>
            <a:r>
              <a:rPr lang="nl-NL" sz="2400" dirty="0"/>
              <a:t>bij huidig renteniveau hogere rentelasten door herfinancieringen </a:t>
            </a:r>
          </a:p>
          <a:p>
            <a:pPr marL="1146175" lvl="3" indent="-342900">
              <a:buFont typeface="Wingdings" panose="05000000000000000000" pitchFamily="2" charset="2"/>
              <a:buChar char="ü"/>
            </a:pPr>
            <a:r>
              <a:rPr lang="nl-NL" sz="2400" dirty="0"/>
              <a:t> naar verwachting hogere vennootschapsbelasting in de toekomst</a:t>
            </a:r>
          </a:p>
          <a:p>
            <a:pPr marL="1146175" lvl="3" indent="-342900">
              <a:buFont typeface="Wingdings" panose="05000000000000000000" pitchFamily="2" charset="2"/>
              <a:buChar char="ü"/>
            </a:pPr>
            <a:endParaRPr lang="nl-NL" sz="2400" dirty="0"/>
          </a:p>
          <a:p>
            <a:pPr marL="342900" indent="-342900">
              <a:buFont typeface="Arial" panose="020B0604020202020204" pitchFamily="34" charset="0"/>
              <a:buChar char="•"/>
            </a:pPr>
            <a:r>
              <a:rPr lang="nl-NL" sz="2400" dirty="0"/>
              <a:t>Onzekerheid of instandhouding gemiddeld genomen mogelijk zal zijn. </a:t>
            </a:r>
          </a:p>
        </p:txBody>
      </p:sp>
    </p:spTree>
    <p:extLst>
      <p:ext uri="{BB962C8B-B14F-4D97-AF65-F5344CB8AC3E}">
        <p14:creationId xmlns:p14="http://schemas.microsoft.com/office/powerpoint/2010/main" val="90123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D28FBE-66B7-FD32-FF5A-01CCC187DA6A}"/>
              </a:ext>
            </a:extLst>
          </p:cNvPr>
          <p:cNvSpPr>
            <a:spLocks noGrp="1"/>
          </p:cNvSpPr>
          <p:nvPr>
            <p:ph type="title"/>
          </p:nvPr>
        </p:nvSpPr>
        <p:spPr/>
        <p:txBody>
          <a:bodyPr/>
          <a:lstStyle/>
          <a:p>
            <a:r>
              <a:rPr lang="nl-NL"/>
              <a:t>Mogelijkheden voor Uitbreiding?</a:t>
            </a:r>
          </a:p>
        </p:txBody>
      </p:sp>
      <p:sp>
        <p:nvSpPr>
          <p:cNvPr id="3" name="Tijdelijke aanduiding voor dianummer 2">
            <a:extLst>
              <a:ext uri="{FF2B5EF4-FFF2-40B4-BE49-F238E27FC236}">
                <a16:creationId xmlns:a16="http://schemas.microsoft.com/office/drawing/2014/main" id="{7189503A-F288-C884-808B-020D2B264CC3}"/>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139</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5" name="Tijdelijke aanduiding voor inhoud 4">
            <a:extLst>
              <a:ext uri="{FF2B5EF4-FFF2-40B4-BE49-F238E27FC236}">
                <a16:creationId xmlns:a16="http://schemas.microsoft.com/office/drawing/2014/main" id="{853C4628-AE26-E52A-7E95-2F42FED20E0C}"/>
              </a:ext>
            </a:extLst>
          </p:cNvPr>
          <p:cNvSpPr>
            <a:spLocks noGrp="1"/>
          </p:cNvSpPr>
          <p:nvPr>
            <p:ph sz="quarter" idx="13"/>
          </p:nvPr>
        </p:nvSpPr>
        <p:spPr>
          <a:xfrm>
            <a:off x="574675" y="1211580"/>
            <a:ext cx="11041063" cy="4418112"/>
          </a:xfrm>
        </p:spPr>
        <p:txBody>
          <a:bodyPr>
            <a:normAutofit/>
          </a:bodyPr>
          <a:lstStyle/>
          <a:p>
            <a:pPr marL="285750" indent="-285750">
              <a:buFont typeface="Arial" panose="020B0604020202020204" pitchFamily="34" charset="0"/>
              <a:buChar char="•"/>
            </a:pPr>
            <a:endParaRPr lang="nl-NL" sz="2400"/>
          </a:p>
          <a:p>
            <a:pPr marL="285750" indent="-285750">
              <a:buFont typeface="Arial" panose="020B0604020202020204" pitchFamily="34" charset="0"/>
              <a:buChar char="•"/>
            </a:pPr>
            <a:r>
              <a:rPr lang="nl-NL" sz="2400"/>
              <a:t>Voor mogelijkheden voor Uitbreiding in de situatie dat:</a:t>
            </a:r>
          </a:p>
          <a:p>
            <a:pPr marL="285750" indent="-285750">
              <a:buFont typeface="Arial" panose="020B0604020202020204" pitchFamily="34" charset="0"/>
              <a:buChar char="•"/>
            </a:pPr>
            <a:endParaRPr lang="nl-NL" sz="2400"/>
          </a:p>
          <a:p>
            <a:pPr marL="877888" lvl="2" indent="-342900">
              <a:buFont typeface="Wingdings" panose="05000000000000000000" pitchFamily="2" charset="2"/>
              <a:buChar char="Ø"/>
            </a:pPr>
            <a:r>
              <a:rPr lang="nl-NL" sz="2400"/>
              <a:t>de Spaarpot leeg is (i.c. de grenzen van de leenmogelijkheden zijn bereikt);</a:t>
            </a:r>
          </a:p>
          <a:p>
            <a:pPr marL="877888" lvl="2" indent="-342900">
              <a:buFont typeface="Wingdings" panose="05000000000000000000" pitchFamily="2" charset="2"/>
              <a:buChar char="Ø"/>
            </a:pPr>
            <a:r>
              <a:rPr lang="nl-NL" sz="2400"/>
              <a:t>benutting inflatoire leningruimte voor Instandhouding wel mogelijk blijft;</a:t>
            </a:r>
          </a:p>
          <a:p>
            <a:pPr marL="877888" lvl="2" indent="-342900">
              <a:buFont typeface="Wingdings" panose="05000000000000000000" pitchFamily="2" charset="2"/>
              <a:buChar char="Ø"/>
            </a:pPr>
            <a:r>
              <a:rPr lang="nl-NL" sz="2400"/>
              <a:t>er geen financieel surplus bij Instandhouding beschikbaar is (rendement eigen vermogen is volledig nodig voor Instandhouding).</a:t>
            </a:r>
          </a:p>
          <a:p>
            <a:pPr marL="877888" lvl="2" indent="-342900">
              <a:buFont typeface="Wingdings" panose="05000000000000000000" pitchFamily="2" charset="2"/>
              <a:buChar char="Ø"/>
            </a:pPr>
            <a:endParaRPr lang="nl-NL" sz="2400"/>
          </a:p>
          <a:p>
            <a:pPr marL="342900" indent="-342900">
              <a:buFont typeface="Arial" panose="020B0604020202020204" pitchFamily="34" charset="0"/>
              <a:buChar char="•"/>
            </a:pPr>
            <a:r>
              <a:rPr lang="nl-NL" sz="2400"/>
              <a:t>Gevolg: nieuwbouw voor uitbreiding moet voor 100% met een lening worden gefinancierd.</a:t>
            </a:r>
          </a:p>
          <a:p>
            <a:pPr marL="342900" indent="-342900">
              <a:buFont typeface="Arial" panose="020B0604020202020204" pitchFamily="34" charset="0"/>
              <a:buChar char="•"/>
            </a:pPr>
            <a:endParaRPr lang="nl-NL" sz="2400"/>
          </a:p>
          <a:p>
            <a:endParaRPr lang="nl-NL" sz="2400"/>
          </a:p>
          <a:p>
            <a:endParaRPr lang="nl-NL" sz="2400"/>
          </a:p>
        </p:txBody>
      </p:sp>
    </p:spTree>
    <p:extLst>
      <p:ext uri="{BB962C8B-B14F-4D97-AF65-F5344CB8AC3E}">
        <p14:creationId xmlns:p14="http://schemas.microsoft.com/office/powerpoint/2010/main" val="609519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F98918DA-B979-3FA0-B163-853CCDCBE8D6}"/>
              </a:ext>
            </a:extLst>
          </p:cNvPr>
          <p:cNvSpPr>
            <a:spLocks noGrp="1" noChangeArrowheads="1"/>
          </p:cNvSpPr>
          <p:nvPr>
            <p:ph type="title"/>
          </p:nvPr>
        </p:nvSpPr>
        <p:spPr>
          <a:xfrm>
            <a:off x="1055688" y="0"/>
            <a:ext cx="10944225" cy="692150"/>
          </a:xfrm>
        </p:spPr>
        <p:txBody>
          <a:bodyPr/>
          <a:lstStyle/>
          <a:p>
            <a:pPr marL="0" indent="0" eaLnBrk="1" hangingPunct="1"/>
            <a:r>
              <a:rPr lang="nl-NL" altLang="nl-NL" b="1">
                <a:solidFill>
                  <a:schemeClr val="bg2"/>
                </a:solidFill>
              </a:rPr>
              <a:t>Verstoringen van de markt</a:t>
            </a:r>
          </a:p>
        </p:txBody>
      </p:sp>
      <p:sp>
        <p:nvSpPr>
          <p:cNvPr id="58371" name="Rectangle 3">
            <a:extLst>
              <a:ext uri="{FF2B5EF4-FFF2-40B4-BE49-F238E27FC236}">
                <a16:creationId xmlns:a16="http://schemas.microsoft.com/office/drawing/2014/main" id="{D16A3768-07B1-B571-856B-5764BE98F3EB}"/>
              </a:ext>
            </a:extLst>
          </p:cNvPr>
          <p:cNvSpPr>
            <a:spLocks noGrp="1" noChangeArrowheads="1"/>
          </p:cNvSpPr>
          <p:nvPr>
            <p:ph type="body" idx="1"/>
          </p:nvPr>
        </p:nvSpPr>
        <p:spPr>
          <a:xfrm>
            <a:off x="1127125" y="1341438"/>
            <a:ext cx="10225088" cy="4237037"/>
          </a:xfrm>
        </p:spPr>
        <p:txBody>
          <a:bodyPr/>
          <a:lstStyle/>
          <a:p>
            <a:pPr eaLnBrk="1" hangingPunct="1"/>
            <a:r>
              <a:rPr lang="nl-NL" altLang="nl-NL" sz="2300">
                <a:solidFill>
                  <a:srgbClr val="000000"/>
                </a:solidFill>
              </a:rPr>
              <a:t>Stringent RO beleid (binnenstedelijk bouwen)</a:t>
            </a:r>
          </a:p>
          <a:p>
            <a:pPr eaLnBrk="1" hangingPunct="1"/>
            <a:r>
              <a:rPr lang="nl-NL" altLang="nl-NL" sz="2300">
                <a:solidFill>
                  <a:srgbClr val="000000"/>
                </a:solidFill>
              </a:rPr>
              <a:t>Fiscale behandeling eigen-woningbezit</a:t>
            </a:r>
          </a:p>
          <a:p>
            <a:pPr eaLnBrk="1" hangingPunct="1"/>
            <a:r>
              <a:rPr lang="nl-NL" altLang="nl-NL" sz="2300">
                <a:solidFill>
                  <a:srgbClr val="000000"/>
                </a:solidFill>
              </a:rPr>
              <a:t>Financieringsnormen voor verkrijgen hypotheek</a:t>
            </a:r>
          </a:p>
          <a:p>
            <a:pPr eaLnBrk="1" hangingPunct="1"/>
            <a:r>
              <a:rPr lang="nl-NL" altLang="nl-NL" sz="2300">
                <a:solidFill>
                  <a:srgbClr val="000000"/>
                </a:solidFill>
              </a:rPr>
              <a:t>Huurregulering</a:t>
            </a:r>
          </a:p>
          <a:p>
            <a:pPr eaLnBrk="1" hangingPunct="1"/>
            <a:r>
              <a:rPr lang="nl-NL" altLang="nl-NL" sz="2300">
                <a:solidFill>
                  <a:srgbClr val="000000"/>
                </a:solidFill>
              </a:rPr>
              <a:t>Belastingen (BOX3, VPB)</a:t>
            </a:r>
          </a:p>
          <a:p>
            <a:pPr eaLnBrk="1" hangingPunct="1"/>
            <a:r>
              <a:rPr lang="nl-NL" altLang="nl-NL" sz="2300">
                <a:solidFill>
                  <a:srgbClr val="000000"/>
                </a:solidFill>
              </a:rPr>
              <a:t>Kwaliteitseisen (BBL)</a:t>
            </a:r>
          </a:p>
          <a:p>
            <a:pPr eaLnBrk="1" hangingPunct="1"/>
            <a:r>
              <a:rPr lang="nl-NL" altLang="nl-NL" sz="2300">
                <a:solidFill>
                  <a:srgbClr val="000000"/>
                </a:solidFill>
              </a:rPr>
              <a:t>Woningbouwprogrammering</a:t>
            </a:r>
          </a:p>
          <a:p>
            <a:pPr eaLnBrk="1" hangingPunct="1"/>
            <a:r>
              <a:rPr lang="nl-NL" altLang="nl-NL" sz="2300">
                <a:solidFill>
                  <a:srgbClr val="000000"/>
                </a:solidFill>
              </a:rPr>
              <a:t>Milieueisen (stikstof)</a:t>
            </a:r>
          </a:p>
          <a:p>
            <a:pPr eaLnBrk="1" hangingPunct="1"/>
            <a:r>
              <a:rPr lang="nl-NL" altLang="nl-NL" sz="2300">
                <a:solidFill>
                  <a:srgbClr val="000000"/>
                </a:solidFill>
              </a:rPr>
              <a:t>Aanwezigheid voldoende nutsvoorzieningen</a:t>
            </a:r>
          </a:p>
          <a:p>
            <a:pPr eaLnBrk="1" hangingPunct="1"/>
            <a:r>
              <a:rPr lang="nl-NL" altLang="nl-NL" sz="2300">
                <a:solidFill>
                  <a:srgbClr val="000000"/>
                </a:solidFill>
              </a:rPr>
              <a:t>Lange bezwaar en beroepsprocedures</a:t>
            </a:r>
          </a:p>
          <a:p>
            <a:pPr eaLnBrk="1" hangingPunct="1"/>
            <a:r>
              <a:rPr lang="nl-NL" altLang="nl-NL" sz="2300">
                <a:solidFill>
                  <a:srgbClr val="000000"/>
                </a:solidFill>
              </a:rPr>
              <a:t>Gebrekkige ambtelijke capaciteit</a:t>
            </a:r>
          </a:p>
          <a:p>
            <a:pPr eaLnBrk="1" hangingPunct="1"/>
            <a:endParaRPr lang="nl-NL" altLang="nl-NL" sz="2300">
              <a:solidFill>
                <a:srgbClr val="000000"/>
              </a:solidFill>
            </a:endParaRPr>
          </a:p>
          <a:p>
            <a:pPr eaLnBrk="1" hangingPunct="1"/>
            <a:endParaRPr lang="nl-NL" altLang="nl-NL" sz="2300">
              <a:solidFill>
                <a:srgbClr val="000000"/>
              </a:solidFill>
            </a:endParaRPr>
          </a:p>
          <a:p>
            <a:pPr eaLnBrk="1" hangingPunct="1"/>
            <a:endParaRPr lang="nl-NL" altLang="nl-NL" sz="2300">
              <a:solidFill>
                <a:srgbClr val="000000"/>
              </a:solidFill>
            </a:endParaRPr>
          </a:p>
          <a:p>
            <a:pPr eaLnBrk="1" hangingPunct="1"/>
            <a:endParaRPr lang="nl-NL" altLang="nl-NL" sz="2300">
              <a:solidFill>
                <a:srgbClr val="000000"/>
              </a:solidFill>
            </a:endParaRPr>
          </a:p>
          <a:p>
            <a:pPr eaLnBrk="1" hangingPunct="1"/>
            <a:endParaRPr lang="nl-NL" altLang="nl-NL" sz="2300">
              <a:solidFill>
                <a:srgbClr val="000000"/>
              </a:solidFill>
            </a:endParaRPr>
          </a:p>
          <a:p>
            <a:pPr eaLnBrk="1" hangingPunct="1"/>
            <a:endParaRPr lang="en-GB" altLang="nl-NL">
              <a:solidFill>
                <a:srgbClr val="000000"/>
              </a:solidFill>
            </a:endParaRPr>
          </a:p>
          <a:p>
            <a:pPr eaLnBrk="1" hangingPunct="1"/>
            <a:endParaRPr lang="en-GB" altLang="nl-NL">
              <a:solidFill>
                <a:srgbClr val="000000"/>
              </a:solidFill>
            </a:endParaRPr>
          </a:p>
          <a:p>
            <a:pPr eaLnBrk="1" hangingPunct="1"/>
            <a:endParaRPr lang="nl-NL" altLang="nl-NL">
              <a:solidFill>
                <a:srgbClr val="000000"/>
              </a:solidFil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837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837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8371">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8371">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8371">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58371">
                                            <p:txEl>
                                              <p:pRg st="9" end="9"/>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8371">
                                            <p:txEl>
                                              <p:pRg st="10" end="10"/>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20441E-9345-27F5-0DED-A7888D6C1FE7}"/>
              </a:ext>
            </a:extLst>
          </p:cNvPr>
          <p:cNvSpPr>
            <a:spLocks noGrp="1"/>
          </p:cNvSpPr>
          <p:nvPr>
            <p:ph type="title"/>
          </p:nvPr>
        </p:nvSpPr>
        <p:spPr/>
        <p:txBody>
          <a:bodyPr/>
          <a:lstStyle/>
          <a:p>
            <a:r>
              <a:rPr lang="nl-NL"/>
              <a:t>Dubbele problematiek uitbreidingsnieuwbouw</a:t>
            </a:r>
          </a:p>
        </p:txBody>
      </p:sp>
      <p:sp>
        <p:nvSpPr>
          <p:cNvPr id="3" name="Tijdelijke aanduiding voor dianummer 2">
            <a:extLst>
              <a:ext uri="{FF2B5EF4-FFF2-40B4-BE49-F238E27FC236}">
                <a16:creationId xmlns:a16="http://schemas.microsoft.com/office/drawing/2014/main" id="{2E9FE666-E08C-5A22-37EE-B3FB376C44B2}"/>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140</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5" name="Tijdelijke aanduiding voor inhoud 4">
            <a:extLst>
              <a:ext uri="{FF2B5EF4-FFF2-40B4-BE49-F238E27FC236}">
                <a16:creationId xmlns:a16="http://schemas.microsoft.com/office/drawing/2014/main" id="{A0ACEABD-ABED-5788-1FA3-0ECB319007FD}"/>
              </a:ext>
            </a:extLst>
          </p:cNvPr>
          <p:cNvSpPr>
            <a:spLocks noGrp="1"/>
          </p:cNvSpPr>
          <p:nvPr>
            <p:ph sz="quarter" idx="13"/>
          </p:nvPr>
        </p:nvSpPr>
        <p:spPr>
          <a:xfrm>
            <a:off x="539544" y="1653444"/>
            <a:ext cx="11041063" cy="4529642"/>
          </a:xfrm>
        </p:spPr>
        <p:txBody>
          <a:bodyPr>
            <a:normAutofit lnSpcReduction="10000"/>
          </a:bodyPr>
          <a:lstStyle/>
          <a:p>
            <a:pPr marL="342900" indent="-342900">
              <a:buFont typeface="Arial" panose="020B0604020202020204" pitchFamily="34" charset="0"/>
              <a:buChar char="•"/>
            </a:pPr>
            <a:r>
              <a:rPr lang="nl-NL" sz="2400"/>
              <a:t>Als de Spaarpot leeg is (geen eigen leencapaciteit meer) dan is 100% financiering van de uitbreidingsnieuwbouw feitelijk niet mogelijk:</a:t>
            </a:r>
          </a:p>
          <a:p>
            <a:endParaRPr lang="nl-NL" sz="2400"/>
          </a:p>
          <a:p>
            <a:pPr marL="611188" lvl="1" indent="-342900">
              <a:buFont typeface="Wingdings" panose="05000000000000000000" pitchFamily="2" charset="2"/>
              <a:buChar char="Ø"/>
            </a:pPr>
            <a:r>
              <a:rPr lang="nl-NL" sz="2400"/>
              <a:t>Geen financiering meer voor onrendabele top</a:t>
            </a:r>
          </a:p>
          <a:p>
            <a:pPr lvl="1" indent="0">
              <a:buNone/>
            </a:pPr>
            <a:r>
              <a:rPr lang="nl-NL" sz="2400"/>
              <a:t>	De beleidswaarde van gemiddeld 43% leidt tot een onrendabele top gelijk van 	57% van de stichtingskosten. Onrendabele top kan niet gefinancierd worden. </a:t>
            </a:r>
          </a:p>
          <a:p>
            <a:pPr lvl="2" indent="0">
              <a:buNone/>
            </a:pPr>
            <a:endParaRPr lang="nl-NL" sz="2400"/>
          </a:p>
          <a:p>
            <a:pPr marL="611188" lvl="1" indent="-342900">
              <a:buFont typeface="Wingdings" panose="05000000000000000000" pitchFamily="2" charset="2"/>
              <a:buChar char="Ø"/>
            </a:pPr>
            <a:r>
              <a:rPr lang="nl-NL" sz="2400"/>
              <a:t>Geen groei van eigen vermogen beschikbaar</a:t>
            </a:r>
          </a:p>
          <a:p>
            <a:pPr lvl="2" indent="0">
              <a:buNone/>
            </a:pPr>
            <a:r>
              <a:rPr lang="nl-NL" sz="2400"/>
              <a:t>	De LTV van 70% vereist inbreng van 30% eigen vermogen. Dit aandeel eigen 	vermogen is niet beschikbaar</a:t>
            </a:r>
            <a:r>
              <a:rPr lang="nl-NL"/>
              <a:t> voor nieuwbouw.</a:t>
            </a:r>
            <a:r>
              <a:rPr lang="nl-NL" sz="2400"/>
              <a:t> Rendement eigen vermogen (direct en indirect), is nodig voor instandhouding.</a:t>
            </a:r>
          </a:p>
          <a:p>
            <a:pPr marL="342900" indent="-342900">
              <a:buFont typeface="Arial" panose="020B0604020202020204" pitchFamily="34" charset="0"/>
              <a:buChar char="•"/>
            </a:pPr>
            <a:endParaRPr lang="nl-NL" sz="2400"/>
          </a:p>
        </p:txBody>
      </p:sp>
    </p:spTree>
    <p:extLst>
      <p:ext uri="{BB962C8B-B14F-4D97-AF65-F5344CB8AC3E}">
        <p14:creationId xmlns:p14="http://schemas.microsoft.com/office/powerpoint/2010/main" val="71345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168217-5281-6236-F6D9-865EAA22D31E}"/>
              </a:ext>
            </a:extLst>
          </p:cNvPr>
          <p:cNvSpPr>
            <a:spLocks noGrp="1"/>
          </p:cNvSpPr>
          <p:nvPr>
            <p:ph type="title"/>
          </p:nvPr>
        </p:nvSpPr>
        <p:spPr/>
        <p:txBody>
          <a:bodyPr/>
          <a:lstStyle/>
          <a:p>
            <a:r>
              <a:rPr lang="nl-NL"/>
              <a:t>Conclusies</a:t>
            </a:r>
          </a:p>
        </p:txBody>
      </p:sp>
      <p:sp>
        <p:nvSpPr>
          <p:cNvPr id="3" name="Tijdelijke aanduiding voor dianummer 2">
            <a:extLst>
              <a:ext uri="{FF2B5EF4-FFF2-40B4-BE49-F238E27FC236}">
                <a16:creationId xmlns:a16="http://schemas.microsoft.com/office/drawing/2014/main" id="{E84A0F39-A463-0625-4E2B-85DB684E8747}"/>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141</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5" name="Tijdelijke aanduiding voor inhoud 4">
            <a:extLst>
              <a:ext uri="{FF2B5EF4-FFF2-40B4-BE49-F238E27FC236}">
                <a16:creationId xmlns:a16="http://schemas.microsoft.com/office/drawing/2014/main" id="{22CB4316-16B5-87AA-2EA1-221E46F3C6C4}"/>
              </a:ext>
            </a:extLst>
          </p:cNvPr>
          <p:cNvSpPr>
            <a:spLocks noGrp="1"/>
          </p:cNvSpPr>
          <p:nvPr>
            <p:ph sz="quarter" idx="13"/>
          </p:nvPr>
        </p:nvSpPr>
        <p:spPr/>
        <p:txBody>
          <a:bodyPr>
            <a:normAutofit/>
          </a:bodyPr>
          <a:lstStyle/>
          <a:p>
            <a:pPr marL="342900" indent="-342900">
              <a:buFont typeface="Arial" panose="020B0604020202020204" pitchFamily="34" charset="0"/>
              <a:buChar char="•"/>
            </a:pPr>
            <a:r>
              <a:rPr lang="nl-NL" sz="2400"/>
              <a:t>Als de Spaarpot leeg is:</a:t>
            </a:r>
          </a:p>
          <a:p>
            <a:pPr marL="342900" indent="-342900">
              <a:buFont typeface="Arial" panose="020B0604020202020204" pitchFamily="34" charset="0"/>
              <a:buChar char="•"/>
            </a:pPr>
            <a:endParaRPr lang="nl-NL" sz="2400"/>
          </a:p>
          <a:p>
            <a:pPr marL="611188" lvl="1" indent="-342900">
              <a:buFont typeface="Wingdings" panose="05000000000000000000" pitchFamily="2" charset="2"/>
              <a:buChar char="Ø"/>
            </a:pPr>
            <a:r>
              <a:rPr lang="nl-NL" sz="2400"/>
              <a:t>Instandhouding met passen en meten nog mogelijk, onder voorwaarde dat de inflatoire leningruimte daadwerkelijk (met borging van het WSW) beschikbaar blijft.</a:t>
            </a:r>
          </a:p>
          <a:p>
            <a:pPr marL="611188" lvl="1" indent="-342900">
              <a:buFont typeface="Wingdings" panose="05000000000000000000" pitchFamily="2" charset="2"/>
              <a:buChar char="Ø"/>
            </a:pPr>
            <a:endParaRPr lang="nl-NL" sz="2400"/>
          </a:p>
          <a:p>
            <a:pPr marL="611188" lvl="1" indent="-342900">
              <a:buFont typeface="Wingdings" panose="05000000000000000000" pitchFamily="2" charset="2"/>
              <a:buChar char="Ø"/>
            </a:pPr>
            <a:r>
              <a:rPr lang="nl-NL" sz="2400"/>
              <a:t>Uitbreiding is niet meer mogelijk. Bij een groeiende woningvoorraad, daalt het aandeel van de sociale huursector </a:t>
            </a:r>
          </a:p>
          <a:p>
            <a:pPr marL="611188" lvl="1" indent="-342900">
              <a:buFont typeface="Wingdings" panose="05000000000000000000" pitchFamily="2" charset="2"/>
              <a:buChar char="Ø"/>
            </a:pPr>
            <a:endParaRPr lang="nl-NL" sz="2400"/>
          </a:p>
          <a:p>
            <a:pPr marL="611188" lvl="1" indent="-342900">
              <a:buFont typeface="Wingdings" panose="05000000000000000000" pitchFamily="2" charset="2"/>
              <a:buChar char="Ø"/>
            </a:pPr>
            <a:r>
              <a:rPr lang="nl-NL" sz="2400"/>
              <a:t>Een buffer voor het opvangen van risico’s is er amper/niet</a:t>
            </a:r>
          </a:p>
          <a:p>
            <a:pPr lvl="2" indent="0">
              <a:buNone/>
            </a:pPr>
            <a:r>
              <a:rPr lang="nl-NL" sz="2400"/>
              <a:t> </a:t>
            </a:r>
          </a:p>
        </p:txBody>
      </p:sp>
    </p:spTree>
    <p:extLst>
      <p:ext uri="{BB962C8B-B14F-4D97-AF65-F5344CB8AC3E}">
        <p14:creationId xmlns:p14="http://schemas.microsoft.com/office/powerpoint/2010/main" val="369320233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77986F-9869-3A29-B1ED-E808DB285F34}"/>
              </a:ext>
            </a:extLst>
          </p:cNvPr>
          <p:cNvSpPr>
            <a:spLocks noGrp="1"/>
          </p:cNvSpPr>
          <p:nvPr>
            <p:ph type="title"/>
          </p:nvPr>
        </p:nvSpPr>
        <p:spPr/>
        <p:txBody>
          <a:bodyPr/>
          <a:lstStyle/>
          <a:p>
            <a:r>
              <a:rPr lang="nl-NL"/>
              <a:t>Het gemankeerde kompas</a:t>
            </a:r>
          </a:p>
        </p:txBody>
      </p:sp>
      <p:sp>
        <p:nvSpPr>
          <p:cNvPr id="3" name="Tijdelijke aanduiding voor dianummer 2">
            <a:extLst>
              <a:ext uri="{FF2B5EF4-FFF2-40B4-BE49-F238E27FC236}">
                <a16:creationId xmlns:a16="http://schemas.microsoft.com/office/drawing/2014/main" id="{166A08C0-8E8B-8AF1-5105-2084440374C2}"/>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142</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5" name="Tijdelijke aanduiding voor inhoud 4">
            <a:extLst>
              <a:ext uri="{FF2B5EF4-FFF2-40B4-BE49-F238E27FC236}">
                <a16:creationId xmlns:a16="http://schemas.microsoft.com/office/drawing/2014/main" id="{7AB7EDE9-920D-DD96-9A2A-4F49C642B041}"/>
              </a:ext>
            </a:extLst>
          </p:cNvPr>
          <p:cNvSpPr>
            <a:spLocks noGrp="1"/>
          </p:cNvSpPr>
          <p:nvPr>
            <p:ph sz="quarter" idx="13"/>
          </p:nvPr>
        </p:nvSpPr>
        <p:spPr>
          <a:xfrm>
            <a:off x="574675" y="1665287"/>
            <a:ext cx="11041063" cy="4812067"/>
          </a:xfrm>
        </p:spPr>
        <p:txBody>
          <a:bodyPr>
            <a:normAutofit/>
          </a:bodyPr>
          <a:lstStyle/>
          <a:p>
            <a:pPr marL="285750" indent="-285750">
              <a:buFont typeface="Arial" panose="020B0604020202020204" pitchFamily="34" charset="0"/>
              <a:buChar char="•"/>
            </a:pPr>
            <a:r>
              <a:rPr lang="nl-NL" sz="2400"/>
              <a:t>De uitwerking van de financiële ratio’s kent tekortkomingen waardoor ze geen goed beeld geven:</a:t>
            </a:r>
          </a:p>
          <a:p>
            <a:pPr marL="285750" indent="-285750">
              <a:buFont typeface="Arial" panose="020B0604020202020204" pitchFamily="34" charset="0"/>
              <a:buChar char="•"/>
            </a:pPr>
            <a:endParaRPr lang="nl-NL" sz="2400"/>
          </a:p>
          <a:p>
            <a:pPr marL="611188" lvl="1" indent="-342900">
              <a:buFont typeface="Wingdings" panose="05000000000000000000" pitchFamily="2" charset="2"/>
              <a:buChar char="Ø"/>
            </a:pPr>
            <a:r>
              <a:rPr lang="nl-NL" sz="2400"/>
              <a:t>ICR: lijkt een royale buffer te bieden (1,4 – 1,0 = 0,4), maar deze buffer is meer dan volledig nodig voor instandhouding van de woningportefeuille. Bij een verlaging van de ICR is het tekort nog groter.</a:t>
            </a:r>
          </a:p>
          <a:p>
            <a:pPr marL="611188" lvl="1" indent="-342900">
              <a:buFont typeface="Wingdings" panose="05000000000000000000" pitchFamily="2" charset="2"/>
              <a:buChar char="Ø"/>
            </a:pPr>
            <a:r>
              <a:rPr lang="nl-NL" sz="2400"/>
              <a:t>LTV: de beleidswaarde levert niet het ‘beloofde’ en benodigde rendement op het eigen vermogen. Door de fictie van het ‘eeuwige’ leven van de woning en het ontbreken van de kosten van woontechnische veroudering (verduurzaming en renovatie) overschat de beleidswaarde de toekomstige netto opbrengst van de woning.</a:t>
            </a:r>
          </a:p>
        </p:txBody>
      </p:sp>
    </p:spTree>
    <p:extLst>
      <p:ext uri="{BB962C8B-B14F-4D97-AF65-F5344CB8AC3E}">
        <p14:creationId xmlns:p14="http://schemas.microsoft.com/office/powerpoint/2010/main" val="260241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3A469-A078-C79C-5955-61DFEEEDDC24}"/>
              </a:ext>
            </a:extLst>
          </p:cNvPr>
          <p:cNvSpPr>
            <a:spLocks noGrp="1"/>
          </p:cNvSpPr>
          <p:nvPr>
            <p:ph type="title"/>
          </p:nvPr>
        </p:nvSpPr>
        <p:spPr/>
        <p:txBody>
          <a:bodyPr/>
          <a:lstStyle/>
          <a:p>
            <a:r>
              <a:rPr lang="nl-NL"/>
              <a:t>Naar een nieuw perspectief</a:t>
            </a:r>
          </a:p>
        </p:txBody>
      </p:sp>
      <p:sp>
        <p:nvSpPr>
          <p:cNvPr id="3" name="Tijdelijke aanduiding voor dianummer 2">
            <a:extLst>
              <a:ext uri="{FF2B5EF4-FFF2-40B4-BE49-F238E27FC236}">
                <a16:creationId xmlns:a16="http://schemas.microsoft.com/office/drawing/2014/main" id="{9BC526E1-4700-53CA-9C7B-717732F1D838}"/>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143</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5" name="Tijdelijke aanduiding voor inhoud 4">
            <a:extLst>
              <a:ext uri="{FF2B5EF4-FFF2-40B4-BE49-F238E27FC236}">
                <a16:creationId xmlns:a16="http://schemas.microsoft.com/office/drawing/2014/main" id="{62360AF8-72B9-64C0-F353-3D357C042502}"/>
              </a:ext>
            </a:extLst>
          </p:cNvPr>
          <p:cNvSpPr>
            <a:spLocks noGrp="1"/>
          </p:cNvSpPr>
          <p:nvPr>
            <p:ph sz="quarter" idx="13"/>
          </p:nvPr>
        </p:nvSpPr>
        <p:spPr>
          <a:xfrm>
            <a:off x="574675" y="1665287"/>
            <a:ext cx="11041063" cy="4812067"/>
          </a:xfrm>
        </p:spPr>
        <p:txBody>
          <a:bodyPr>
            <a:normAutofit/>
          </a:bodyPr>
          <a:lstStyle/>
          <a:p>
            <a:pPr marL="342900" indent="-342900">
              <a:buFont typeface="Arial" panose="020B0604020202020204" pitchFamily="34" charset="0"/>
              <a:buChar char="•"/>
            </a:pPr>
            <a:r>
              <a:rPr lang="nl-NL" sz="2400" dirty="0"/>
              <a:t>Het is geen aanlokkelijk vooruitzicht dat over circa 5 jaar de sociale huursector zich  zelf hooguit in stand kan houden. Daardoor daalt het aandeel in de woningvoorraad, dat steeds verder. </a:t>
            </a:r>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r>
              <a:rPr lang="nl-NL" sz="2400" dirty="0"/>
              <a:t>De sociale huursector heeft een grote maatschappelijk functie. Een steeds verdere daling van het aandeel zou ongewenst zijn.</a:t>
            </a:r>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r>
              <a:rPr lang="nl-NL" sz="2400" b="1" dirty="0"/>
              <a:t>Vijf jaar de tijd om een nieuw perspectief te </a:t>
            </a:r>
            <a:r>
              <a:rPr lang="nl-NL" sz="2400" b="1"/>
              <a:t>ontwikkelen met </a:t>
            </a:r>
            <a:r>
              <a:rPr lang="nl-NL" sz="2400" b="1" dirty="0"/>
              <a:t>structurele oplossingen</a:t>
            </a:r>
            <a:r>
              <a:rPr lang="nl-NL" sz="2400" dirty="0"/>
              <a:t>.</a:t>
            </a:r>
          </a:p>
          <a:p>
            <a:endParaRPr lang="nl-NL" sz="2400" dirty="0"/>
          </a:p>
        </p:txBody>
      </p:sp>
    </p:spTree>
    <p:extLst>
      <p:ext uri="{BB962C8B-B14F-4D97-AF65-F5344CB8AC3E}">
        <p14:creationId xmlns:p14="http://schemas.microsoft.com/office/powerpoint/2010/main" val="253030528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C1D20F-2953-1C30-A0BD-7D4EEF0640A6}"/>
              </a:ext>
            </a:extLst>
          </p:cNvPr>
          <p:cNvSpPr>
            <a:spLocks noGrp="1"/>
          </p:cNvSpPr>
          <p:nvPr>
            <p:ph type="title"/>
          </p:nvPr>
        </p:nvSpPr>
        <p:spPr/>
        <p:txBody>
          <a:bodyPr/>
          <a:lstStyle/>
          <a:p>
            <a:r>
              <a:rPr lang="nl-NL"/>
              <a:t>Actielijnen voor een nieuw perspectief</a:t>
            </a:r>
          </a:p>
        </p:txBody>
      </p:sp>
      <p:sp>
        <p:nvSpPr>
          <p:cNvPr id="3" name="Tijdelijke aanduiding voor dianummer 2">
            <a:extLst>
              <a:ext uri="{FF2B5EF4-FFF2-40B4-BE49-F238E27FC236}">
                <a16:creationId xmlns:a16="http://schemas.microsoft.com/office/drawing/2014/main" id="{321557D8-9136-5A3E-46D9-5EABDA48642C}"/>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144</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5" name="Tijdelijke aanduiding voor inhoud 4">
            <a:extLst>
              <a:ext uri="{FF2B5EF4-FFF2-40B4-BE49-F238E27FC236}">
                <a16:creationId xmlns:a16="http://schemas.microsoft.com/office/drawing/2014/main" id="{B09E565E-E6F8-41FB-48A9-80D720162B6B}"/>
              </a:ext>
            </a:extLst>
          </p:cNvPr>
          <p:cNvSpPr>
            <a:spLocks noGrp="1"/>
          </p:cNvSpPr>
          <p:nvPr>
            <p:ph sz="quarter" idx="13"/>
          </p:nvPr>
        </p:nvSpPr>
        <p:spPr>
          <a:xfrm>
            <a:off x="574675" y="1317171"/>
            <a:ext cx="11041063" cy="5033181"/>
          </a:xfrm>
        </p:spPr>
        <p:txBody>
          <a:bodyPr>
            <a:normAutofit/>
          </a:bodyPr>
          <a:lstStyle/>
          <a:p>
            <a:pPr marL="342900" indent="-342900">
              <a:buFont typeface="Arial" panose="020B0604020202020204" pitchFamily="34" charset="0"/>
              <a:buChar char="•"/>
            </a:pPr>
            <a:r>
              <a:rPr lang="nl-NL" sz="2400"/>
              <a:t>Doel: </a:t>
            </a:r>
            <a:r>
              <a:rPr lang="nl-NL" sz="2400" b="1"/>
              <a:t>structurele</a:t>
            </a:r>
            <a:r>
              <a:rPr lang="nl-NL" sz="2400"/>
              <a:t> </a:t>
            </a:r>
            <a:r>
              <a:rPr lang="nl-NL" sz="2400" b="1"/>
              <a:t>netto groeivoet van de corporatievoorraad 1% per jaar</a:t>
            </a:r>
            <a:r>
              <a:rPr lang="nl-NL" sz="2400"/>
              <a:t>, uiterlijk over 5 jaar. Min of meer gelijk aan de groeivoet van de voorraad. Dus over 5 jaar een gelijkblijvend aandeel.</a:t>
            </a:r>
          </a:p>
          <a:p>
            <a:pPr marL="342900" indent="-342900">
              <a:buFont typeface="Arial" panose="020B0604020202020204" pitchFamily="34" charset="0"/>
              <a:buChar char="•"/>
            </a:pPr>
            <a:endParaRPr lang="nl-NL" sz="2400"/>
          </a:p>
          <a:p>
            <a:pPr marL="342900" indent="-342900">
              <a:buFont typeface="Arial" panose="020B0604020202020204" pitchFamily="34" charset="0"/>
              <a:buChar char="•"/>
            </a:pPr>
            <a:r>
              <a:rPr lang="nl-NL" sz="2400"/>
              <a:t>Actielijnen:</a:t>
            </a:r>
          </a:p>
          <a:p>
            <a:pPr marL="877888" lvl="2" indent="-342900">
              <a:buFont typeface="Wingdings" panose="05000000000000000000" pitchFamily="2" charset="2"/>
              <a:buChar char="Ø"/>
            </a:pPr>
            <a:r>
              <a:rPr lang="nl-NL" sz="2400"/>
              <a:t>Uitwerking continuïteitsvoorwaarden die netto groei van 1% mogelijk maken</a:t>
            </a:r>
          </a:p>
          <a:p>
            <a:pPr marL="877888" lvl="2" indent="-342900">
              <a:buFont typeface="Wingdings" panose="05000000000000000000" pitchFamily="2" charset="2"/>
              <a:buChar char="Ø"/>
            </a:pPr>
            <a:r>
              <a:rPr lang="nl-NL" sz="2400"/>
              <a:t>Beter inzicht in de onderhouds- en verbeteropgave in het corporatiebezit</a:t>
            </a:r>
          </a:p>
          <a:p>
            <a:pPr marL="877888" lvl="2" indent="-342900">
              <a:buFont typeface="Wingdings" panose="05000000000000000000" pitchFamily="2" charset="2"/>
              <a:buChar char="Ø"/>
            </a:pPr>
            <a:r>
              <a:rPr lang="nl-NL" sz="2400"/>
              <a:t>Meer taakstellende normen van exploitatie-uitgaven van woningcorporaties </a:t>
            </a:r>
          </a:p>
          <a:p>
            <a:pPr marL="877888" lvl="2" indent="-342900">
              <a:buFont typeface="Wingdings" panose="05000000000000000000" pitchFamily="2" charset="2"/>
              <a:buChar char="Ø"/>
            </a:pPr>
            <a:r>
              <a:rPr lang="nl-NL" sz="2400"/>
              <a:t>Verlaging van de stichtingskosten van sociale huurwoningen</a:t>
            </a:r>
          </a:p>
          <a:p>
            <a:pPr marL="877888" lvl="2" indent="-342900">
              <a:buFont typeface="Wingdings" panose="05000000000000000000" pitchFamily="2" charset="2"/>
              <a:buChar char="Ø"/>
            </a:pPr>
            <a:r>
              <a:rPr lang="nl-NL" sz="2400"/>
              <a:t>Verbetering kompas voor financiële sturing (ICR, LTV)</a:t>
            </a:r>
          </a:p>
          <a:p>
            <a:pPr marL="877888" lvl="2" indent="-342900">
              <a:buFont typeface="Wingdings" panose="05000000000000000000" pitchFamily="2" charset="2"/>
              <a:buChar char="Ø"/>
            </a:pPr>
            <a:r>
              <a:rPr lang="nl-NL" sz="2400"/>
              <a:t>Optimalisering huurbeleid</a:t>
            </a:r>
          </a:p>
          <a:p>
            <a:pPr marL="877888" lvl="2" indent="-342900">
              <a:buFont typeface="Wingdings" panose="05000000000000000000" pitchFamily="2" charset="2"/>
              <a:buChar char="Ø"/>
            </a:pPr>
            <a:r>
              <a:rPr lang="nl-NL" sz="2400"/>
              <a:t>Afschaffing vennootschapsbelasting én invoering objectsubsidies</a:t>
            </a:r>
          </a:p>
          <a:p>
            <a:pPr marL="877888" lvl="2" indent="-342900">
              <a:buFont typeface="Wingdings" panose="05000000000000000000" pitchFamily="2" charset="2"/>
              <a:buChar char="Ø"/>
            </a:pPr>
            <a:endParaRPr lang="nl-NL" sz="2400"/>
          </a:p>
          <a:p>
            <a:pPr lvl="2" indent="0">
              <a:buNone/>
            </a:pPr>
            <a:endParaRPr lang="nl-NL" sz="2400"/>
          </a:p>
        </p:txBody>
      </p:sp>
    </p:spTree>
    <p:extLst>
      <p:ext uri="{BB962C8B-B14F-4D97-AF65-F5344CB8AC3E}">
        <p14:creationId xmlns:p14="http://schemas.microsoft.com/office/powerpoint/2010/main" val="265203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2F31558-40C9-4CE4-9F0C-39936D2522A2}"/>
              </a:ext>
            </a:extLst>
          </p:cNvPr>
          <p:cNvSpPr>
            <a:spLocks noGrp="1"/>
          </p:cNvSpPr>
          <p:nvPr>
            <p:ph type="body" sz="quarter" idx="11"/>
          </p:nvPr>
        </p:nvSpPr>
        <p:spPr/>
        <p:txBody>
          <a:bodyPr/>
          <a:lstStyle/>
          <a:p>
            <a:r>
              <a:rPr lang="en-GB"/>
              <a:t>Johan Conijn</a:t>
            </a:r>
          </a:p>
          <a:p>
            <a:r>
              <a:rPr lang="en-GB">
                <a:hlinkClick r:id="rId2"/>
              </a:rPr>
              <a:t>johan.conijn@finance-ideas.nl</a:t>
            </a:r>
            <a:endParaRPr lang="en-GB"/>
          </a:p>
          <a:p>
            <a:endParaRPr lang="en-GB"/>
          </a:p>
        </p:txBody>
      </p:sp>
    </p:spTree>
    <p:extLst>
      <p:ext uri="{BB962C8B-B14F-4D97-AF65-F5344CB8AC3E}">
        <p14:creationId xmlns:p14="http://schemas.microsoft.com/office/powerpoint/2010/main" val="148708542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14F0B-D5E0-EBFB-63B0-3AEA3395AFCC}"/>
            </a:ext>
          </a:extLst>
        </p:cNvPr>
        <p:cNvGrpSpPr/>
        <p:nvPr/>
      </p:nvGrpSpPr>
      <p:grpSpPr>
        <a:xfrm>
          <a:off x="0" y="0"/>
          <a:ext cx="0" cy="0"/>
          <a:chOff x="0" y="0"/>
          <a:chExt cx="0" cy="0"/>
        </a:xfrm>
      </p:grpSpPr>
      <p:sp>
        <p:nvSpPr>
          <p:cNvPr id="5" name="Vrije vorm: vorm 4">
            <a:extLst>
              <a:ext uri="{FF2B5EF4-FFF2-40B4-BE49-F238E27FC236}">
                <a16:creationId xmlns:a16="http://schemas.microsoft.com/office/drawing/2014/main" id="{5DF885C0-731E-AEF8-C764-CB9FDD3E51AC}"/>
              </a:ext>
            </a:extLst>
          </p:cNvPr>
          <p:cNvSpPr>
            <a:spLocks noGrp="1" noRot="1" noMove="1" noResize="1" noEditPoints="1" noAdjustHandles="1" noChangeArrowheads="1" noChangeShapeType="1"/>
          </p:cNvSpPr>
          <p:nvPr/>
        </p:nvSpPr>
        <p:spPr>
          <a:xfrm>
            <a:off x="0" y="1"/>
            <a:ext cx="12191555" cy="6002340"/>
          </a:xfrm>
          <a:custGeom>
            <a:avLst/>
            <a:gdLst>
              <a:gd name="connsiteX0" fmla="*/ 0 w 12191555"/>
              <a:gd name="connsiteY0" fmla="*/ 3649722 h 5989013"/>
              <a:gd name="connsiteX1" fmla="*/ 0 w 12191555"/>
              <a:gd name="connsiteY1" fmla="*/ 0 h 5989013"/>
              <a:gd name="connsiteX2" fmla="*/ 47523 w 12191555"/>
              <a:gd name="connsiteY2" fmla="*/ 1144 h 5989013"/>
              <a:gd name="connsiteX3" fmla="*/ 12143080 w 12191555"/>
              <a:gd name="connsiteY3" fmla="*/ 1144 h 5989013"/>
              <a:gd name="connsiteX4" fmla="*/ 12190856 w 12191555"/>
              <a:gd name="connsiteY4" fmla="*/ 1144 h 5989013"/>
              <a:gd name="connsiteX5" fmla="*/ 12190856 w 12191555"/>
              <a:gd name="connsiteY5" fmla="*/ 40534 h 5989013"/>
              <a:gd name="connsiteX6" fmla="*/ 12191556 w 12191555"/>
              <a:gd name="connsiteY6" fmla="*/ 3445590 h 5989013"/>
              <a:gd name="connsiteX7" fmla="*/ 12162775 w 12191555"/>
              <a:gd name="connsiteY7" fmla="*/ 3503088 h 5989013"/>
              <a:gd name="connsiteX8" fmla="*/ 9898011 w 12191555"/>
              <a:gd name="connsiteY8" fmla="*/ 5309969 h 5989013"/>
              <a:gd name="connsiteX9" fmla="*/ 9260837 w 12191555"/>
              <a:gd name="connsiteY9" fmla="*/ 5818933 h 5989013"/>
              <a:gd name="connsiteX10" fmla="*/ 8781163 w 12191555"/>
              <a:gd name="connsiteY10" fmla="*/ 5988693 h 5989013"/>
              <a:gd name="connsiteX11" fmla="*/ 8328044 w 12191555"/>
              <a:gd name="connsiteY11" fmla="*/ 5917409 h 5989013"/>
              <a:gd name="connsiteX12" fmla="*/ 7092389 w 12191555"/>
              <a:gd name="connsiteY12" fmla="*/ 5584432 h 5989013"/>
              <a:gd name="connsiteX13" fmla="*/ 3841465 w 12191555"/>
              <a:gd name="connsiteY13" fmla="*/ 4697891 h 5989013"/>
              <a:gd name="connsiteX14" fmla="*/ 803567 w 12191555"/>
              <a:gd name="connsiteY14" fmla="*/ 3869928 h 5989013"/>
              <a:gd name="connsiteX15" fmla="*/ 0 w 12191555"/>
              <a:gd name="connsiteY15" fmla="*/ 3649722 h 598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555" h="5989013">
                <a:moveTo>
                  <a:pt x="0" y="3649722"/>
                </a:moveTo>
                <a:cubicBezTo>
                  <a:pt x="0" y="2433127"/>
                  <a:pt x="0" y="1216532"/>
                  <a:pt x="0" y="0"/>
                </a:cubicBezTo>
                <a:cubicBezTo>
                  <a:pt x="15820" y="381"/>
                  <a:pt x="31639" y="1144"/>
                  <a:pt x="47523" y="1144"/>
                </a:cubicBezTo>
                <a:cubicBezTo>
                  <a:pt x="4079396" y="1144"/>
                  <a:pt x="8111206" y="1144"/>
                  <a:pt x="12143080" y="1144"/>
                </a:cubicBezTo>
                <a:cubicBezTo>
                  <a:pt x="12158454" y="1144"/>
                  <a:pt x="12173830" y="1144"/>
                  <a:pt x="12190856" y="1144"/>
                </a:cubicBezTo>
                <a:cubicBezTo>
                  <a:pt x="12190856" y="17472"/>
                  <a:pt x="12190856" y="29035"/>
                  <a:pt x="12190856" y="40534"/>
                </a:cubicBezTo>
                <a:cubicBezTo>
                  <a:pt x="12190856" y="1175553"/>
                  <a:pt x="12190730" y="2310572"/>
                  <a:pt x="12191556" y="3445590"/>
                </a:cubicBezTo>
                <a:cubicBezTo>
                  <a:pt x="12191556" y="3472020"/>
                  <a:pt x="12182534" y="3487332"/>
                  <a:pt x="12162775" y="3503088"/>
                </a:cubicBezTo>
                <a:cubicBezTo>
                  <a:pt x="11407621" y="4105064"/>
                  <a:pt x="10652847" y="4707485"/>
                  <a:pt x="9898011" y="5309969"/>
                </a:cubicBezTo>
                <a:cubicBezTo>
                  <a:pt x="9685556" y="5479539"/>
                  <a:pt x="9473102" y="5649172"/>
                  <a:pt x="9260837" y="5818933"/>
                </a:cubicBezTo>
                <a:cubicBezTo>
                  <a:pt x="9120557" y="5931132"/>
                  <a:pt x="8962296" y="5994093"/>
                  <a:pt x="8781163" y="5988693"/>
                </a:cubicBezTo>
                <a:cubicBezTo>
                  <a:pt x="8627349" y="5984119"/>
                  <a:pt x="8476331" y="5956800"/>
                  <a:pt x="8328044" y="5917409"/>
                </a:cubicBezTo>
                <a:cubicBezTo>
                  <a:pt x="7915779" y="5807814"/>
                  <a:pt x="7503957" y="5696504"/>
                  <a:pt x="7092389" y="5584432"/>
                </a:cubicBezTo>
                <a:cubicBezTo>
                  <a:pt x="6008642" y="5289321"/>
                  <a:pt x="4925149" y="4993320"/>
                  <a:pt x="3841465" y="4697891"/>
                </a:cubicBezTo>
                <a:cubicBezTo>
                  <a:pt x="2828875" y="4421776"/>
                  <a:pt x="1816157" y="4145979"/>
                  <a:pt x="803567" y="3869928"/>
                </a:cubicBezTo>
                <a:cubicBezTo>
                  <a:pt x="535584" y="3796801"/>
                  <a:pt x="267856" y="3723167"/>
                  <a:pt x="0" y="3649722"/>
                </a:cubicBezTo>
                <a:close/>
              </a:path>
            </a:pathLst>
          </a:custGeom>
          <a:solidFill>
            <a:srgbClr val="00A7E5">
              <a:lumMod val="20000"/>
              <a:lumOff val="80000"/>
            </a:srgbClr>
          </a:solidFill>
          <a:ln w="6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BC860E88-FA2B-2E31-891D-8DBF5DFE5200}"/>
              </a:ext>
            </a:extLst>
          </p:cNvPr>
          <p:cNvSpPr>
            <a:spLocks noGrp="1"/>
          </p:cNvSpPr>
          <p:nvPr>
            <p:ph type="ctrTitle"/>
          </p:nvPr>
        </p:nvSpPr>
        <p:spPr/>
        <p:txBody>
          <a:bodyPr/>
          <a:lstStyle/>
          <a:p>
            <a:r>
              <a:rPr lang="nl-NL" dirty="0">
                <a:latin typeface="Verdana"/>
                <a:ea typeface="Verdana"/>
              </a:rPr>
              <a:t>Afsluiting</a:t>
            </a:r>
            <a:endParaRPr lang="en-US" dirty="0"/>
          </a:p>
        </p:txBody>
      </p:sp>
      <p:sp>
        <p:nvSpPr>
          <p:cNvPr id="3" name="Ondertitel 2">
            <a:extLst>
              <a:ext uri="{FF2B5EF4-FFF2-40B4-BE49-F238E27FC236}">
                <a16:creationId xmlns:a16="http://schemas.microsoft.com/office/drawing/2014/main" id="{FD30E0CA-E25A-C0E9-C4E8-6AB5F654D983}"/>
              </a:ext>
            </a:extLst>
          </p:cNvPr>
          <p:cNvSpPr>
            <a:spLocks noGrp="1"/>
          </p:cNvSpPr>
          <p:nvPr>
            <p:ph type="subTitle" idx="1"/>
          </p:nvPr>
        </p:nvSpPr>
        <p:spPr/>
        <p:txBody>
          <a:bodyPr vert="horz" lIns="91440" tIns="45720" rIns="91440" bIns="45720" rtlCol="0" anchor="t">
            <a:normAutofit/>
          </a:bodyPr>
          <a:lstStyle/>
          <a:p>
            <a:r>
              <a:rPr lang="nl-NL" b="1" dirty="0">
                <a:latin typeface="Arial"/>
                <a:ea typeface="Verdana"/>
                <a:cs typeface="Arial"/>
              </a:rPr>
              <a:t>Liesbeth Spies – Voorzitter Aedes</a:t>
            </a:r>
            <a:endParaRPr lang="en-US" b="1" dirty="0"/>
          </a:p>
        </p:txBody>
      </p:sp>
    </p:spTree>
    <p:extLst>
      <p:ext uri="{BB962C8B-B14F-4D97-AF65-F5344CB8AC3E}">
        <p14:creationId xmlns:p14="http://schemas.microsoft.com/office/powerpoint/2010/main" val="2527907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33BC6B3B-C74E-1065-EB96-11BAE1998AEC}"/>
              </a:ext>
            </a:extLst>
          </p:cNvPr>
          <p:cNvSpPr>
            <a:spLocks noGrp="1" noChangeArrowheads="1"/>
          </p:cNvSpPr>
          <p:nvPr>
            <p:ph type="title"/>
          </p:nvPr>
        </p:nvSpPr>
        <p:spPr>
          <a:xfrm>
            <a:off x="1200150" y="-28575"/>
            <a:ext cx="10583863" cy="1225550"/>
          </a:xfrm>
        </p:spPr>
        <p:txBody>
          <a:bodyPr/>
          <a:lstStyle/>
          <a:p>
            <a:pPr marL="0" indent="0"/>
            <a:r>
              <a:rPr lang="nl-NL" altLang="en-US" b="1">
                <a:solidFill>
                  <a:schemeClr val="bg2"/>
                </a:solidFill>
              </a:rPr>
              <a:t>Hoe is Nederland in de wooncrisis terecht gekomen? (4)</a:t>
            </a:r>
          </a:p>
        </p:txBody>
      </p:sp>
      <p:sp>
        <p:nvSpPr>
          <p:cNvPr id="19459" name="Rectangle 4">
            <a:extLst>
              <a:ext uri="{FF2B5EF4-FFF2-40B4-BE49-F238E27FC236}">
                <a16:creationId xmlns:a16="http://schemas.microsoft.com/office/drawing/2014/main" id="{78E60686-9628-CDC9-DD18-4499F71BE037}"/>
              </a:ext>
            </a:extLst>
          </p:cNvPr>
          <p:cNvSpPr>
            <a:spLocks noChangeArrowheads="1"/>
          </p:cNvSpPr>
          <p:nvPr/>
        </p:nvSpPr>
        <p:spPr bwMode="auto">
          <a:xfrm>
            <a:off x="1343025" y="5734050"/>
            <a:ext cx="27368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en-US" sz="1200" b="0" i="0" u="none" strike="noStrike" kern="1200" cap="none" spc="0" normalizeH="0" baseline="0" noProof="0">
                <a:ln>
                  <a:noFill/>
                </a:ln>
                <a:solidFill>
                  <a:srgbClr val="108BD9"/>
                </a:solidFill>
                <a:effectLst/>
                <a:uLnTx/>
                <a:uFillTx/>
                <a:latin typeface="Tahoma" panose="020B0604030504040204" pitchFamily="34" charset="0"/>
                <a:ea typeface="MS PGothic" panose="020B0600070205080204" pitchFamily="34" charset="-128"/>
                <a:cs typeface="+mn-cs"/>
              </a:rPr>
              <a:t> </a:t>
            </a:r>
          </a:p>
        </p:txBody>
      </p:sp>
      <p:sp>
        <p:nvSpPr>
          <p:cNvPr id="19460" name="Content Placeholder 1">
            <a:extLst>
              <a:ext uri="{FF2B5EF4-FFF2-40B4-BE49-F238E27FC236}">
                <a16:creationId xmlns:a16="http://schemas.microsoft.com/office/drawing/2014/main" id="{A22F9420-6719-103E-9C46-943DDF6AA5F8}"/>
              </a:ext>
            </a:extLst>
          </p:cNvPr>
          <p:cNvSpPr>
            <a:spLocks noGrp="1" noChangeArrowheads="1"/>
          </p:cNvSpPr>
          <p:nvPr>
            <p:ph idx="1"/>
          </p:nvPr>
        </p:nvSpPr>
        <p:spPr>
          <a:xfrm>
            <a:off x="1184275" y="1773238"/>
            <a:ext cx="10213975" cy="3336925"/>
          </a:xfrm>
        </p:spPr>
        <p:txBody>
          <a:bodyPr/>
          <a:lstStyle/>
          <a:p>
            <a:r>
              <a:rPr lang="nl-NL" altLang="en-US" sz="2300"/>
              <a:t>Sterkere huishoudensgroei dan de prognoses aangaven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FFE89E74-D11C-DB77-D4FA-D8F2A37FA484}"/>
              </a:ext>
            </a:extLst>
          </p:cNvPr>
          <p:cNvSpPr>
            <a:spLocks noGrp="1" noChangeArrowheads="1"/>
          </p:cNvSpPr>
          <p:nvPr>
            <p:ph type="title"/>
          </p:nvPr>
        </p:nvSpPr>
        <p:spPr>
          <a:xfrm>
            <a:off x="1200150" y="-28575"/>
            <a:ext cx="10799763" cy="1152525"/>
          </a:xfrm>
        </p:spPr>
        <p:txBody>
          <a:bodyPr/>
          <a:lstStyle/>
          <a:p>
            <a:pPr marL="0" indent="0"/>
            <a:r>
              <a:rPr lang="nl-NL" altLang="en-US" sz="3200" b="1">
                <a:solidFill>
                  <a:srgbClr val="108BD9"/>
                </a:solidFill>
              </a:rPr>
              <a:t>Bevolkingsontwikkeling 2000-2024 en bevolkings- prognoses CBS</a:t>
            </a:r>
            <a:endParaRPr lang="nl-NL" altLang="en-US" b="1">
              <a:solidFill>
                <a:schemeClr val="bg2"/>
              </a:solidFill>
            </a:endParaRPr>
          </a:p>
        </p:txBody>
      </p:sp>
      <p:sp>
        <p:nvSpPr>
          <p:cNvPr id="20483" name="Rectangle 4">
            <a:extLst>
              <a:ext uri="{FF2B5EF4-FFF2-40B4-BE49-F238E27FC236}">
                <a16:creationId xmlns:a16="http://schemas.microsoft.com/office/drawing/2014/main" id="{5B1A21E4-EAD4-1DBB-A319-FB6639606BD7}"/>
              </a:ext>
            </a:extLst>
          </p:cNvPr>
          <p:cNvSpPr>
            <a:spLocks noChangeArrowheads="1"/>
          </p:cNvSpPr>
          <p:nvPr/>
        </p:nvSpPr>
        <p:spPr bwMode="auto">
          <a:xfrm>
            <a:off x="1343025" y="5734050"/>
            <a:ext cx="27368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en-US" sz="1200" b="0" i="0" u="none" strike="noStrike" kern="1200" cap="none" spc="0" normalizeH="0" baseline="0" noProof="0">
                <a:ln>
                  <a:noFill/>
                </a:ln>
                <a:solidFill>
                  <a:srgbClr val="108BD9"/>
                </a:solidFill>
                <a:effectLst/>
                <a:uLnTx/>
                <a:uFillTx/>
                <a:latin typeface="Tahoma" panose="020B0604030504040204" pitchFamily="34" charset="0"/>
                <a:ea typeface="MS PGothic" panose="020B0600070205080204" pitchFamily="34" charset="-128"/>
                <a:cs typeface="+mn-cs"/>
              </a:rPr>
              <a:t>Bron: CBS/ ABF 2025 </a:t>
            </a:r>
          </a:p>
        </p:txBody>
      </p:sp>
      <p:pic>
        <p:nvPicPr>
          <p:cNvPr id="20484" name="Content Placeholder 3">
            <a:extLst>
              <a:ext uri="{FF2B5EF4-FFF2-40B4-BE49-F238E27FC236}">
                <a16:creationId xmlns:a16="http://schemas.microsoft.com/office/drawing/2014/main" id="{EF5E4F96-7182-BC06-6D88-BA436956998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00150" y="1341438"/>
            <a:ext cx="10656888" cy="424815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B5625414-FCA4-99F7-6483-227764EBB287}"/>
              </a:ext>
            </a:extLst>
          </p:cNvPr>
          <p:cNvSpPr>
            <a:spLocks noGrp="1" noChangeArrowheads="1"/>
          </p:cNvSpPr>
          <p:nvPr>
            <p:ph type="title"/>
          </p:nvPr>
        </p:nvSpPr>
        <p:spPr>
          <a:xfrm>
            <a:off x="1200150" y="-28575"/>
            <a:ext cx="10583863" cy="1225550"/>
          </a:xfrm>
        </p:spPr>
        <p:txBody>
          <a:bodyPr/>
          <a:lstStyle/>
          <a:p>
            <a:pPr marL="0" indent="0"/>
            <a:r>
              <a:rPr lang="nl-NL" altLang="en-US" b="1">
                <a:solidFill>
                  <a:schemeClr val="bg2"/>
                </a:solidFill>
              </a:rPr>
              <a:t>Hoe is Nederland in de wooncrisis terecht gekomen? (5)</a:t>
            </a:r>
          </a:p>
        </p:txBody>
      </p:sp>
      <p:sp>
        <p:nvSpPr>
          <p:cNvPr id="21507" name="Rectangle 4">
            <a:extLst>
              <a:ext uri="{FF2B5EF4-FFF2-40B4-BE49-F238E27FC236}">
                <a16:creationId xmlns:a16="http://schemas.microsoft.com/office/drawing/2014/main" id="{57268D4B-568B-97BB-BF71-3206ADB4B5F8}"/>
              </a:ext>
            </a:extLst>
          </p:cNvPr>
          <p:cNvSpPr>
            <a:spLocks noChangeArrowheads="1"/>
          </p:cNvSpPr>
          <p:nvPr/>
        </p:nvSpPr>
        <p:spPr bwMode="auto">
          <a:xfrm>
            <a:off x="1343025" y="5734050"/>
            <a:ext cx="27368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en-US" sz="1200" b="0" i="0" u="none" strike="noStrike" kern="1200" cap="none" spc="0" normalizeH="0" baseline="0" noProof="0">
                <a:ln>
                  <a:noFill/>
                </a:ln>
                <a:solidFill>
                  <a:srgbClr val="108BD9"/>
                </a:solidFill>
                <a:effectLst/>
                <a:uLnTx/>
                <a:uFillTx/>
                <a:latin typeface="Tahoma" panose="020B0604030504040204" pitchFamily="34" charset="0"/>
                <a:ea typeface="MS PGothic" panose="020B0600070205080204" pitchFamily="34" charset="-128"/>
                <a:cs typeface="+mn-cs"/>
              </a:rPr>
              <a:t> </a:t>
            </a:r>
          </a:p>
        </p:txBody>
      </p:sp>
      <p:sp>
        <p:nvSpPr>
          <p:cNvPr id="21508" name="Content Placeholder 1">
            <a:extLst>
              <a:ext uri="{FF2B5EF4-FFF2-40B4-BE49-F238E27FC236}">
                <a16:creationId xmlns:a16="http://schemas.microsoft.com/office/drawing/2014/main" id="{1A52EDAD-1DA0-6EEE-28A1-81E5F51E5441}"/>
              </a:ext>
            </a:extLst>
          </p:cNvPr>
          <p:cNvSpPr>
            <a:spLocks noGrp="1" noChangeArrowheads="1"/>
          </p:cNvSpPr>
          <p:nvPr>
            <p:ph idx="1"/>
          </p:nvPr>
        </p:nvSpPr>
        <p:spPr>
          <a:xfrm>
            <a:off x="1184275" y="1773238"/>
            <a:ext cx="10213975" cy="3336925"/>
          </a:xfrm>
        </p:spPr>
        <p:txBody>
          <a:bodyPr/>
          <a:lstStyle/>
          <a:p>
            <a:r>
              <a:rPr lang="nl-NL" altLang="en-US" sz="2300"/>
              <a:t>Woningaanbod stagneert en woningtekort neemt toe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C41C96EB-9775-C99E-A4B0-76D0FAD0791D}"/>
              </a:ext>
            </a:extLst>
          </p:cNvPr>
          <p:cNvSpPr>
            <a:spLocks noGrp="1" noChangeArrowheads="1"/>
          </p:cNvSpPr>
          <p:nvPr>
            <p:ph type="title"/>
          </p:nvPr>
        </p:nvSpPr>
        <p:spPr>
          <a:xfrm>
            <a:off x="1200150" y="-28575"/>
            <a:ext cx="10583863" cy="1081088"/>
          </a:xfrm>
        </p:spPr>
        <p:txBody>
          <a:bodyPr/>
          <a:lstStyle/>
          <a:p>
            <a:pPr marL="0" indent="0"/>
            <a:r>
              <a:rPr lang="en-US" altLang="en-US" b="1">
                <a:solidFill>
                  <a:schemeClr val="bg2"/>
                </a:solidFill>
              </a:rPr>
              <a:t>Bouwvergunningen en gereedgekomen woningen, 1995-2024</a:t>
            </a:r>
            <a:endParaRPr lang="nl-NL" altLang="en-US" b="1">
              <a:solidFill>
                <a:schemeClr val="bg2"/>
              </a:solidFill>
            </a:endParaRPr>
          </a:p>
        </p:txBody>
      </p:sp>
      <p:sp>
        <p:nvSpPr>
          <p:cNvPr id="22531" name="Rectangle 4">
            <a:extLst>
              <a:ext uri="{FF2B5EF4-FFF2-40B4-BE49-F238E27FC236}">
                <a16:creationId xmlns:a16="http://schemas.microsoft.com/office/drawing/2014/main" id="{1A15CBA8-53A2-986B-2722-28FD18F80814}"/>
              </a:ext>
            </a:extLst>
          </p:cNvPr>
          <p:cNvSpPr>
            <a:spLocks noChangeArrowheads="1"/>
          </p:cNvSpPr>
          <p:nvPr/>
        </p:nvSpPr>
        <p:spPr bwMode="auto">
          <a:xfrm>
            <a:off x="1127125" y="5659438"/>
            <a:ext cx="27368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en-US" sz="1200" b="0" i="0" u="none" strike="noStrike" kern="1200" cap="none" spc="0" normalizeH="0" baseline="0" noProof="0">
                <a:ln>
                  <a:noFill/>
                </a:ln>
                <a:solidFill>
                  <a:srgbClr val="108BD9"/>
                </a:solidFill>
                <a:effectLst/>
                <a:uLnTx/>
                <a:uFillTx/>
                <a:latin typeface="Tahoma" panose="020B0604030504040204" pitchFamily="34" charset="0"/>
                <a:ea typeface="MS PGothic" panose="020B0600070205080204" pitchFamily="34" charset="-128"/>
                <a:cs typeface="+mn-cs"/>
              </a:rPr>
              <a:t>Bron: CBS </a:t>
            </a:r>
          </a:p>
        </p:txBody>
      </p:sp>
      <p:pic>
        <p:nvPicPr>
          <p:cNvPr id="22532" name="Content Placeholder 2">
            <a:extLst>
              <a:ext uri="{FF2B5EF4-FFF2-40B4-BE49-F238E27FC236}">
                <a16:creationId xmlns:a16="http://schemas.microsoft.com/office/drawing/2014/main" id="{2AD38B3A-B6AA-AC28-8A7D-6E0A83EB6F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33488" y="1412875"/>
            <a:ext cx="10334625" cy="4051300"/>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a:extLst>
              <a:ext uri="{FF2B5EF4-FFF2-40B4-BE49-F238E27FC236}">
                <a16:creationId xmlns:a16="http://schemas.microsoft.com/office/drawing/2014/main" id="{2B355B93-EA4C-50BC-26EA-69361E531530}"/>
              </a:ext>
            </a:extLst>
          </p:cNvPr>
          <p:cNvSpPr>
            <a:spLocks noGrp="1" noChangeArrowheads="1"/>
          </p:cNvSpPr>
          <p:nvPr>
            <p:ph type="title"/>
          </p:nvPr>
        </p:nvSpPr>
        <p:spPr>
          <a:xfrm>
            <a:off x="2424113" y="0"/>
            <a:ext cx="7772400" cy="1144588"/>
          </a:xfrm>
        </p:spPr>
        <p:txBody>
          <a:bodyPr/>
          <a:lstStyle/>
          <a:p>
            <a:pPr marL="0" indent="0"/>
            <a:endParaRPr lang="nl-NL" altLang="nl-NL"/>
          </a:p>
        </p:txBody>
      </p:sp>
      <p:sp>
        <p:nvSpPr>
          <p:cNvPr id="14339" name="Tijdelijke aanduiding voor tekst 2">
            <a:extLst>
              <a:ext uri="{FF2B5EF4-FFF2-40B4-BE49-F238E27FC236}">
                <a16:creationId xmlns:a16="http://schemas.microsoft.com/office/drawing/2014/main" id="{D747411C-7748-09C6-090E-E92317B6F058}"/>
              </a:ext>
            </a:extLst>
          </p:cNvPr>
          <p:cNvSpPr>
            <a:spLocks noGrp="1"/>
          </p:cNvSpPr>
          <p:nvPr>
            <p:ph type="body" sz="half" idx="1"/>
          </p:nvPr>
        </p:nvSpPr>
        <p:spPr>
          <a:xfrm>
            <a:off x="2441575" y="1412875"/>
            <a:ext cx="7913688" cy="4165600"/>
          </a:xfrm>
        </p:spPr>
        <p:txBody>
          <a:bodyPr/>
          <a:lstStyle/>
          <a:p>
            <a:pPr marL="0" indent="0" algn="ctr">
              <a:buFontTx/>
              <a:buNone/>
              <a:defRPr/>
            </a:pPr>
            <a:endParaRPr lang="en-GB" altLang="nl-NL" sz="3000" b="1" dirty="0">
              <a:solidFill>
                <a:schemeClr val="bg2"/>
              </a:solidFill>
              <a:latin typeface="+mj-lt"/>
            </a:endParaRPr>
          </a:p>
          <a:p>
            <a:pPr marL="0" indent="0" algn="ctr">
              <a:buFontTx/>
              <a:buNone/>
              <a:defRPr/>
            </a:pPr>
            <a:endParaRPr lang="en-GB" altLang="nl-NL" sz="3000" b="1" dirty="0">
              <a:solidFill>
                <a:schemeClr val="bg2"/>
              </a:solidFill>
              <a:latin typeface="+mj-lt"/>
            </a:endParaRPr>
          </a:p>
          <a:p>
            <a:pPr marL="0" indent="0" algn="ctr">
              <a:buFontTx/>
              <a:buNone/>
              <a:defRPr/>
            </a:pPr>
            <a:endParaRPr lang="en-GB" altLang="nl-NL" sz="3000" b="1" dirty="0">
              <a:solidFill>
                <a:schemeClr val="bg2"/>
              </a:solidFill>
              <a:latin typeface="+mj-lt"/>
            </a:endParaRPr>
          </a:p>
          <a:p>
            <a:pPr marL="0" indent="0" algn="ctr">
              <a:buFontTx/>
              <a:buNone/>
              <a:defRPr/>
            </a:pPr>
            <a:endParaRPr lang="en-GB" altLang="nl-NL" sz="3000" b="1" dirty="0">
              <a:solidFill>
                <a:schemeClr val="bg2"/>
              </a:solidFill>
              <a:latin typeface="+mj-lt"/>
            </a:endParaRPr>
          </a:p>
          <a:p>
            <a:pPr marL="0" indent="0">
              <a:buFontTx/>
              <a:buNone/>
              <a:defRPr/>
            </a:pPr>
            <a:r>
              <a:rPr lang="en-GB" altLang="nl-NL" sz="3600" b="1" dirty="0" err="1">
                <a:solidFill>
                  <a:schemeClr val="bg2"/>
                </a:solidFill>
                <a:latin typeface="+mj-lt"/>
              </a:rPr>
              <a:t>Toename</a:t>
            </a:r>
            <a:r>
              <a:rPr lang="en-GB" altLang="nl-NL" sz="3600" b="1" dirty="0">
                <a:solidFill>
                  <a:schemeClr val="bg2"/>
                </a:solidFill>
                <a:latin typeface="+mj-lt"/>
              </a:rPr>
              <a:t> </a:t>
            </a:r>
            <a:r>
              <a:rPr lang="en-GB" altLang="nl-NL" sz="3600" b="1" dirty="0" err="1">
                <a:solidFill>
                  <a:schemeClr val="bg2"/>
                </a:solidFill>
                <a:latin typeface="+mj-lt"/>
              </a:rPr>
              <a:t>woningtekort</a:t>
            </a:r>
            <a:endParaRPr lang="nl-NL" altLang="nl-NL" sz="3600" dirty="0">
              <a:latin typeface="+mj-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F3466-C430-25A1-BEFD-C333468935A6}"/>
            </a:ext>
          </a:extLst>
        </p:cNvPr>
        <p:cNvGrpSpPr/>
        <p:nvPr/>
      </p:nvGrpSpPr>
      <p:grpSpPr>
        <a:xfrm>
          <a:off x="0" y="0"/>
          <a:ext cx="0" cy="0"/>
          <a:chOff x="0" y="0"/>
          <a:chExt cx="0" cy="0"/>
        </a:xfrm>
      </p:grpSpPr>
      <p:sp>
        <p:nvSpPr>
          <p:cNvPr id="5" name="Vrije vorm: vorm 4">
            <a:extLst>
              <a:ext uri="{FF2B5EF4-FFF2-40B4-BE49-F238E27FC236}">
                <a16:creationId xmlns:a16="http://schemas.microsoft.com/office/drawing/2014/main" id="{EAC78226-DA8C-599C-CADD-07F15D37FD59}"/>
              </a:ext>
            </a:extLst>
          </p:cNvPr>
          <p:cNvSpPr>
            <a:spLocks noGrp="1" noRot="1" noMove="1" noResize="1" noEditPoints="1" noAdjustHandles="1" noChangeArrowheads="1" noChangeShapeType="1"/>
          </p:cNvSpPr>
          <p:nvPr/>
        </p:nvSpPr>
        <p:spPr>
          <a:xfrm>
            <a:off x="0" y="1"/>
            <a:ext cx="12191555" cy="6002340"/>
          </a:xfrm>
          <a:custGeom>
            <a:avLst/>
            <a:gdLst>
              <a:gd name="connsiteX0" fmla="*/ 0 w 12191555"/>
              <a:gd name="connsiteY0" fmla="*/ 3649722 h 5989013"/>
              <a:gd name="connsiteX1" fmla="*/ 0 w 12191555"/>
              <a:gd name="connsiteY1" fmla="*/ 0 h 5989013"/>
              <a:gd name="connsiteX2" fmla="*/ 47523 w 12191555"/>
              <a:gd name="connsiteY2" fmla="*/ 1144 h 5989013"/>
              <a:gd name="connsiteX3" fmla="*/ 12143080 w 12191555"/>
              <a:gd name="connsiteY3" fmla="*/ 1144 h 5989013"/>
              <a:gd name="connsiteX4" fmla="*/ 12190856 w 12191555"/>
              <a:gd name="connsiteY4" fmla="*/ 1144 h 5989013"/>
              <a:gd name="connsiteX5" fmla="*/ 12190856 w 12191555"/>
              <a:gd name="connsiteY5" fmla="*/ 40534 h 5989013"/>
              <a:gd name="connsiteX6" fmla="*/ 12191556 w 12191555"/>
              <a:gd name="connsiteY6" fmla="*/ 3445590 h 5989013"/>
              <a:gd name="connsiteX7" fmla="*/ 12162775 w 12191555"/>
              <a:gd name="connsiteY7" fmla="*/ 3503088 h 5989013"/>
              <a:gd name="connsiteX8" fmla="*/ 9898011 w 12191555"/>
              <a:gd name="connsiteY8" fmla="*/ 5309969 h 5989013"/>
              <a:gd name="connsiteX9" fmla="*/ 9260837 w 12191555"/>
              <a:gd name="connsiteY9" fmla="*/ 5818933 h 5989013"/>
              <a:gd name="connsiteX10" fmla="*/ 8781163 w 12191555"/>
              <a:gd name="connsiteY10" fmla="*/ 5988693 h 5989013"/>
              <a:gd name="connsiteX11" fmla="*/ 8328044 w 12191555"/>
              <a:gd name="connsiteY11" fmla="*/ 5917409 h 5989013"/>
              <a:gd name="connsiteX12" fmla="*/ 7092389 w 12191555"/>
              <a:gd name="connsiteY12" fmla="*/ 5584432 h 5989013"/>
              <a:gd name="connsiteX13" fmla="*/ 3841465 w 12191555"/>
              <a:gd name="connsiteY13" fmla="*/ 4697891 h 5989013"/>
              <a:gd name="connsiteX14" fmla="*/ 803567 w 12191555"/>
              <a:gd name="connsiteY14" fmla="*/ 3869928 h 5989013"/>
              <a:gd name="connsiteX15" fmla="*/ 0 w 12191555"/>
              <a:gd name="connsiteY15" fmla="*/ 3649722 h 598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555" h="5989013">
                <a:moveTo>
                  <a:pt x="0" y="3649722"/>
                </a:moveTo>
                <a:cubicBezTo>
                  <a:pt x="0" y="2433127"/>
                  <a:pt x="0" y="1216532"/>
                  <a:pt x="0" y="0"/>
                </a:cubicBezTo>
                <a:cubicBezTo>
                  <a:pt x="15820" y="381"/>
                  <a:pt x="31639" y="1144"/>
                  <a:pt x="47523" y="1144"/>
                </a:cubicBezTo>
                <a:cubicBezTo>
                  <a:pt x="4079396" y="1144"/>
                  <a:pt x="8111206" y="1144"/>
                  <a:pt x="12143080" y="1144"/>
                </a:cubicBezTo>
                <a:cubicBezTo>
                  <a:pt x="12158454" y="1144"/>
                  <a:pt x="12173830" y="1144"/>
                  <a:pt x="12190856" y="1144"/>
                </a:cubicBezTo>
                <a:cubicBezTo>
                  <a:pt x="12190856" y="17472"/>
                  <a:pt x="12190856" y="29035"/>
                  <a:pt x="12190856" y="40534"/>
                </a:cubicBezTo>
                <a:cubicBezTo>
                  <a:pt x="12190856" y="1175553"/>
                  <a:pt x="12190730" y="2310572"/>
                  <a:pt x="12191556" y="3445590"/>
                </a:cubicBezTo>
                <a:cubicBezTo>
                  <a:pt x="12191556" y="3472020"/>
                  <a:pt x="12182534" y="3487332"/>
                  <a:pt x="12162775" y="3503088"/>
                </a:cubicBezTo>
                <a:cubicBezTo>
                  <a:pt x="11407621" y="4105064"/>
                  <a:pt x="10652847" y="4707485"/>
                  <a:pt x="9898011" y="5309969"/>
                </a:cubicBezTo>
                <a:cubicBezTo>
                  <a:pt x="9685556" y="5479539"/>
                  <a:pt x="9473102" y="5649172"/>
                  <a:pt x="9260837" y="5818933"/>
                </a:cubicBezTo>
                <a:cubicBezTo>
                  <a:pt x="9120557" y="5931132"/>
                  <a:pt x="8962296" y="5994093"/>
                  <a:pt x="8781163" y="5988693"/>
                </a:cubicBezTo>
                <a:cubicBezTo>
                  <a:pt x="8627349" y="5984119"/>
                  <a:pt x="8476331" y="5956800"/>
                  <a:pt x="8328044" y="5917409"/>
                </a:cubicBezTo>
                <a:cubicBezTo>
                  <a:pt x="7915779" y="5807814"/>
                  <a:pt x="7503957" y="5696504"/>
                  <a:pt x="7092389" y="5584432"/>
                </a:cubicBezTo>
                <a:cubicBezTo>
                  <a:pt x="6008642" y="5289321"/>
                  <a:pt x="4925149" y="4993320"/>
                  <a:pt x="3841465" y="4697891"/>
                </a:cubicBezTo>
                <a:cubicBezTo>
                  <a:pt x="2828875" y="4421776"/>
                  <a:pt x="1816157" y="4145979"/>
                  <a:pt x="803567" y="3869928"/>
                </a:cubicBezTo>
                <a:cubicBezTo>
                  <a:pt x="535584" y="3796801"/>
                  <a:pt x="267856" y="3723167"/>
                  <a:pt x="0" y="3649722"/>
                </a:cubicBezTo>
                <a:close/>
              </a:path>
            </a:pathLst>
          </a:custGeom>
          <a:solidFill>
            <a:srgbClr val="00A7E5">
              <a:lumMod val="20000"/>
              <a:lumOff val="80000"/>
            </a:srgbClr>
          </a:solidFill>
          <a:ln w="6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D7DAFA14-4351-F1D2-7678-2EEC4D082ECC}"/>
              </a:ext>
            </a:extLst>
          </p:cNvPr>
          <p:cNvSpPr>
            <a:spLocks noGrp="1"/>
          </p:cNvSpPr>
          <p:nvPr>
            <p:ph type="ctrTitle"/>
          </p:nvPr>
        </p:nvSpPr>
        <p:spPr/>
        <p:txBody>
          <a:bodyPr/>
          <a:lstStyle/>
          <a:p>
            <a:r>
              <a:rPr lang="nl-NL" dirty="0">
                <a:latin typeface="Verdana"/>
                <a:ea typeface="Verdana"/>
              </a:rPr>
              <a:t>Welkomstwoord </a:t>
            </a:r>
            <a:endParaRPr lang="en-US" dirty="0"/>
          </a:p>
        </p:txBody>
      </p:sp>
      <p:sp>
        <p:nvSpPr>
          <p:cNvPr id="3" name="Ondertitel 2">
            <a:extLst>
              <a:ext uri="{FF2B5EF4-FFF2-40B4-BE49-F238E27FC236}">
                <a16:creationId xmlns:a16="http://schemas.microsoft.com/office/drawing/2014/main" id="{70B00BD5-B583-55AE-8526-D62CB5648D65}"/>
              </a:ext>
            </a:extLst>
          </p:cNvPr>
          <p:cNvSpPr>
            <a:spLocks noGrp="1"/>
          </p:cNvSpPr>
          <p:nvPr>
            <p:ph type="subTitle" idx="1"/>
          </p:nvPr>
        </p:nvSpPr>
        <p:spPr/>
        <p:txBody>
          <a:bodyPr vert="horz" lIns="91440" tIns="45720" rIns="91440" bIns="45720" rtlCol="0" anchor="t">
            <a:normAutofit/>
          </a:bodyPr>
          <a:lstStyle/>
          <a:p>
            <a:r>
              <a:rPr lang="nl-NL" b="1" dirty="0">
                <a:latin typeface="Arial"/>
                <a:ea typeface="Verdana"/>
                <a:cs typeface="Arial"/>
              </a:rPr>
              <a:t>Liesbeth Spies – Voorzitter Aedes </a:t>
            </a:r>
            <a:endParaRPr lang="en-US" b="1" dirty="0"/>
          </a:p>
        </p:txBody>
      </p:sp>
    </p:spTree>
    <p:extLst>
      <p:ext uri="{BB962C8B-B14F-4D97-AF65-F5344CB8AC3E}">
        <p14:creationId xmlns:p14="http://schemas.microsoft.com/office/powerpoint/2010/main" val="190237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520645F4-4F5E-1B19-85B7-0A06006ECE5E}"/>
              </a:ext>
            </a:extLst>
          </p:cNvPr>
          <p:cNvSpPr>
            <a:spLocks noGrp="1" noChangeArrowheads="1"/>
          </p:cNvSpPr>
          <p:nvPr>
            <p:ph type="title"/>
          </p:nvPr>
        </p:nvSpPr>
        <p:spPr>
          <a:xfrm>
            <a:off x="1200150" y="0"/>
            <a:ext cx="8885238" cy="692150"/>
          </a:xfrm>
        </p:spPr>
        <p:txBody>
          <a:bodyPr/>
          <a:lstStyle/>
          <a:p>
            <a:r>
              <a:rPr lang="en-US" altLang="en-US" b="1">
                <a:solidFill>
                  <a:schemeClr val="bg2"/>
                </a:solidFill>
              </a:rPr>
              <a:t>Woningvraag neemt sterk(er) toe</a:t>
            </a:r>
          </a:p>
        </p:txBody>
      </p:sp>
      <p:sp>
        <p:nvSpPr>
          <p:cNvPr id="24579" name="Text Placeholder 2">
            <a:extLst>
              <a:ext uri="{FF2B5EF4-FFF2-40B4-BE49-F238E27FC236}">
                <a16:creationId xmlns:a16="http://schemas.microsoft.com/office/drawing/2014/main" id="{549C6B80-1EB1-0511-9620-CBD9CBE71555}"/>
              </a:ext>
            </a:extLst>
          </p:cNvPr>
          <p:cNvSpPr>
            <a:spLocks noGrp="1" noChangeArrowheads="1"/>
          </p:cNvSpPr>
          <p:nvPr>
            <p:ph type="body" sz="half" idx="1"/>
          </p:nvPr>
        </p:nvSpPr>
        <p:spPr>
          <a:xfrm>
            <a:off x="2424113" y="1800225"/>
            <a:ext cx="3810000" cy="3506788"/>
          </a:xfrm>
        </p:spPr>
        <p:txBody>
          <a:bodyPr lIns="91440" tIns="45720" rIns="91440" bIns="45720"/>
          <a:lstStyle/>
          <a:p>
            <a:endParaRPr lang="en-US" altLang="en-US"/>
          </a:p>
        </p:txBody>
      </p:sp>
      <p:sp>
        <p:nvSpPr>
          <p:cNvPr id="24580" name="ClipArt Placeholder 3">
            <a:extLst>
              <a:ext uri="{FF2B5EF4-FFF2-40B4-BE49-F238E27FC236}">
                <a16:creationId xmlns:a16="http://schemas.microsoft.com/office/drawing/2014/main" id="{8AE7890F-26B1-C309-B02F-4A989169476C}"/>
              </a:ext>
            </a:extLst>
          </p:cNvPr>
          <p:cNvSpPr>
            <a:spLocks noGrp="1" noChangeArrowheads="1" noTextEdit="1"/>
          </p:cNvSpPr>
          <p:nvPr>
            <p:ph type="clipArt" sz="half" idx="2"/>
          </p:nvPr>
        </p:nvSpPr>
        <p:spPr>
          <a:xfrm>
            <a:off x="6248400" y="1800225"/>
            <a:ext cx="3810000" cy="3506788"/>
          </a:xfrm>
        </p:spPr>
        <p:txBody>
          <a:bodyPr vert="horz" wrap="square" lIns="0" tIns="0" rIns="0" bIns="0" numCol="1" anchor="t" anchorCtr="0" compatLnSpc="1">
            <a:prstTxWarp prst="textNoShape">
              <a:avLst/>
            </a:prstTxWarp>
          </a:bodyPr>
          <a:lstStyle/>
          <a:p>
            <a:endParaRPr lang="nl-NL"/>
          </a:p>
        </p:txBody>
      </p:sp>
      <p:pic>
        <p:nvPicPr>
          <p:cNvPr id="24581" name="Picture 8">
            <a:extLst>
              <a:ext uri="{FF2B5EF4-FFF2-40B4-BE49-F238E27FC236}">
                <a16:creationId xmlns:a16="http://schemas.microsoft.com/office/drawing/2014/main" id="{B2C6195D-913D-3502-4EE8-7C0D78BB87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908050"/>
            <a:ext cx="8424863" cy="492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BB6C6389-7256-45B7-2C18-42766C099CB9}"/>
              </a:ext>
            </a:extLst>
          </p:cNvPr>
          <p:cNvSpPr>
            <a:spLocks noGrp="1" noChangeArrowheads="1"/>
          </p:cNvSpPr>
          <p:nvPr>
            <p:ph type="title"/>
          </p:nvPr>
        </p:nvSpPr>
        <p:spPr>
          <a:xfrm>
            <a:off x="1200150" y="0"/>
            <a:ext cx="8885238" cy="692150"/>
          </a:xfrm>
        </p:spPr>
        <p:txBody>
          <a:bodyPr/>
          <a:lstStyle/>
          <a:p>
            <a:r>
              <a:rPr lang="en-US" altLang="en-US" b="1">
                <a:solidFill>
                  <a:schemeClr val="bg2"/>
                </a:solidFill>
              </a:rPr>
              <a:t>Woningvraag neemt sterk(er) toe</a:t>
            </a:r>
          </a:p>
        </p:txBody>
      </p:sp>
      <p:pic>
        <p:nvPicPr>
          <p:cNvPr id="25603" name="Picture 1">
            <a:extLst>
              <a:ext uri="{FF2B5EF4-FFF2-40B4-BE49-F238E27FC236}">
                <a16:creationId xmlns:a16="http://schemas.microsoft.com/office/drawing/2014/main" id="{D8F4C23D-BA85-E797-C04B-AE542CD3BB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981075"/>
            <a:ext cx="9469438" cy="479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Placeholder 2">
            <a:extLst>
              <a:ext uri="{FF2B5EF4-FFF2-40B4-BE49-F238E27FC236}">
                <a16:creationId xmlns:a16="http://schemas.microsoft.com/office/drawing/2014/main" id="{75DDED41-F118-1D16-17E7-E48A9EF9BFC0}"/>
              </a:ext>
            </a:extLst>
          </p:cNvPr>
          <p:cNvSpPr>
            <a:spLocks noGrp="1" noChangeArrowheads="1"/>
          </p:cNvSpPr>
          <p:nvPr>
            <p:ph type="body" sz="half" idx="1"/>
          </p:nvPr>
        </p:nvSpPr>
        <p:spPr>
          <a:xfrm>
            <a:off x="2424113" y="1800225"/>
            <a:ext cx="3810000" cy="3506788"/>
          </a:xfrm>
        </p:spPr>
        <p:txBody>
          <a:bodyPr lIns="91440" tIns="45720" rIns="91440" bIns="45720"/>
          <a:lstStyle/>
          <a:p>
            <a:endParaRPr lang="en-US" altLang="en-US"/>
          </a:p>
        </p:txBody>
      </p:sp>
      <p:sp>
        <p:nvSpPr>
          <p:cNvPr id="25605" name="ClipArt Placeholder 3">
            <a:extLst>
              <a:ext uri="{FF2B5EF4-FFF2-40B4-BE49-F238E27FC236}">
                <a16:creationId xmlns:a16="http://schemas.microsoft.com/office/drawing/2014/main" id="{2C279732-1CC6-7B89-643E-2514D877F289}"/>
              </a:ext>
            </a:extLst>
          </p:cNvPr>
          <p:cNvSpPr>
            <a:spLocks noGrp="1" noChangeArrowheads="1" noTextEdit="1"/>
          </p:cNvSpPr>
          <p:nvPr>
            <p:ph type="clipArt" sz="half" idx="2"/>
          </p:nvPr>
        </p:nvSpPr>
        <p:spPr>
          <a:xfrm>
            <a:off x="6248400" y="1800225"/>
            <a:ext cx="3810000" cy="3506788"/>
          </a:xfrm>
        </p:spPr>
        <p:txBody>
          <a:bodyPr vert="horz" wrap="square" lIns="0" tIns="0" rIns="0" bIns="0" numCol="1" anchor="t" anchorCtr="0" compatLnSpc="1">
            <a:prstTxWarp prst="textNoShape">
              <a:avLst/>
            </a:prstTxWarp>
          </a:bodyPr>
          <a:lstStyle/>
          <a:p>
            <a:endParaRPr lang="nl-NL"/>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A8D296EE-D342-185C-B273-65BEE85F373F}"/>
              </a:ext>
            </a:extLst>
          </p:cNvPr>
          <p:cNvSpPr>
            <a:spLocks noGrp="1" noChangeArrowheads="1"/>
          </p:cNvSpPr>
          <p:nvPr>
            <p:ph type="title"/>
          </p:nvPr>
        </p:nvSpPr>
        <p:spPr>
          <a:xfrm>
            <a:off x="1200150" y="-28575"/>
            <a:ext cx="10583863" cy="865188"/>
          </a:xfrm>
        </p:spPr>
        <p:txBody>
          <a:bodyPr/>
          <a:lstStyle/>
          <a:p>
            <a:pPr marL="0" indent="0"/>
            <a:r>
              <a:rPr lang="en-US" altLang="en-US" sz="3800" b="1">
                <a:solidFill>
                  <a:schemeClr val="bg2"/>
                </a:solidFill>
              </a:rPr>
              <a:t>Bevolkingsontwikkeling 1950-2024</a:t>
            </a:r>
            <a:endParaRPr lang="nl-NL" altLang="en-US" sz="3800" b="1">
              <a:solidFill>
                <a:schemeClr val="bg2"/>
              </a:solidFill>
            </a:endParaRPr>
          </a:p>
        </p:txBody>
      </p:sp>
      <p:sp>
        <p:nvSpPr>
          <p:cNvPr id="26627" name="Rectangle 4">
            <a:extLst>
              <a:ext uri="{FF2B5EF4-FFF2-40B4-BE49-F238E27FC236}">
                <a16:creationId xmlns:a16="http://schemas.microsoft.com/office/drawing/2014/main" id="{CC38C0E3-A7E8-D24D-B24C-F8EB3F2792E2}"/>
              </a:ext>
            </a:extLst>
          </p:cNvPr>
          <p:cNvSpPr>
            <a:spLocks noChangeArrowheads="1"/>
          </p:cNvSpPr>
          <p:nvPr/>
        </p:nvSpPr>
        <p:spPr bwMode="auto">
          <a:xfrm>
            <a:off x="887413" y="5732463"/>
            <a:ext cx="27368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en-US" sz="1200" b="0" i="0" u="none" strike="noStrike" kern="1200" cap="none" spc="0" normalizeH="0" baseline="0" noProof="0">
                <a:ln>
                  <a:noFill/>
                </a:ln>
                <a:solidFill>
                  <a:srgbClr val="108BD9"/>
                </a:solidFill>
                <a:effectLst/>
                <a:uLnTx/>
                <a:uFillTx/>
                <a:latin typeface="Tahoma" panose="020B0604030504040204" pitchFamily="34" charset="0"/>
                <a:ea typeface="MS PGothic" panose="020B0600070205080204" pitchFamily="34" charset="-128"/>
                <a:cs typeface="+mn-cs"/>
              </a:rPr>
              <a:t>Bron: CBS 2025 </a:t>
            </a:r>
          </a:p>
        </p:txBody>
      </p:sp>
      <p:pic>
        <p:nvPicPr>
          <p:cNvPr id="26628" name="Tijdelijke aanduiding voor inhoud 5">
            <a:extLst>
              <a:ext uri="{FF2B5EF4-FFF2-40B4-BE49-F238E27FC236}">
                <a16:creationId xmlns:a16="http://schemas.microsoft.com/office/drawing/2014/main" id="{5AB48EA6-5EE8-8C6F-FEA0-0AF01E8DF6E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00150" y="1306513"/>
            <a:ext cx="10583863" cy="4225925"/>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07738134-F693-21AF-ADB1-9D0F871F669E}"/>
              </a:ext>
            </a:extLst>
          </p:cNvPr>
          <p:cNvSpPr>
            <a:spLocks noGrp="1" noChangeArrowheads="1"/>
          </p:cNvSpPr>
          <p:nvPr>
            <p:ph type="title"/>
          </p:nvPr>
        </p:nvSpPr>
        <p:spPr>
          <a:xfrm>
            <a:off x="1200150" y="-28575"/>
            <a:ext cx="10583863" cy="865188"/>
          </a:xfrm>
        </p:spPr>
        <p:txBody>
          <a:bodyPr/>
          <a:lstStyle/>
          <a:p>
            <a:pPr marL="0" indent="0"/>
            <a:r>
              <a:rPr lang="en-US" altLang="en-US" sz="3800" b="1">
                <a:solidFill>
                  <a:schemeClr val="bg2"/>
                </a:solidFill>
              </a:rPr>
              <a:t>Bevolkingsontwikkeling 2022-2025</a:t>
            </a:r>
            <a:endParaRPr lang="nl-NL" altLang="en-US" sz="3800" b="1">
              <a:solidFill>
                <a:schemeClr val="bg2"/>
              </a:solidFill>
            </a:endParaRPr>
          </a:p>
        </p:txBody>
      </p:sp>
      <p:sp>
        <p:nvSpPr>
          <p:cNvPr id="27651" name="Rectangle 4">
            <a:extLst>
              <a:ext uri="{FF2B5EF4-FFF2-40B4-BE49-F238E27FC236}">
                <a16:creationId xmlns:a16="http://schemas.microsoft.com/office/drawing/2014/main" id="{7F8636DD-8D46-0A52-F650-9909A9B095AA}"/>
              </a:ext>
            </a:extLst>
          </p:cNvPr>
          <p:cNvSpPr>
            <a:spLocks noChangeArrowheads="1"/>
          </p:cNvSpPr>
          <p:nvPr/>
        </p:nvSpPr>
        <p:spPr bwMode="auto">
          <a:xfrm>
            <a:off x="887413" y="5732463"/>
            <a:ext cx="27368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en-US" sz="1200" b="0" i="0" u="none" strike="noStrike" kern="1200" cap="none" spc="0" normalizeH="0" baseline="0" noProof="0">
                <a:ln>
                  <a:noFill/>
                </a:ln>
                <a:solidFill>
                  <a:srgbClr val="108BD9"/>
                </a:solidFill>
                <a:effectLst/>
                <a:uLnTx/>
                <a:uFillTx/>
                <a:latin typeface="Tahoma" panose="020B0604030504040204" pitchFamily="34" charset="0"/>
                <a:ea typeface="MS PGothic" panose="020B0600070205080204" pitchFamily="34" charset="-128"/>
                <a:cs typeface="+mn-cs"/>
              </a:rPr>
              <a:t>Bron: CBS 2026 </a:t>
            </a:r>
          </a:p>
        </p:txBody>
      </p:sp>
      <p:pic>
        <p:nvPicPr>
          <p:cNvPr id="27652" name="Tijdelijke aanduiding voor inhoud 2">
            <a:extLst>
              <a:ext uri="{FF2B5EF4-FFF2-40B4-BE49-F238E27FC236}">
                <a16:creationId xmlns:a16="http://schemas.microsoft.com/office/drawing/2014/main" id="{A1D4C2B8-B974-58F0-8386-11FF2325E91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71700" y="1141413"/>
            <a:ext cx="7848600" cy="4879975"/>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73C1E5D4-D0A2-63BD-E725-1FD44230AD7F}"/>
              </a:ext>
            </a:extLst>
          </p:cNvPr>
          <p:cNvSpPr>
            <a:spLocks noGrp="1" noChangeArrowheads="1"/>
          </p:cNvSpPr>
          <p:nvPr>
            <p:ph type="title"/>
          </p:nvPr>
        </p:nvSpPr>
        <p:spPr>
          <a:xfrm>
            <a:off x="1200150" y="-28575"/>
            <a:ext cx="10583863" cy="1152525"/>
          </a:xfrm>
        </p:spPr>
        <p:txBody>
          <a:bodyPr/>
          <a:lstStyle/>
          <a:p>
            <a:pPr marL="0" indent="0"/>
            <a:r>
              <a:rPr lang="en-US" altLang="en-US" sz="3600" b="1">
                <a:solidFill>
                  <a:schemeClr val="bg2"/>
                </a:solidFill>
              </a:rPr>
              <a:t>Bevolkingsprognose naar component, realisatie en bevolkingsprognose 1950-2070</a:t>
            </a:r>
            <a:endParaRPr lang="nl-NL" altLang="en-US" sz="3600" b="1">
              <a:solidFill>
                <a:schemeClr val="bg2"/>
              </a:solidFill>
            </a:endParaRPr>
          </a:p>
        </p:txBody>
      </p:sp>
      <p:sp>
        <p:nvSpPr>
          <p:cNvPr id="28675" name="Rectangle 4">
            <a:extLst>
              <a:ext uri="{FF2B5EF4-FFF2-40B4-BE49-F238E27FC236}">
                <a16:creationId xmlns:a16="http://schemas.microsoft.com/office/drawing/2014/main" id="{A91A9B19-E1B7-49E2-86C2-CF52DD8061BE}"/>
              </a:ext>
            </a:extLst>
          </p:cNvPr>
          <p:cNvSpPr>
            <a:spLocks noChangeArrowheads="1"/>
          </p:cNvSpPr>
          <p:nvPr/>
        </p:nvSpPr>
        <p:spPr bwMode="auto">
          <a:xfrm>
            <a:off x="887413" y="5732463"/>
            <a:ext cx="27368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en-US" sz="1200" b="0" i="0" u="none" strike="noStrike" kern="1200" cap="none" spc="0" normalizeH="0" baseline="0" noProof="0">
                <a:ln>
                  <a:noFill/>
                </a:ln>
                <a:solidFill>
                  <a:srgbClr val="108BD9"/>
                </a:solidFill>
                <a:effectLst/>
                <a:uLnTx/>
                <a:uFillTx/>
                <a:latin typeface="Tahoma" panose="020B0604030504040204" pitchFamily="34" charset="0"/>
                <a:ea typeface="MS PGothic" panose="020B0600070205080204" pitchFamily="34" charset="-128"/>
                <a:cs typeface="+mn-cs"/>
              </a:rPr>
              <a:t>Bron: ABF/CBS 2024 </a:t>
            </a:r>
          </a:p>
        </p:txBody>
      </p:sp>
      <p:pic>
        <p:nvPicPr>
          <p:cNvPr id="28676" name="Content Placeholder 2">
            <a:extLst>
              <a:ext uri="{FF2B5EF4-FFF2-40B4-BE49-F238E27FC236}">
                <a16:creationId xmlns:a16="http://schemas.microsoft.com/office/drawing/2014/main" id="{65F9A9B3-0D24-E88A-6E97-12D9D974BDD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5988" y="1277938"/>
            <a:ext cx="10464800" cy="4484687"/>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700DC0EE-45D9-97A6-32D3-87C804B8391E}"/>
              </a:ext>
            </a:extLst>
          </p:cNvPr>
          <p:cNvSpPr>
            <a:spLocks noGrp="1" noChangeArrowheads="1"/>
          </p:cNvSpPr>
          <p:nvPr>
            <p:ph type="title"/>
          </p:nvPr>
        </p:nvSpPr>
        <p:spPr>
          <a:xfrm>
            <a:off x="1200150" y="-28575"/>
            <a:ext cx="10583863" cy="1154113"/>
          </a:xfrm>
        </p:spPr>
        <p:txBody>
          <a:bodyPr/>
          <a:lstStyle/>
          <a:p>
            <a:pPr marL="0" indent="0"/>
            <a:r>
              <a:rPr lang="en-US" altLang="en-US" sz="3600" b="1">
                <a:solidFill>
                  <a:schemeClr val="bg2"/>
                </a:solidFill>
              </a:rPr>
              <a:t>Prognose ontwikkeling aantal huishoudens, met bandbreedte, 2025-2050</a:t>
            </a:r>
            <a:endParaRPr lang="nl-NL" altLang="en-US" sz="3600" b="1">
              <a:solidFill>
                <a:schemeClr val="bg2"/>
              </a:solidFill>
            </a:endParaRPr>
          </a:p>
        </p:txBody>
      </p:sp>
      <p:sp>
        <p:nvSpPr>
          <p:cNvPr id="29699" name="Rectangle 4">
            <a:extLst>
              <a:ext uri="{FF2B5EF4-FFF2-40B4-BE49-F238E27FC236}">
                <a16:creationId xmlns:a16="http://schemas.microsoft.com/office/drawing/2014/main" id="{78D92330-CB25-49C8-67BF-6392185C9ED2}"/>
              </a:ext>
            </a:extLst>
          </p:cNvPr>
          <p:cNvSpPr>
            <a:spLocks noChangeArrowheads="1"/>
          </p:cNvSpPr>
          <p:nvPr/>
        </p:nvSpPr>
        <p:spPr bwMode="auto">
          <a:xfrm>
            <a:off x="887413" y="5732463"/>
            <a:ext cx="27368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en-US" sz="1200" b="0" i="0" u="none" strike="noStrike" kern="1200" cap="none" spc="0" normalizeH="0" baseline="0" noProof="0">
                <a:ln>
                  <a:noFill/>
                </a:ln>
                <a:solidFill>
                  <a:srgbClr val="108BD9"/>
                </a:solidFill>
                <a:effectLst/>
                <a:uLnTx/>
                <a:uFillTx/>
                <a:latin typeface="Tahoma" panose="020B0604030504040204" pitchFamily="34" charset="0"/>
                <a:ea typeface="MS PGothic" panose="020B0600070205080204" pitchFamily="34" charset="-128"/>
                <a:cs typeface="+mn-cs"/>
              </a:rPr>
              <a:t>Bron: ABF 2025 </a:t>
            </a:r>
          </a:p>
        </p:txBody>
      </p:sp>
      <p:pic>
        <p:nvPicPr>
          <p:cNvPr id="29700" name="Content Placeholder 2">
            <a:extLst>
              <a:ext uri="{FF2B5EF4-FFF2-40B4-BE49-F238E27FC236}">
                <a16:creationId xmlns:a16="http://schemas.microsoft.com/office/drawing/2014/main" id="{0B26D53C-1F6D-82F0-643B-CEDA682D5F6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92263" y="1708150"/>
            <a:ext cx="9478962" cy="394335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55DA7EBF-800F-7923-D692-8AA6E256AEBA}"/>
              </a:ext>
            </a:extLst>
          </p:cNvPr>
          <p:cNvSpPr>
            <a:spLocks noGrp="1" noChangeArrowheads="1"/>
          </p:cNvSpPr>
          <p:nvPr>
            <p:ph type="title"/>
          </p:nvPr>
        </p:nvSpPr>
        <p:spPr>
          <a:xfrm>
            <a:off x="1200150" y="-28575"/>
            <a:ext cx="10583863" cy="1081088"/>
          </a:xfrm>
        </p:spPr>
        <p:txBody>
          <a:bodyPr/>
          <a:lstStyle/>
          <a:p>
            <a:pPr marL="0" indent="0"/>
            <a:r>
              <a:rPr lang="en-US" altLang="en-US" sz="3200" b="1">
                <a:solidFill>
                  <a:schemeClr val="bg2"/>
                </a:solidFill>
              </a:rPr>
              <a:t>Huishoudensgroei per woningmarktregio 2025-2039</a:t>
            </a:r>
            <a:endParaRPr lang="nl-NL" altLang="en-US" sz="3200" b="1">
              <a:solidFill>
                <a:schemeClr val="bg2"/>
              </a:solidFill>
            </a:endParaRPr>
          </a:p>
        </p:txBody>
      </p:sp>
      <p:sp>
        <p:nvSpPr>
          <p:cNvPr id="30723" name="Rectangle 4">
            <a:extLst>
              <a:ext uri="{FF2B5EF4-FFF2-40B4-BE49-F238E27FC236}">
                <a16:creationId xmlns:a16="http://schemas.microsoft.com/office/drawing/2014/main" id="{48BBD212-D147-F490-517F-3DB3FB4EC15A}"/>
              </a:ext>
            </a:extLst>
          </p:cNvPr>
          <p:cNvSpPr>
            <a:spLocks noChangeArrowheads="1"/>
          </p:cNvSpPr>
          <p:nvPr/>
        </p:nvSpPr>
        <p:spPr bwMode="auto">
          <a:xfrm>
            <a:off x="1343025" y="5734050"/>
            <a:ext cx="27368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en-US" sz="1200" b="0" i="0" u="none" strike="noStrike" kern="1200" cap="none" spc="0" normalizeH="0" baseline="0" noProof="0">
                <a:ln>
                  <a:noFill/>
                </a:ln>
                <a:solidFill>
                  <a:srgbClr val="108BD9"/>
                </a:solidFill>
                <a:effectLst/>
                <a:uLnTx/>
                <a:uFillTx/>
                <a:latin typeface="Tahoma" panose="020B0604030504040204" pitchFamily="34" charset="0"/>
                <a:ea typeface="MS PGothic" panose="020B0600070205080204" pitchFamily="34" charset="-128"/>
                <a:cs typeface="+mn-cs"/>
              </a:rPr>
              <a:t>Bron: Primos 2025 </a:t>
            </a:r>
          </a:p>
        </p:txBody>
      </p:sp>
      <p:pic>
        <p:nvPicPr>
          <p:cNvPr id="30724" name="Content Placeholder 2">
            <a:extLst>
              <a:ext uri="{FF2B5EF4-FFF2-40B4-BE49-F238E27FC236}">
                <a16:creationId xmlns:a16="http://schemas.microsoft.com/office/drawing/2014/main" id="{C1F73E06-B012-C163-DD26-60E6B7A703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48075" y="831850"/>
            <a:ext cx="4687888" cy="5173663"/>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370F75DF-8F60-12B2-AAB7-07902AC7E701}"/>
              </a:ext>
            </a:extLst>
          </p:cNvPr>
          <p:cNvSpPr>
            <a:spLocks noGrp="1" noChangeArrowheads="1"/>
          </p:cNvSpPr>
          <p:nvPr>
            <p:ph type="title"/>
          </p:nvPr>
        </p:nvSpPr>
        <p:spPr>
          <a:xfrm>
            <a:off x="1200150" y="-28575"/>
            <a:ext cx="10872788" cy="720725"/>
          </a:xfrm>
        </p:spPr>
        <p:txBody>
          <a:bodyPr/>
          <a:lstStyle/>
          <a:p>
            <a:pPr marL="0" indent="0"/>
            <a:r>
              <a:rPr lang="en-US" altLang="en-US" sz="3200" b="1">
                <a:solidFill>
                  <a:schemeClr val="bg2"/>
                </a:solidFill>
              </a:rPr>
              <a:t>Bevolkingsgroei per woningmarktregio 2025-2039</a:t>
            </a:r>
            <a:endParaRPr lang="nl-NL" altLang="en-US" sz="3200" b="1">
              <a:solidFill>
                <a:schemeClr val="bg2"/>
              </a:solidFill>
            </a:endParaRPr>
          </a:p>
        </p:txBody>
      </p:sp>
      <p:sp>
        <p:nvSpPr>
          <p:cNvPr id="31747" name="Rectangle 4">
            <a:extLst>
              <a:ext uri="{FF2B5EF4-FFF2-40B4-BE49-F238E27FC236}">
                <a16:creationId xmlns:a16="http://schemas.microsoft.com/office/drawing/2014/main" id="{B3FF2BC4-5299-D963-BA76-59F9CB1313D2}"/>
              </a:ext>
            </a:extLst>
          </p:cNvPr>
          <p:cNvSpPr>
            <a:spLocks noChangeArrowheads="1"/>
          </p:cNvSpPr>
          <p:nvPr/>
        </p:nvSpPr>
        <p:spPr bwMode="auto">
          <a:xfrm>
            <a:off x="1343025" y="5734050"/>
            <a:ext cx="27368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en-US" sz="1200" b="0" i="0" u="none" strike="noStrike" kern="1200" cap="none" spc="0" normalizeH="0" baseline="0" noProof="0">
                <a:ln>
                  <a:noFill/>
                </a:ln>
                <a:solidFill>
                  <a:srgbClr val="108BD9"/>
                </a:solidFill>
                <a:effectLst/>
                <a:uLnTx/>
                <a:uFillTx/>
                <a:latin typeface="Tahoma" panose="020B0604030504040204" pitchFamily="34" charset="0"/>
                <a:ea typeface="MS PGothic" panose="020B0600070205080204" pitchFamily="34" charset="-128"/>
                <a:cs typeface="+mn-cs"/>
              </a:rPr>
              <a:t>Bron: Primos 2025 </a:t>
            </a:r>
          </a:p>
        </p:txBody>
      </p:sp>
      <p:pic>
        <p:nvPicPr>
          <p:cNvPr id="31748" name="Content Placeholder 2">
            <a:extLst>
              <a:ext uri="{FF2B5EF4-FFF2-40B4-BE49-F238E27FC236}">
                <a16:creationId xmlns:a16="http://schemas.microsoft.com/office/drawing/2014/main" id="{4D2BAB83-2156-9CC7-D2D8-D0AA1169537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792538" y="1143000"/>
            <a:ext cx="5616575" cy="4886325"/>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BED9472E-12AF-CF80-7752-BF56E0A21B88}"/>
              </a:ext>
            </a:extLst>
          </p:cNvPr>
          <p:cNvSpPr>
            <a:spLocks noGrp="1" noChangeArrowheads="1"/>
          </p:cNvSpPr>
          <p:nvPr>
            <p:ph type="title"/>
          </p:nvPr>
        </p:nvSpPr>
        <p:spPr>
          <a:xfrm>
            <a:off x="1200150" y="-28575"/>
            <a:ext cx="10656888" cy="1152525"/>
          </a:xfrm>
        </p:spPr>
        <p:txBody>
          <a:bodyPr/>
          <a:lstStyle/>
          <a:p>
            <a:pPr marL="0" indent="0"/>
            <a:r>
              <a:rPr lang="en-US" altLang="en-US" sz="3600" b="1">
                <a:solidFill>
                  <a:schemeClr val="bg2"/>
                </a:solidFill>
              </a:rPr>
              <a:t>Verwachte bevolkingsgroei naar leeftijds- klasse 2024-2038</a:t>
            </a:r>
            <a:endParaRPr lang="nl-NL" altLang="en-US" sz="3600" b="1">
              <a:solidFill>
                <a:schemeClr val="bg2"/>
              </a:solidFill>
            </a:endParaRPr>
          </a:p>
        </p:txBody>
      </p:sp>
      <p:sp>
        <p:nvSpPr>
          <p:cNvPr id="32771" name="Rectangle 4">
            <a:extLst>
              <a:ext uri="{FF2B5EF4-FFF2-40B4-BE49-F238E27FC236}">
                <a16:creationId xmlns:a16="http://schemas.microsoft.com/office/drawing/2014/main" id="{A346CFAC-EA87-A781-DAB2-F0B522A0FF8C}"/>
              </a:ext>
            </a:extLst>
          </p:cNvPr>
          <p:cNvSpPr>
            <a:spLocks noChangeArrowheads="1"/>
          </p:cNvSpPr>
          <p:nvPr/>
        </p:nvSpPr>
        <p:spPr bwMode="auto">
          <a:xfrm>
            <a:off x="887413" y="5732463"/>
            <a:ext cx="27368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en-US" sz="1200" b="0" i="0" u="none" strike="noStrike" kern="1200" cap="none" spc="0" normalizeH="0" baseline="0" noProof="0">
                <a:ln>
                  <a:noFill/>
                </a:ln>
                <a:solidFill>
                  <a:srgbClr val="108BD9"/>
                </a:solidFill>
                <a:effectLst/>
                <a:uLnTx/>
                <a:uFillTx/>
                <a:latin typeface="Tahoma" panose="020B0604030504040204" pitchFamily="34" charset="0"/>
                <a:ea typeface="MS PGothic" panose="020B0600070205080204" pitchFamily="34" charset="-128"/>
                <a:cs typeface="+mn-cs"/>
              </a:rPr>
              <a:t>Bron: ABF/CBS 2024 </a:t>
            </a:r>
          </a:p>
        </p:txBody>
      </p:sp>
      <p:pic>
        <p:nvPicPr>
          <p:cNvPr id="32772" name="Content Placeholder 3">
            <a:extLst>
              <a:ext uri="{FF2B5EF4-FFF2-40B4-BE49-F238E27FC236}">
                <a16:creationId xmlns:a16="http://schemas.microsoft.com/office/drawing/2014/main" id="{C0F70484-F85C-9B21-C7D4-B7EBE72FEA7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6763" y="1341438"/>
            <a:ext cx="10763250" cy="4251325"/>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76AAE1D5-37DE-AE8E-1BEC-A0FB07238069}"/>
              </a:ext>
            </a:extLst>
          </p:cNvPr>
          <p:cNvSpPr>
            <a:spLocks noGrp="1" noChangeArrowheads="1"/>
          </p:cNvSpPr>
          <p:nvPr>
            <p:ph type="title"/>
          </p:nvPr>
        </p:nvSpPr>
        <p:spPr>
          <a:xfrm>
            <a:off x="1200150" y="-28575"/>
            <a:ext cx="10583863" cy="1152525"/>
          </a:xfrm>
        </p:spPr>
        <p:txBody>
          <a:bodyPr/>
          <a:lstStyle/>
          <a:p>
            <a:pPr marL="0" indent="0"/>
            <a:r>
              <a:rPr lang="en-US" altLang="en-US" sz="3600" b="1">
                <a:solidFill>
                  <a:schemeClr val="bg2"/>
                </a:solidFill>
              </a:rPr>
              <a:t>Aantal huishoudens en gemiddelde huishoudensgrootte, 2010-2040</a:t>
            </a:r>
            <a:endParaRPr lang="nl-NL" altLang="en-US" sz="3600" b="1">
              <a:solidFill>
                <a:schemeClr val="bg2"/>
              </a:solidFill>
            </a:endParaRPr>
          </a:p>
        </p:txBody>
      </p:sp>
      <p:sp>
        <p:nvSpPr>
          <p:cNvPr id="33795" name="Rectangle 4">
            <a:extLst>
              <a:ext uri="{FF2B5EF4-FFF2-40B4-BE49-F238E27FC236}">
                <a16:creationId xmlns:a16="http://schemas.microsoft.com/office/drawing/2014/main" id="{9DF05E60-3101-6E71-0231-074A90B2BA37}"/>
              </a:ext>
            </a:extLst>
          </p:cNvPr>
          <p:cNvSpPr>
            <a:spLocks noChangeArrowheads="1"/>
          </p:cNvSpPr>
          <p:nvPr/>
        </p:nvSpPr>
        <p:spPr bwMode="auto">
          <a:xfrm>
            <a:off x="911225" y="5692775"/>
            <a:ext cx="27368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en-US" sz="1200" b="0" i="0" u="none" strike="noStrike" kern="1200" cap="none" spc="0" normalizeH="0" baseline="0" noProof="0">
                <a:ln>
                  <a:noFill/>
                </a:ln>
                <a:solidFill>
                  <a:srgbClr val="108BD9"/>
                </a:solidFill>
                <a:effectLst/>
                <a:uLnTx/>
                <a:uFillTx/>
                <a:latin typeface="Tahoma" panose="020B0604030504040204" pitchFamily="34" charset="0"/>
                <a:ea typeface="MS PGothic" panose="020B0600070205080204" pitchFamily="34" charset="-128"/>
                <a:cs typeface="+mn-cs"/>
              </a:rPr>
              <a:t>Bron: ABF/CBS 2025 </a:t>
            </a:r>
          </a:p>
        </p:txBody>
      </p:sp>
      <p:pic>
        <p:nvPicPr>
          <p:cNvPr id="33796" name="Tijdelijke aanduiding voor inhoud 3">
            <a:extLst>
              <a:ext uri="{FF2B5EF4-FFF2-40B4-BE49-F238E27FC236}">
                <a16:creationId xmlns:a16="http://schemas.microsoft.com/office/drawing/2014/main" id="{2A9D11FF-84A1-C831-970E-14A098EC3C2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87488" y="1268413"/>
            <a:ext cx="9361487" cy="4410075"/>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E797B-8E54-8D11-714E-E4AA5795FB3E}"/>
            </a:ext>
          </a:extLst>
        </p:cNvPr>
        <p:cNvGrpSpPr/>
        <p:nvPr/>
      </p:nvGrpSpPr>
      <p:grpSpPr>
        <a:xfrm>
          <a:off x="0" y="0"/>
          <a:ext cx="0" cy="0"/>
          <a:chOff x="0" y="0"/>
          <a:chExt cx="0" cy="0"/>
        </a:xfrm>
      </p:grpSpPr>
      <p:sp>
        <p:nvSpPr>
          <p:cNvPr id="5" name="Vrije vorm: vorm 4">
            <a:extLst>
              <a:ext uri="{FF2B5EF4-FFF2-40B4-BE49-F238E27FC236}">
                <a16:creationId xmlns:a16="http://schemas.microsoft.com/office/drawing/2014/main" id="{D04AA937-163E-AA9C-74C8-E647B2CA2862}"/>
              </a:ext>
            </a:extLst>
          </p:cNvPr>
          <p:cNvSpPr>
            <a:spLocks noGrp="1" noRot="1" noMove="1" noResize="1" noEditPoints="1" noAdjustHandles="1" noChangeArrowheads="1" noChangeShapeType="1"/>
          </p:cNvSpPr>
          <p:nvPr/>
        </p:nvSpPr>
        <p:spPr>
          <a:xfrm>
            <a:off x="0" y="1"/>
            <a:ext cx="12191555" cy="6002340"/>
          </a:xfrm>
          <a:custGeom>
            <a:avLst/>
            <a:gdLst>
              <a:gd name="connsiteX0" fmla="*/ 0 w 12191555"/>
              <a:gd name="connsiteY0" fmla="*/ 3649722 h 5989013"/>
              <a:gd name="connsiteX1" fmla="*/ 0 w 12191555"/>
              <a:gd name="connsiteY1" fmla="*/ 0 h 5989013"/>
              <a:gd name="connsiteX2" fmla="*/ 47523 w 12191555"/>
              <a:gd name="connsiteY2" fmla="*/ 1144 h 5989013"/>
              <a:gd name="connsiteX3" fmla="*/ 12143080 w 12191555"/>
              <a:gd name="connsiteY3" fmla="*/ 1144 h 5989013"/>
              <a:gd name="connsiteX4" fmla="*/ 12190856 w 12191555"/>
              <a:gd name="connsiteY4" fmla="*/ 1144 h 5989013"/>
              <a:gd name="connsiteX5" fmla="*/ 12190856 w 12191555"/>
              <a:gd name="connsiteY5" fmla="*/ 40534 h 5989013"/>
              <a:gd name="connsiteX6" fmla="*/ 12191556 w 12191555"/>
              <a:gd name="connsiteY6" fmla="*/ 3445590 h 5989013"/>
              <a:gd name="connsiteX7" fmla="*/ 12162775 w 12191555"/>
              <a:gd name="connsiteY7" fmla="*/ 3503088 h 5989013"/>
              <a:gd name="connsiteX8" fmla="*/ 9898011 w 12191555"/>
              <a:gd name="connsiteY8" fmla="*/ 5309969 h 5989013"/>
              <a:gd name="connsiteX9" fmla="*/ 9260837 w 12191555"/>
              <a:gd name="connsiteY9" fmla="*/ 5818933 h 5989013"/>
              <a:gd name="connsiteX10" fmla="*/ 8781163 w 12191555"/>
              <a:gd name="connsiteY10" fmla="*/ 5988693 h 5989013"/>
              <a:gd name="connsiteX11" fmla="*/ 8328044 w 12191555"/>
              <a:gd name="connsiteY11" fmla="*/ 5917409 h 5989013"/>
              <a:gd name="connsiteX12" fmla="*/ 7092389 w 12191555"/>
              <a:gd name="connsiteY12" fmla="*/ 5584432 h 5989013"/>
              <a:gd name="connsiteX13" fmla="*/ 3841465 w 12191555"/>
              <a:gd name="connsiteY13" fmla="*/ 4697891 h 5989013"/>
              <a:gd name="connsiteX14" fmla="*/ 803567 w 12191555"/>
              <a:gd name="connsiteY14" fmla="*/ 3869928 h 5989013"/>
              <a:gd name="connsiteX15" fmla="*/ 0 w 12191555"/>
              <a:gd name="connsiteY15" fmla="*/ 3649722 h 598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555" h="5989013">
                <a:moveTo>
                  <a:pt x="0" y="3649722"/>
                </a:moveTo>
                <a:cubicBezTo>
                  <a:pt x="0" y="2433127"/>
                  <a:pt x="0" y="1216532"/>
                  <a:pt x="0" y="0"/>
                </a:cubicBezTo>
                <a:cubicBezTo>
                  <a:pt x="15820" y="381"/>
                  <a:pt x="31639" y="1144"/>
                  <a:pt x="47523" y="1144"/>
                </a:cubicBezTo>
                <a:cubicBezTo>
                  <a:pt x="4079396" y="1144"/>
                  <a:pt x="8111206" y="1144"/>
                  <a:pt x="12143080" y="1144"/>
                </a:cubicBezTo>
                <a:cubicBezTo>
                  <a:pt x="12158454" y="1144"/>
                  <a:pt x="12173830" y="1144"/>
                  <a:pt x="12190856" y="1144"/>
                </a:cubicBezTo>
                <a:cubicBezTo>
                  <a:pt x="12190856" y="17472"/>
                  <a:pt x="12190856" y="29035"/>
                  <a:pt x="12190856" y="40534"/>
                </a:cubicBezTo>
                <a:cubicBezTo>
                  <a:pt x="12190856" y="1175553"/>
                  <a:pt x="12190730" y="2310572"/>
                  <a:pt x="12191556" y="3445590"/>
                </a:cubicBezTo>
                <a:cubicBezTo>
                  <a:pt x="12191556" y="3472020"/>
                  <a:pt x="12182534" y="3487332"/>
                  <a:pt x="12162775" y="3503088"/>
                </a:cubicBezTo>
                <a:cubicBezTo>
                  <a:pt x="11407621" y="4105064"/>
                  <a:pt x="10652847" y="4707485"/>
                  <a:pt x="9898011" y="5309969"/>
                </a:cubicBezTo>
                <a:cubicBezTo>
                  <a:pt x="9685556" y="5479539"/>
                  <a:pt x="9473102" y="5649172"/>
                  <a:pt x="9260837" y="5818933"/>
                </a:cubicBezTo>
                <a:cubicBezTo>
                  <a:pt x="9120557" y="5931132"/>
                  <a:pt x="8962296" y="5994093"/>
                  <a:pt x="8781163" y="5988693"/>
                </a:cubicBezTo>
                <a:cubicBezTo>
                  <a:pt x="8627349" y="5984119"/>
                  <a:pt x="8476331" y="5956800"/>
                  <a:pt x="8328044" y="5917409"/>
                </a:cubicBezTo>
                <a:cubicBezTo>
                  <a:pt x="7915779" y="5807814"/>
                  <a:pt x="7503957" y="5696504"/>
                  <a:pt x="7092389" y="5584432"/>
                </a:cubicBezTo>
                <a:cubicBezTo>
                  <a:pt x="6008642" y="5289321"/>
                  <a:pt x="4925149" y="4993320"/>
                  <a:pt x="3841465" y="4697891"/>
                </a:cubicBezTo>
                <a:cubicBezTo>
                  <a:pt x="2828875" y="4421776"/>
                  <a:pt x="1816157" y="4145979"/>
                  <a:pt x="803567" y="3869928"/>
                </a:cubicBezTo>
                <a:cubicBezTo>
                  <a:pt x="535584" y="3796801"/>
                  <a:pt x="267856" y="3723167"/>
                  <a:pt x="0" y="3649722"/>
                </a:cubicBezTo>
                <a:close/>
              </a:path>
            </a:pathLst>
          </a:custGeom>
          <a:solidFill>
            <a:srgbClr val="00A7E5">
              <a:lumMod val="20000"/>
              <a:lumOff val="80000"/>
            </a:srgbClr>
          </a:solidFill>
          <a:ln w="6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AC4E679F-AB83-949E-1C54-CE84F216137D}"/>
              </a:ext>
            </a:extLst>
          </p:cNvPr>
          <p:cNvSpPr>
            <a:spLocks noGrp="1"/>
          </p:cNvSpPr>
          <p:nvPr>
            <p:ph type="ctrTitle"/>
          </p:nvPr>
        </p:nvSpPr>
        <p:spPr/>
        <p:txBody>
          <a:bodyPr/>
          <a:lstStyle/>
          <a:p>
            <a:r>
              <a:rPr lang="nl-NL" altLang="nl-NL" dirty="0"/>
              <a:t>De woonopgave in Nederland: uitdagingen en oplossingen</a:t>
            </a:r>
            <a:endParaRPr lang="en-US" dirty="0"/>
          </a:p>
        </p:txBody>
      </p:sp>
      <p:sp>
        <p:nvSpPr>
          <p:cNvPr id="3" name="Ondertitel 2">
            <a:extLst>
              <a:ext uri="{FF2B5EF4-FFF2-40B4-BE49-F238E27FC236}">
                <a16:creationId xmlns:a16="http://schemas.microsoft.com/office/drawing/2014/main" id="{BFBC4BD8-1EC0-AC04-F12A-E70A9A01128B}"/>
              </a:ext>
            </a:extLst>
          </p:cNvPr>
          <p:cNvSpPr>
            <a:spLocks noGrp="1"/>
          </p:cNvSpPr>
          <p:nvPr>
            <p:ph type="subTitle" idx="1"/>
          </p:nvPr>
        </p:nvSpPr>
        <p:spPr/>
        <p:txBody>
          <a:bodyPr vert="horz" lIns="91440" tIns="45720" rIns="91440" bIns="45720" rtlCol="0" anchor="t">
            <a:normAutofit/>
          </a:bodyPr>
          <a:lstStyle/>
          <a:p>
            <a:r>
              <a:rPr lang="nl-NL" b="1" dirty="0">
                <a:latin typeface="Arial"/>
                <a:ea typeface="Verdana"/>
                <a:cs typeface="Arial"/>
              </a:rPr>
              <a:t>Prof. Dr. Peter Boelhouwer – TU Delft</a:t>
            </a:r>
            <a:endParaRPr lang="en-US" b="1" dirty="0"/>
          </a:p>
        </p:txBody>
      </p:sp>
    </p:spTree>
    <p:extLst>
      <p:ext uri="{BB962C8B-B14F-4D97-AF65-F5344CB8AC3E}">
        <p14:creationId xmlns:p14="http://schemas.microsoft.com/office/powerpoint/2010/main" val="1531837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22D557BC-28F8-0158-5070-4DC1205DE215}"/>
              </a:ext>
            </a:extLst>
          </p:cNvPr>
          <p:cNvSpPr>
            <a:spLocks noGrp="1" noChangeArrowheads="1"/>
          </p:cNvSpPr>
          <p:nvPr>
            <p:ph type="title"/>
          </p:nvPr>
        </p:nvSpPr>
        <p:spPr>
          <a:xfrm>
            <a:off x="1200150" y="-28575"/>
            <a:ext cx="10583863" cy="1081088"/>
          </a:xfrm>
        </p:spPr>
        <p:txBody>
          <a:bodyPr/>
          <a:lstStyle/>
          <a:p>
            <a:pPr marL="0" indent="0"/>
            <a:r>
              <a:rPr lang="en-US" altLang="en-US" sz="3200" b="1">
                <a:solidFill>
                  <a:schemeClr val="bg2"/>
                </a:solidFill>
              </a:rPr>
              <a:t>Verhuisde personen van en naar de Randstad 2000-2024</a:t>
            </a:r>
            <a:endParaRPr lang="nl-NL" altLang="en-US" sz="3200" b="1">
              <a:solidFill>
                <a:schemeClr val="bg2"/>
              </a:solidFill>
            </a:endParaRPr>
          </a:p>
        </p:txBody>
      </p:sp>
      <p:sp>
        <p:nvSpPr>
          <p:cNvPr id="34819" name="Rectangle 4">
            <a:extLst>
              <a:ext uri="{FF2B5EF4-FFF2-40B4-BE49-F238E27FC236}">
                <a16:creationId xmlns:a16="http://schemas.microsoft.com/office/drawing/2014/main" id="{B6B52BD0-E8D2-247F-7EA3-3AC8C6E23907}"/>
              </a:ext>
            </a:extLst>
          </p:cNvPr>
          <p:cNvSpPr>
            <a:spLocks noChangeArrowheads="1"/>
          </p:cNvSpPr>
          <p:nvPr/>
        </p:nvSpPr>
        <p:spPr bwMode="auto">
          <a:xfrm>
            <a:off x="1343025" y="5734050"/>
            <a:ext cx="27368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en-US" sz="1200" b="0" i="0" u="none" strike="noStrike" kern="1200" cap="none" spc="0" normalizeH="0" baseline="0" noProof="0">
                <a:ln>
                  <a:noFill/>
                </a:ln>
                <a:solidFill>
                  <a:srgbClr val="108BD9"/>
                </a:solidFill>
                <a:effectLst/>
                <a:uLnTx/>
                <a:uFillTx/>
                <a:latin typeface="Tahoma" panose="020B0604030504040204" pitchFamily="34" charset="0"/>
                <a:ea typeface="MS PGothic" panose="020B0600070205080204" pitchFamily="34" charset="-128"/>
                <a:cs typeface="+mn-cs"/>
              </a:rPr>
              <a:t>Bron: CBS 2025 </a:t>
            </a:r>
          </a:p>
        </p:txBody>
      </p:sp>
      <p:pic>
        <p:nvPicPr>
          <p:cNvPr id="34820" name="Tijdelijke aanduiding voor inhoud 4">
            <a:extLst>
              <a:ext uri="{FF2B5EF4-FFF2-40B4-BE49-F238E27FC236}">
                <a16:creationId xmlns:a16="http://schemas.microsoft.com/office/drawing/2014/main" id="{142CBB5D-46CE-B223-B6E8-F6536B4F5F5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03388" y="1243013"/>
            <a:ext cx="9217025" cy="4418012"/>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78ABBDA-8C33-FFDE-BC3D-AA0674EECB22}"/>
              </a:ext>
            </a:extLst>
          </p:cNvPr>
          <p:cNvSpPr>
            <a:spLocks noGrp="1" noChangeArrowheads="1"/>
          </p:cNvSpPr>
          <p:nvPr>
            <p:ph type="title"/>
          </p:nvPr>
        </p:nvSpPr>
        <p:spPr>
          <a:xfrm>
            <a:off x="1271588" y="0"/>
            <a:ext cx="8924925" cy="1144588"/>
          </a:xfrm>
        </p:spPr>
        <p:txBody>
          <a:bodyPr/>
          <a:lstStyle/>
          <a:p>
            <a:pPr marL="0" indent="0" eaLnBrk="1" hangingPunct="1"/>
            <a:r>
              <a:rPr lang="nl-NL" altLang="nl-NL" b="1">
                <a:solidFill>
                  <a:schemeClr val="bg2"/>
                </a:solidFill>
              </a:rPr>
              <a:t>Consequenties demografie voor de woningvraag</a:t>
            </a:r>
          </a:p>
        </p:txBody>
      </p:sp>
      <p:sp>
        <p:nvSpPr>
          <p:cNvPr id="35843" name="Rectangle 3">
            <a:extLst>
              <a:ext uri="{FF2B5EF4-FFF2-40B4-BE49-F238E27FC236}">
                <a16:creationId xmlns:a16="http://schemas.microsoft.com/office/drawing/2014/main" id="{846B999D-653E-98AF-EBA9-19F0E39D86EA}"/>
              </a:ext>
            </a:extLst>
          </p:cNvPr>
          <p:cNvSpPr>
            <a:spLocks noGrp="1" noChangeArrowheads="1"/>
          </p:cNvSpPr>
          <p:nvPr>
            <p:ph type="body" idx="1"/>
          </p:nvPr>
        </p:nvSpPr>
        <p:spPr>
          <a:xfrm>
            <a:off x="1271588" y="1557338"/>
            <a:ext cx="9937750" cy="4021137"/>
          </a:xfrm>
        </p:spPr>
        <p:txBody>
          <a:bodyPr/>
          <a:lstStyle/>
          <a:p>
            <a:pPr eaLnBrk="1" hangingPunct="1"/>
            <a:r>
              <a:rPr lang="nl-NL" altLang="nl-NL" sz="2200"/>
              <a:t>Nog 1 tot 2 miljoen huishoudens tot 2060</a:t>
            </a:r>
          </a:p>
          <a:p>
            <a:pPr eaLnBrk="1" hangingPunct="1"/>
            <a:r>
              <a:rPr lang="en-GB" altLang="nl-NL" sz="2200"/>
              <a:t>Ontbreken van bevolkingspolitiek: groeien we richting de 22 of zelfs 24 miljoen inwoners?</a:t>
            </a:r>
            <a:endParaRPr lang="nl-NL" altLang="nl-NL" sz="2200"/>
          </a:p>
          <a:p>
            <a:pPr eaLnBrk="1" hangingPunct="1"/>
            <a:r>
              <a:rPr lang="nl-NL" altLang="nl-NL" sz="2200">
                <a:solidFill>
                  <a:srgbClr val="000000"/>
                </a:solidFill>
              </a:rPr>
              <a:t>Groei bestaat voornamelijk uit eenpersoonshuishoudens maar ook aandeel gezinnen stijgt weer</a:t>
            </a:r>
          </a:p>
          <a:p>
            <a:pPr eaLnBrk="1" hangingPunct="1"/>
            <a:r>
              <a:rPr lang="nl-NL" altLang="nl-NL" sz="2200">
                <a:solidFill>
                  <a:srgbClr val="000000"/>
                </a:solidFill>
              </a:rPr>
              <a:t>Dubbele vergrijzing</a:t>
            </a:r>
          </a:p>
          <a:p>
            <a:pPr eaLnBrk="1" hangingPunct="1"/>
            <a:r>
              <a:rPr lang="nl-NL" altLang="nl-NL" sz="2200">
                <a:solidFill>
                  <a:srgbClr val="000000"/>
                </a:solidFill>
              </a:rPr>
              <a:t>Vraag naar stedelijk wonen neemt toe, maar nog steeds grootste vraag naar groenstedelijke woonmilieus</a:t>
            </a:r>
          </a:p>
          <a:p>
            <a:pPr eaLnBrk="1" hangingPunct="1"/>
            <a:r>
              <a:rPr lang="nl-NL" altLang="nl-NL" sz="2200">
                <a:solidFill>
                  <a:srgbClr val="000000"/>
                </a:solidFill>
              </a:rPr>
              <a:t>Gezinnen en ouderen (sinds kort) trekken vaker weg uit de grote steden</a:t>
            </a:r>
          </a:p>
          <a:p>
            <a:pPr eaLnBrk="1" hangingPunct="1"/>
            <a:r>
              <a:rPr lang="nl-NL" altLang="nl-NL" sz="2200">
                <a:solidFill>
                  <a:srgbClr val="000000"/>
                </a:solidFill>
              </a:rPr>
              <a:t>Binnenlandse migratie in Randstad is sinds 2017 jaar negatief</a:t>
            </a:r>
          </a:p>
          <a:p>
            <a:pPr eaLnBrk="1" hangingPunct="1"/>
            <a:r>
              <a:rPr lang="en-GB" altLang="nl-NL" sz="2200">
                <a:solidFill>
                  <a:srgbClr val="000000"/>
                </a:solidFill>
              </a:rPr>
              <a:t>Weinig doorstroming bij oudere alleenstaanden</a:t>
            </a:r>
            <a:endParaRPr lang="nl-NL" altLang="nl-NL" sz="2200">
              <a:solidFill>
                <a:srgbClr val="000000"/>
              </a:solidFill>
            </a:endParaRPr>
          </a:p>
          <a:p>
            <a:pPr eaLnBrk="1" hangingPunct="1"/>
            <a:r>
              <a:rPr lang="nl-NL" altLang="nl-NL" sz="2200">
                <a:solidFill>
                  <a:srgbClr val="000000"/>
                </a:solidFill>
              </a:rPr>
              <a:t>Traditionele doelgoep daalt niet langer, maar stijgt (door zowel demografische als economische ontwikkelingen)</a:t>
            </a:r>
          </a:p>
        </p:txBody>
      </p:sp>
    </p:spTree>
  </p:cSld>
  <p:clrMapOvr>
    <a:masterClrMapping/>
  </p:clrMapOvr>
  <p:transition>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2B6EEF1A-F055-D50B-A904-26E62F355FFE}"/>
              </a:ext>
            </a:extLst>
          </p:cNvPr>
          <p:cNvSpPr>
            <a:spLocks noGrp="1" noChangeArrowheads="1"/>
          </p:cNvSpPr>
          <p:nvPr>
            <p:ph type="title"/>
          </p:nvPr>
        </p:nvSpPr>
        <p:spPr>
          <a:xfrm>
            <a:off x="1200150" y="-28575"/>
            <a:ext cx="10583863" cy="1081088"/>
          </a:xfrm>
        </p:spPr>
        <p:txBody>
          <a:bodyPr/>
          <a:lstStyle/>
          <a:p>
            <a:pPr marL="0" indent="0"/>
            <a:r>
              <a:rPr lang="en-US" altLang="en-US" b="1">
                <a:solidFill>
                  <a:schemeClr val="bg2"/>
                </a:solidFill>
              </a:rPr>
              <a:t>Bouwvergunningen en gereedgekomen woningen, 1995-2025</a:t>
            </a:r>
            <a:endParaRPr lang="nl-NL" altLang="en-US" b="1">
              <a:solidFill>
                <a:schemeClr val="bg2"/>
              </a:solidFill>
            </a:endParaRPr>
          </a:p>
        </p:txBody>
      </p:sp>
      <p:sp>
        <p:nvSpPr>
          <p:cNvPr id="36867" name="Rectangle 4">
            <a:extLst>
              <a:ext uri="{FF2B5EF4-FFF2-40B4-BE49-F238E27FC236}">
                <a16:creationId xmlns:a16="http://schemas.microsoft.com/office/drawing/2014/main" id="{A7D5CC97-F457-8B0B-D9C5-177095700997}"/>
              </a:ext>
            </a:extLst>
          </p:cNvPr>
          <p:cNvSpPr>
            <a:spLocks noChangeArrowheads="1"/>
          </p:cNvSpPr>
          <p:nvPr/>
        </p:nvSpPr>
        <p:spPr bwMode="auto">
          <a:xfrm>
            <a:off x="1127125" y="5659438"/>
            <a:ext cx="27368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en-US" sz="1200" b="0" i="0" u="none" strike="noStrike" kern="1200" cap="none" spc="0" normalizeH="0" baseline="0" noProof="0">
                <a:ln>
                  <a:noFill/>
                </a:ln>
                <a:solidFill>
                  <a:srgbClr val="108BD9"/>
                </a:solidFill>
                <a:effectLst/>
                <a:uLnTx/>
                <a:uFillTx/>
                <a:latin typeface="Tahoma" panose="020B0604030504040204" pitchFamily="34" charset="0"/>
                <a:ea typeface="MS PGothic" panose="020B0600070205080204" pitchFamily="34" charset="-128"/>
                <a:cs typeface="+mn-cs"/>
              </a:rPr>
              <a:t>Bron: CBS </a:t>
            </a:r>
          </a:p>
        </p:txBody>
      </p:sp>
      <p:pic>
        <p:nvPicPr>
          <p:cNvPr id="36868" name="Tijdelijke aanduiding voor inhoud 2">
            <a:extLst>
              <a:ext uri="{FF2B5EF4-FFF2-40B4-BE49-F238E27FC236}">
                <a16:creationId xmlns:a16="http://schemas.microsoft.com/office/drawing/2014/main" id="{986CB882-D075-B875-F4FC-CD286CB579E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03388" y="1277938"/>
            <a:ext cx="9005887" cy="4302125"/>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DF5AAC6E-3703-48E9-8862-8F73BF9ED5A0}"/>
              </a:ext>
            </a:extLst>
          </p:cNvPr>
          <p:cNvSpPr>
            <a:spLocks noGrp="1" noChangeArrowheads="1"/>
          </p:cNvSpPr>
          <p:nvPr>
            <p:ph type="title"/>
          </p:nvPr>
        </p:nvSpPr>
        <p:spPr>
          <a:xfrm>
            <a:off x="1200150" y="-28575"/>
            <a:ext cx="10583863" cy="865188"/>
          </a:xfrm>
        </p:spPr>
        <p:txBody>
          <a:bodyPr/>
          <a:lstStyle/>
          <a:p>
            <a:pPr marL="0" indent="0"/>
            <a:r>
              <a:rPr lang="en-US" altLang="en-US" sz="3600" b="1">
                <a:solidFill>
                  <a:schemeClr val="bg2"/>
                </a:solidFill>
              </a:rPr>
              <a:t>Verleende bouwvergunningen, 2012-2025</a:t>
            </a:r>
            <a:endParaRPr lang="nl-NL" altLang="en-US" sz="3600" b="1">
              <a:solidFill>
                <a:schemeClr val="bg2"/>
              </a:solidFill>
            </a:endParaRPr>
          </a:p>
        </p:txBody>
      </p:sp>
      <p:sp>
        <p:nvSpPr>
          <p:cNvPr id="37891" name="Rectangle 4">
            <a:extLst>
              <a:ext uri="{FF2B5EF4-FFF2-40B4-BE49-F238E27FC236}">
                <a16:creationId xmlns:a16="http://schemas.microsoft.com/office/drawing/2014/main" id="{CBEA2C71-7A4D-E7FF-FF63-92B77D11AF9C}"/>
              </a:ext>
            </a:extLst>
          </p:cNvPr>
          <p:cNvSpPr>
            <a:spLocks noChangeArrowheads="1"/>
          </p:cNvSpPr>
          <p:nvPr/>
        </p:nvSpPr>
        <p:spPr bwMode="auto">
          <a:xfrm>
            <a:off x="887413" y="5732463"/>
            <a:ext cx="27368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en-US" sz="1200" b="0" i="0" u="none" strike="noStrike" kern="1200" cap="none" spc="0" normalizeH="0" baseline="0" noProof="0">
                <a:ln>
                  <a:noFill/>
                </a:ln>
                <a:solidFill>
                  <a:srgbClr val="108BD9"/>
                </a:solidFill>
                <a:effectLst/>
                <a:uLnTx/>
                <a:uFillTx/>
                <a:latin typeface="Tahoma" panose="020B0604030504040204" pitchFamily="34" charset="0"/>
                <a:ea typeface="MS PGothic" panose="020B0600070205080204" pitchFamily="34" charset="-128"/>
                <a:cs typeface="+mn-cs"/>
              </a:rPr>
              <a:t>Bron: ABF/CBS 2025 </a:t>
            </a:r>
          </a:p>
        </p:txBody>
      </p:sp>
      <p:pic>
        <p:nvPicPr>
          <p:cNvPr id="37892" name="Content Placeholder 3">
            <a:extLst>
              <a:ext uri="{FF2B5EF4-FFF2-40B4-BE49-F238E27FC236}">
                <a16:creationId xmlns:a16="http://schemas.microsoft.com/office/drawing/2014/main" id="{D5A63442-4037-6FC1-FEDF-59B47657645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00150" y="1222375"/>
            <a:ext cx="10421938" cy="426720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C1AD5820-C274-7E02-5966-A9ED77757AED}"/>
              </a:ext>
            </a:extLst>
          </p:cNvPr>
          <p:cNvSpPr txBox="1">
            <a:spLocks noChangeArrowheads="1"/>
          </p:cNvSpPr>
          <p:nvPr/>
        </p:nvSpPr>
        <p:spPr bwMode="auto">
          <a:xfrm>
            <a:off x="1343025" y="-1588"/>
            <a:ext cx="11090275"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3300" b="1" i="0" u="none" strike="noStrike" kern="1200" cap="none" spc="0" normalizeH="0" baseline="0" noProof="0">
                <a:ln>
                  <a:noFill/>
                </a:ln>
                <a:solidFill>
                  <a:srgbClr val="108BD9"/>
                </a:solidFill>
                <a:effectLst/>
                <a:uLnTx/>
                <a:uFillTx/>
                <a:latin typeface="Bookman Old Style" panose="02050604050505020204" pitchFamily="18" charset="0"/>
                <a:ea typeface="MS PGothic" panose="020B0600070205080204" pitchFamily="34" charset="-128"/>
                <a:cs typeface="Arial" panose="020B0604020202020204" pitchFamily="34" charset="0"/>
              </a:rPr>
              <a:t>Aantal woningtoevoegingen door transformaties 2015-2024</a:t>
            </a:r>
          </a:p>
        </p:txBody>
      </p:sp>
      <p:sp>
        <p:nvSpPr>
          <p:cNvPr id="38915" name="Tekstvak 1">
            <a:extLst>
              <a:ext uri="{FF2B5EF4-FFF2-40B4-BE49-F238E27FC236}">
                <a16:creationId xmlns:a16="http://schemas.microsoft.com/office/drawing/2014/main" id="{58608B09-FA61-6C65-BBAD-2151ADDA6BF1}"/>
              </a:ext>
            </a:extLst>
          </p:cNvPr>
          <p:cNvSpPr txBox="1">
            <a:spLocks noChangeArrowheads="1"/>
          </p:cNvSpPr>
          <p:nvPr/>
        </p:nvSpPr>
        <p:spPr bwMode="auto">
          <a:xfrm>
            <a:off x="1343025" y="5767388"/>
            <a:ext cx="7356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nl-NL" sz="1200" b="0" i="1"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rPr>
              <a:t>Bron:  CBS, 2025</a:t>
            </a:r>
            <a:endParaRPr kumimoji="0" lang="nl-NL" altLang="nl-NL" sz="1200" b="0" i="1"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38916" name="Rectangle 6">
            <a:extLst>
              <a:ext uri="{FF2B5EF4-FFF2-40B4-BE49-F238E27FC236}">
                <a16:creationId xmlns:a16="http://schemas.microsoft.com/office/drawing/2014/main" id="{21EF1EE9-2B27-A9E8-9AC1-88AD28AC3945}"/>
              </a:ext>
            </a:extLst>
          </p:cNvPr>
          <p:cNvSpPr>
            <a:spLocks noChangeArrowheads="1"/>
          </p:cNvSpPr>
          <p:nvPr/>
        </p:nvSpPr>
        <p:spPr bwMode="auto">
          <a:xfrm>
            <a:off x="10483850" y="-215900"/>
            <a:ext cx="184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38917" name="Rectangle 7">
            <a:extLst>
              <a:ext uri="{FF2B5EF4-FFF2-40B4-BE49-F238E27FC236}">
                <a16:creationId xmlns:a16="http://schemas.microsoft.com/office/drawing/2014/main" id="{35F2072B-70B0-1A7D-166B-6394251A6EA0}"/>
              </a:ext>
            </a:extLst>
          </p:cNvPr>
          <p:cNvSpPr>
            <a:spLocks noChangeArrowheads="1"/>
          </p:cNvSpPr>
          <p:nvPr/>
        </p:nvSpPr>
        <p:spPr bwMode="auto">
          <a:xfrm>
            <a:off x="10483850" y="-215900"/>
            <a:ext cx="184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38918" name="Rectangle 2">
            <a:extLst>
              <a:ext uri="{FF2B5EF4-FFF2-40B4-BE49-F238E27FC236}">
                <a16:creationId xmlns:a16="http://schemas.microsoft.com/office/drawing/2014/main" id="{67FF81CB-1843-3845-5BA4-57194001B260}"/>
              </a:ext>
            </a:extLst>
          </p:cNvPr>
          <p:cNvSpPr>
            <a:spLocks noChangeArrowheads="1"/>
          </p:cNvSpPr>
          <p:nvPr/>
        </p:nvSpPr>
        <p:spPr bwMode="auto">
          <a:xfrm>
            <a:off x="10483850" y="-215900"/>
            <a:ext cx="184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38919" name="Rectangle 9">
            <a:extLst>
              <a:ext uri="{FF2B5EF4-FFF2-40B4-BE49-F238E27FC236}">
                <a16:creationId xmlns:a16="http://schemas.microsoft.com/office/drawing/2014/main" id="{A7470560-78A1-863F-B2DF-1216AAAD12C0}"/>
              </a:ext>
            </a:extLst>
          </p:cNvPr>
          <p:cNvSpPr>
            <a:spLocks noChangeArrowheads="1"/>
          </p:cNvSpPr>
          <p:nvPr/>
        </p:nvSpPr>
        <p:spPr bwMode="auto">
          <a:xfrm>
            <a:off x="10483850" y="-215900"/>
            <a:ext cx="184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nl-NL" altLang="en-US"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38920" name="Rectangle 2">
            <a:extLst>
              <a:ext uri="{FF2B5EF4-FFF2-40B4-BE49-F238E27FC236}">
                <a16:creationId xmlns:a16="http://schemas.microsoft.com/office/drawing/2014/main" id="{D2AF93D3-0027-5B39-F2A2-5A0DFF4B4552}"/>
              </a:ext>
            </a:extLst>
          </p:cNvPr>
          <p:cNvSpPr>
            <a:spLocks noChangeArrowheads="1"/>
          </p:cNvSpPr>
          <p:nvPr/>
        </p:nvSpPr>
        <p:spPr bwMode="auto">
          <a:xfrm>
            <a:off x="10483850" y="-215900"/>
            <a:ext cx="184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nl-NL" altLang="en-US"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38921" name="Rectangle 11">
            <a:extLst>
              <a:ext uri="{FF2B5EF4-FFF2-40B4-BE49-F238E27FC236}">
                <a16:creationId xmlns:a16="http://schemas.microsoft.com/office/drawing/2014/main" id="{6DFB151E-1B79-36C9-2745-2B65D8D1743A}"/>
              </a:ext>
            </a:extLst>
          </p:cNvPr>
          <p:cNvSpPr>
            <a:spLocks noChangeArrowheads="1"/>
          </p:cNvSpPr>
          <p:nvPr/>
        </p:nvSpPr>
        <p:spPr bwMode="auto">
          <a:xfrm>
            <a:off x="10483850" y="-215900"/>
            <a:ext cx="184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38922" name="Rectangle 12">
            <a:extLst>
              <a:ext uri="{FF2B5EF4-FFF2-40B4-BE49-F238E27FC236}">
                <a16:creationId xmlns:a16="http://schemas.microsoft.com/office/drawing/2014/main" id="{57FDD6F5-1E5A-C708-1B6F-EFA9021262F8}"/>
              </a:ext>
            </a:extLst>
          </p:cNvPr>
          <p:cNvSpPr>
            <a:spLocks noChangeArrowheads="1"/>
          </p:cNvSpPr>
          <p:nvPr/>
        </p:nvSpPr>
        <p:spPr bwMode="auto">
          <a:xfrm>
            <a:off x="10483850" y="-215900"/>
            <a:ext cx="184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38923" name="Rectangle 2">
            <a:extLst>
              <a:ext uri="{FF2B5EF4-FFF2-40B4-BE49-F238E27FC236}">
                <a16:creationId xmlns:a16="http://schemas.microsoft.com/office/drawing/2014/main" id="{E550F4AB-2099-B13B-0C58-49EC7EC1D275}"/>
              </a:ext>
            </a:extLst>
          </p:cNvPr>
          <p:cNvSpPr>
            <a:spLocks noChangeArrowheads="1"/>
          </p:cNvSpPr>
          <p:nvPr/>
        </p:nvSpPr>
        <p:spPr bwMode="auto">
          <a:xfrm>
            <a:off x="10483850" y="-215900"/>
            <a:ext cx="184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38924" name="Rectangle 14">
            <a:extLst>
              <a:ext uri="{FF2B5EF4-FFF2-40B4-BE49-F238E27FC236}">
                <a16:creationId xmlns:a16="http://schemas.microsoft.com/office/drawing/2014/main" id="{8407831B-0F81-A92D-B882-C42FD90AC568}"/>
              </a:ext>
            </a:extLst>
          </p:cNvPr>
          <p:cNvSpPr>
            <a:spLocks noChangeArrowheads="1"/>
          </p:cNvSpPr>
          <p:nvPr/>
        </p:nvSpPr>
        <p:spPr bwMode="auto">
          <a:xfrm>
            <a:off x="10483850" y="-215900"/>
            <a:ext cx="184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pic>
        <p:nvPicPr>
          <p:cNvPr id="38925" name="Afbeelding 1">
            <a:extLst>
              <a:ext uri="{FF2B5EF4-FFF2-40B4-BE49-F238E27FC236}">
                <a16:creationId xmlns:a16="http://schemas.microsoft.com/office/drawing/2014/main" id="{F5D671C0-592D-DA39-8366-45DE6F9C45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050" y="1484313"/>
            <a:ext cx="9936163" cy="408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76196F5D-A797-D51E-1B6A-3FB868DADBAA}"/>
              </a:ext>
            </a:extLst>
          </p:cNvPr>
          <p:cNvSpPr>
            <a:spLocks noGrp="1" noChangeArrowheads="1"/>
          </p:cNvSpPr>
          <p:nvPr>
            <p:ph type="title"/>
          </p:nvPr>
        </p:nvSpPr>
        <p:spPr>
          <a:xfrm>
            <a:off x="1200150" y="-28575"/>
            <a:ext cx="10583863" cy="2017713"/>
          </a:xfrm>
        </p:spPr>
        <p:txBody>
          <a:bodyPr/>
          <a:lstStyle/>
          <a:p>
            <a:pPr marL="0" indent="0"/>
            <a:r>
              <a:rPr lang="nl-NL" altLang="nl-NL" sz="3000" b="1">
                <a:solidFill>
                  <a:srgbClr val="108BD9"/>
                </a:solidFill>
                <a:ea typeface="MS PGothic" panose="020B0600070205080204" pitchFamily="34" charset="-128"/>
                <a:cs typeface="Arial" panose="020B0604020202020204" pitchFamily="34" charset="0"/>
              </a:rPr>
              <a:t>Aantal aangeboden, verkochte en opgeleverde nieuwbouw koopwoningen 2008-2025 Q3 2 maands voortschrijdend</a:t>
            </a:r>
            <a:br>
              <a:rPr lang="nl-NL" altLang="nl-NL" b="1">
                <a:solidFill>
                  <a:srgbClr val="108BD9"/>
                </a:solidFill>
                <a:ea typeface="MS PGothic" panose="020B0600070205080204" pitchFamily="34" charset="-128"/>
                <a:cs typeface="Arial" panose="020B0604020202020204" pitchFamily="34" charset="0"/>
              </a:rPr>
            </a:br>
            <a:endParaRPr lang="nl-NL" altLang="en-US" b="1">
              <a:solidFill>
                <a:schemeClr val="bg2"/>
              </a:solidFill>
              <a:ea typeface="MS PGothic" panose="020B0600070205080204" pitchFamily="34" charset="-128"/>
              <a:cs typeface="Arial" panose="020B0604020202020204" pitchFamily="34" charset="0"/>
            </a:endParaRPr>
          </a:p>
        </p:txBody>
      </p:sp>
      <p:sp>
        <p:nvSpPr>
          <p:cNvPr id="39939" name="Rectangle 4">
            <a:extLst>
              <a:ext uri="{FF2B5EF4-FFF2-40B4-BE49-F238E27FC236}">
                <a16:creationId xmlns:a16="http://schemas.microsoft.com/office/drawing/2014/main" id="{47206228-BEF8-E8F8-465C-053988E4A426}"/>
              </a:ext>
            </a:extLst>
          </p:cNvPr>
          <p:cNvSpPr>
            <a:spLocks noChangeArrowheads="1"/>
          </p:cNvSpPr>
          <p:nvPr/>
        </p:nvSpPr>
        <p:spPr bwMode="auto">
          <a:xfrm>
            <a:off x="1055688" y="5765800"/>
            <a:ext cx="27368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en-US" sz="1200" b="0" i="0" u="none" strike="noStrike" kern="1200" cap="none" spc="0" normalizeH="0" baseline="0" noProof="0">
                <a:ln>
                  <a:noFill/>
                </a:ln>
                <a:solidFill>
                  <a:srgbClr val="108BD9"/>
                </a:solidFill>
                <a:effectLst/>
                <a:uLnTx/>
                <a:uFillTx/>
                <a:latin typeface="Tahoma" panose="020B0604030504040204" pitchFamily="34" charset="0"/>
                <a:ea typeface="MS PGothic" panose="020B0600070205080204" pitchFamily="34" charset="-128"/>
                <a:cs typeface="+mn-cs"/>
              </a:rPr>
              <a:t>Bron: TUD-MBE </a:t>
            </a:r>
          </a:p>
        </p:txBody>
      </p:sp>
      <p:pic>
        <p:nvPicPr>
          <p:cNvPr id="39940" name="Tijdelijke aanduiding voor inhoud 2">
            <a:extLst>
              <a:ext uri="{FF2B5EF4-FFF2-40B4-BE49-F238E27FC236}">
                <a16:creationId xmlns:a16="http://schemas.microsoft.com/office/drawing/2014/main" id="{93A6DC9E-08AC-9E2F-5348-0900DD0CEA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00150" y="1773238"/>
            <a:ext cx="10583863" cy="3822700"/>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337D3C72-43A4-39E5-0790-4440B2B10982}"/>
              </a:ext>
            </a:extLst>
          </p:cNvPr>
          <p:cNvSpPr>
            <a:spLocks noGrp="1" noChangeArrowheads="1"/>
          </p:cNvSpPr>
          <p:nvPr>
            <p:ph type="title"/>
          </p:nvPr>
        </p:nvSpPr>
        <p:spPr>
          <a:xfrm>
            <a:off x="1200150" y="-28575"/>
            <a:ext cx="10583863" cy="1106488"/>
          </a:xfrm>
        </p:spPr>
        <p:txBody>
          <a:bodyPr/>
          <a:lstStyle/>
          <a:p>
            <a:pPr marL="0" indent="0"/>
            <a:r>
              <a:rPr lang="en-US" altLang="en-US" b="1">
                <a:solidFill>
                  <a:schemeClr val="bg2"/>
                </a:solidFill>
              </a:rPr>
              <a:t>Woningtekort naar woningmarktgebied 2025-2031</a:t>
            </a:r>
            <a:endParaRPr lang="nl-NL" altLang="en-US" b="1">
              <a:solidFill>
                <a:schemeClr val="bg2"/>
              </a:solidFill>
            </a:endParaRPr>
          </a:p>
        </p:txBody>
      </p:sp>
      <p:sp>
        <p:nvSpPr>
          <p:cNvPr id="40963" name="Rectangle 4">
            <a:extLst>
              <a:ext uri="{FF2B5EF4-FFF2-40B4-BE49-F238E27FC236}">
                <a16:creationId xmlns:a16="http://schemas.microsoft.com/office/drawing/2014/main" id="{E3562837-11FD-A833-20E7-6E94BA808820}"/>
              </a:ext>
            </a:extLst>
          </p:cNvPr>
          <p:cNvSpPr>
            <a:spLocks noChangeArrowheads="1"/>
          </p:cNvSpPr>
          <p:nvPr/>
        </p:nvSpPr>
        <p:spPr bwMode="auto">
          <a:xfrm>
            <a:off x="887413" y="5732463"/>
            <a:ext cx="27368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en-US" sz="1200" b="0" i="0" u="none" strike="noStrike" kern="1200" cap="none" spc="0" normalizeH="0" baseline="0" noProof="0">
                <a:ln>
                  <a:noFill/>
                </a:ln>
                <a:solidFill>
                  <a:srgbClr val="108BD9"/>
                </a:solidFill>
                <a:effectLst/>
                <a:uLnTx/>
                <a:uFillTx/>
                <a:latin typeface="Tahoma" panose="020B0604030504040204" pitchFamily="34" charset="0"/>
                <a:ea typeface="MS PGothic" panose="020B0600070205080204" pitchFamily="34" charset="-128"/>
                <a:cs typeface="+mn-cs"/>
              </a:rPr>
              <a:t>Bron: ABF 2025 </a:t>
            </a:r>
          </a:p>
        </p:txBody>
      </p:sp>
      <p:pic>
        <p:nvPicPr>
          <p:cNvPr id="40964" name="Content Placeholder 3">
            <a:extLst>
              <a:ext uri="{FF2B5EF4-FFF2-40B4-BE49-F238E27FC236}">
                <a16:creationId xmlns:a16="http://schemas.microsoft.com/office/drawing/2014/main" id="{A436D7D4-D483-3CD7-7C17-A1603C8B4F9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16125" y="1082675"/>
            <a:ext cx="7620000" cy="4794250"/>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2AF7CE9E-CB84-0A5F-D855-87DCDFBBCFD9}"/>
              </a:ext>
            </a:extLst>
          </p:cNvPr>
          <p:cNvSpPr>
            <a:spLocks noGrp="1" noChangeArrowheads="1"/>
          </p:cNvSpPr>
          <p:nvPr>
            <p:ph type="title"/>
          </p:nvPr>
        </p:nvSpPr>
        <p:spPr>
          <a:xfrm>
            <a:off x="1200150" y="-28575"/>
            <a:ext cx="10583863" cy="1154113"/>
          </a:xfrm>
        </p:spPr>
        <p:txBody>
          <a:bodyPr/>
          <a:lstStyle/>
          <a:p>
            <a:pPr marL="0" indent="0"/>
            <a:r>
              <a:rPr lang="en-US" altLang="en-US" sz="3200" b="1">
                <a:solidFill>
                  <a:schemeClr val="bg2"/>
                </a:solidFill>
              </a:rPr>
              <a:t>Verwachte toevoegingen aan de woningvoorraad naar type opgave, 2025-2039</a:t>
            </a:r>
            <a:endParaRPr lang="nl-NL" altLang="en-US" sz="3200" b="1">
              <a:solidFill>
                <a:schemeClr val="bg2"/>
              </a:solidFill>
            </a:endParaRPr>
          </a:p>
        </p:txBody>
      </p:sp>
      <p:sp>
        <p:nvSpPr>
          <p:cNvPr id="41987" name="Rectangle 4">
            <a:extLst>
              <a:ext uri="{FF2B5EF4-FFF2-40B4-BE49-F238E27FC236}">
                <a16:creationId xmlns:a16="http://schemas.microsoft.com/office/drawing/2014/main" id="{32850575-DC05-4D4A-DDB9-4E8910CAACF0}"/>
              </a:ext>
            </a:extLst>
          </p:cNvPr>
          <p:cNvSpPr>
            <a:spLocks noChangeArrowheads="1"/>
          </p:cNvSpPr>
          <p:nvPr/>
        </p:nvSpPr>
        <p:spPr bwMode="auto">
          <a:xfrm>
            <a:off x="887413" y="5732463"/>
            <a:ext cx="27368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en-US" sz="1200" b="0" i="0" u="none" strike="noStrike" kern="1200" cap="none" spc="0" normalizeH="0" baseline="0" noProof="0">
                <a:ln>
                  <a:noFill/>
                </a:ln>
                <a:solidFill>
                  <a:srgbClr val="108BD9"/>
                </a:solidFill>
                <a:effectLst/>
                <a:uLnTx/>
                <a:uFillTx/>
                <a:latin typeface="Tahoma" panose="020B0604030504040204" pitchFamily="34" charset="0"/>
                <a:ea typeface="MS PGothic" panose="020B0600070205080204" pitchFamily="34" charset="-128"/>
                <a:cs typeface="+mn-cs"/>
              </a:rPr>
              <a:t>Bron: ABF 2025 </a:t>
            </a:r>
          </a:p>
        </p:txBody>
      </p:sp>
      <p:pic>
        <p:nvPicPr>
          <p:cNvPr id="41988" name="Content Placeholder 3">
            <a:extLst>
              <a:ext uri="{FF2B5EF4-FFF2-40B4-BE49-F238E27FC236}">
                <a16:creationId xmlns:a16="http://schemas.microsoft.com/office/drawing/2014/main" id="{6CDCB4CA-2AC6-643B-F0C4-71BFFE98150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76363" y="1685925"/>
            <a:ext cx="9132887" cy="3722688"/>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9D527304-FC7A-BD7A-D149-BD8F40C7FED8}"/>
              </a:ext>
            </a:extLst>
          </p:cNvPr>
          <p:cNvSpPr>
            <a:spLocks noGrp="1" noChangeArrowheads="1"/>
          </p:cNvSpPr>
          <p:nvPr>
            <p:ph type="title"/>
          </p:nvPr>
        </p:nvSpPr>
        <p:spPr>
          <a:xfrm>
            <a:off x="1200150" y="476250"/>
            <a:ext cx="7772400" cy="288925"/>
          </a:xfrm>
        </p:spPr>
        <p:txBody>
          <a:bodyPr/>
          <a:lstStyle/>
          <a:p>
            <a:pPr marL="0" indent="0" eaLnBrk="1" hangingPunct="1"/>
            <a:r>
              <a:rPr lang="nl-NL" altLang="nl-NL" b="1">
                <a:solidFill>
                  <a:schemeClr val="bg2"/>
                </a:solidFill>
              </a:rPr>
              <a:t>Oorzaken oplopend woningtekort</a:t>
            </a:r>
          </a:p>
        </p:txBody>
      </p:sp>
      <p:sp>
        <p:nvSpPr>
          <p:cNvPr id="108547" name="Rectangle 3">
            <a:extLst>
              <a:ext uri="{FF2B5EF4-FFF2-40B4-BE49-F238E27FC236}">
                <a16:creationId xmlns:a16="http://schemas.microsoft.com/office/drawing/2014/main" id="{1640C079-82DF-DC79-7B18-70192DF6AFE0}"/>
              </a:ext>
            </a:extLst>
          </p:cNvPr>
          <p:cNvSpPr>
            <a:spLocks noGrp="1" noChangeArrowheads="1"/>
          </p:cNvSpPr>
          <p:nvPr>
            <p:ph idx="1"/>
          </p:nvPr>
        </p:nvSpPr>
        <p:spPr>
          <a:xfrm>
            <a:off x="1200150" y="1628775"/>
            <a:ext cx="8496300" cy="3949700"/>
          </a:xfrm>
        </p:spPr>
        <p:txBody>
          <a:bodyPr lIns="91440" tIns="45720" rIns="91440" bIns="45720"/>
          <a:lstStyle/>
          <a:p>
            <a:pPr eaLnBrk="1" hangingPunct="1">
              <a:buClr>
                <a:srgbClr val="108BD9"/>
              </a:buClr>
            </a:pPr>
            <a:r>
              <a:rPr lang="nl-NL" altLang="nl-NL" sz="2200">
                <a:solidFill>
                  <a:srgbClr val="000000"/>
                </a:solidFill>
              </a:rPr>
              <a:t>S</a:t>
            </a:r>
            <a:r>
              <a:rPr lang="nl-NL" altLang="nl-NL" sz="2400">
                <a:solidFill>
                  <a:srgbClr val="000000"/>
                </a:solidFill>
              </a:rPr>
              <a:t>terk teruggevallen woningbouwproductie door o.a. onderschatting opgaven</a:t>
            </a:r>
          </a:p>
          <a:p>
            <a:pPr eaLnBrk="1" hangingPunct="1">
              <a:buClr>
                <a:srgbClr val="108BD9"/>
              </a:buClr>
            </a:pPr>
            <a:r>
              <a:rPr lang="nl-NL" altLang="nl-NL" sz="2400">
                <a:solidFill>
                  <a:srgbClr val="000000"/>
                </a:solidFill>
              </a:rPr>
              <a:t>Huishoudensverdunning (2.13 naar 2.03 in 2040)</a:t>
            </a:r>
          </a:p>
          <a:p>
            <a:pPr eaLnBrk="1" hangingPunct="1">
              <a:buClr>
                <a:srgbClr val="108BD9"/>
              </a:buClr>
            </a:pPr>
            <a:r>
              <a:rPr lang="nl-NL" altLang="nl-NL" sz="2400">
                <a:solidFill>
                  <a:srgbClr val="000000"/>
                </a:solidFill>
              </a:rPr>
              <a:t>Bevolking groeide aanmerkelijk sneller dan prognoses aangaven</a:t>
            </a:r>
          </a:p>
          <a:p>
            <a:pPr eaLnBrk="1" hangingPunct="1">
              <a:buClr>
                <a:srgbClr val="108BD9"/>
              </a:buClr>
            </a:pPr>
            <a:r>
              <a:rPr lang="nl-NL" altLang="nl-NL" sz="2400">
                <a:solidFill>
                  <a:srgbClr val="000000"/>
                </a:solidFill>
              </a:rPr>
              <a:t>Onttrekken van woningen voor permanente verhuur aan toeristen in grote steden en tweede woningen</a:t>
            </a:r>
          </a:p>
          <a:p>
            <a:pPr eaLnBrk="1" hangingPunct="1">
              <a:buClr>
                <a:srgbClr val="108BD9"/>
              </a:buClr>
            </a:pPr>
            <a:r>
              <a:rPr lang="nl-NL" altLang="nl-NL" sz="2400">
                <a:solidFill>
                  <a:srgbClr val="000000"/>
                </a:solidFill>
              </a:rPr>
              <a:t>Langer zelfstandig wonen van ouderen</a:t>
            </a:r>
          </a:p>
          <a:p>
            <a:pPr eaLnBrk="1" hangingPunct="1">
              <a:buClr>
                <a:srgbClr val="108BD9"/>
              </a:buClr>
            </a:pPr>
            <a:r>
              <a:rPr lang="nl-NL" altLang="nl-NL" sz="2400">
                <a:solidFill>
                  <a:srgbClr val="000000"/>
                </a:solidFill>
              </a:rPr>
              <a:t>Sluiten GGZ instellingen</a:t>
            </a:r>
          </a:p>
          <a:p>
            <a:pPr eaLnBrk="1" hangingPunct="1">
              <a:buClr>
                <a:srgbClr val="108BD9"/>
              </a:buClr>
            </a:pPr>
            <a:endParaRPr lang="nl-NL" altLang="nl-NL" sz="2400">
              <a:solidFill>
                <a:srgbClr val="000000"/>
              </a:solidFil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85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85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854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854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85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8F0D3234-B4C7-A7F1-825D-65C63FAE2763}"/>
              </a:ext>
            </a:extLst>
          </p:cNvPr>
          <p:cNvSpPr>
            <a:spLocks noGrp="1" noChangeArrowheads="1"/>
          </p:cNvSpPr>
          <p:nvPr>
            <p:ph type="title"/>
          </p:nvPr>
        </p:nvSpPr>
        <p:spPr>
          <a:xfrm>
            <a:off x="1055688" y="0"/>
            <a:ext cx="10944225" cy="1125538"/>
          </a:xfrm>
          <a:noFill/>
        </p:spPr>
        <p:txBody>
          <a:bodyPr/>
          <a:lstStyle/>
          <a:p>
            <a:pPr marL="0" indent="0" eaLnBrk="1" hangingPunct="1"/>
            <a:r>
              <a:rPr lang="nl-NL" altLang="nl-NL" sz="3400" b="1">
                <a:solidFill>
                  <a:schemeClr val="bg2"/>
                </a:solidFill>
              </a:rPr>
              <a:t>Oplossingen voor de korte en middellange termijn: verhogen nieuwbouwproductie (1) </a:t>
            </a:r>
          </a:p>
        </p:txBody>
      </p:sp>
      <p:sp>
        <p:nvSpPr>
          <p:cNvPr id="58371" name="Rectangle 3">
            <a:extLst>
              <a:ext uri="{FF2B5EF4-FFF2-40B4-BE49-F238E27FC236}">
                <a16:creationId xmlns:a16="http://schemas.microsoft.com/office/drawing/2014/main" id="{D4089ECD-D1AA-279C-4790-088046828CAC}"/>
              </a:ext>
            </a:extLst>
          </p:cNvPr>
          <p:cNvSpPr>
            <a:spLocks noGrp="1" noChangeArrowheads="1"/>
          </p:cNvSpPr>
          <p:nvPr>
            <p:ph type="body" idx="1"/>
          </p:nvPr>
        </p:nvSpPr>
        <p:spPr>
          <a:xfrm>
            <a:off x="1127125" y="1628775"/>
            <a:ext cx="10225088" cy="3949700"/>
          </a:xfrm>
        </p:spPr>
        <p:txBody>
          <a:bodyPr/>
          <a:lstStyle/>
          <a:p>
            <a:pPr eaLnBrk="1" hangingPunct="1"/>
            <a:r>
              <a:rPr lang="nl-NL" altLang="nl-NL" sz="2300"/>
              <a:t>Ontwikkel goed monitoring systeem en stuur op output en niet op plancapaciteit</a:t>
            </a:r>
          </a:p>
          <a:p>
            <a:pPr eaLnBrk="1" hangingPunct="1"/>
            <a:r>
              <a:rPr lang="nl-NL" altLang="nl-NL" sz="2300">
                <a:solidFill>
                  <a:srgbClr val="000000"/>
                </a:solidFill>
              </a:rPr>
              <a:t>Houd niet bij ieder plan strikt vast aan de eis van 2/3 betaalbaar</a:t>
            </a:r>
          </a:p>
          <a:p>
            <a:pPr eaLnBrk="1" hangingPunct="1"/>
            <a:r>
              <a:rPr lang="nl-NL" altLang="nl-NL" sz="2300">
                <a:solidFill>
                  <a:srgbClr val="000000"/>
                </a:solidFill>
              </a:rPr>
              <a:t>Schort maatregelen in de particuliere huursector op en kom met een alternatief gebaseerd op een redelijk rendement en bescherming tegen (te) hoge huren</a:t>
            </a:r>
          </a:p>
          <a:p>
            <a:pPr eaLnBrk="1" hangingPunct="1"/>
            <a:r>
              <a:rPr lang="nl-NL" altLang="nl-NL" sz="2300">
                <a:solidFill>
                  <a:srgbClr val="000000"/>
                </a:solidFill>
              </a:rPr>
              <a:t>Regel borging voor corporaties die in het midden segment willen bouwen</a:t>
            </a:r>
          </a:p>
          <a:p>
            <a:pPr eaLnBrk="1" hangingPunct="1"/>
            <a:r>
              <a:rPr lang="nl-NL" altLang="nl-NL" sz="2300">
                <a:solidFill>
                  <a:srgbClr val="000000"/>
                </a:solidFill>
              </a:rPr>
              <a:t>Verlaag het BTW tarief voor (betaalbare) nieuwbouw</a:t>
            </a:r>
          </a:p>
          <a:p>
            <a:pPr eaLnBrk="1" hangingPunct="1"/>
            <a:r>
              <a:rPr lang="nl-NL" altLang="nl-NL" sz="2300">
                <a:solidFill>
                  <a:srgbClr val="000000"/>
                </a:solidFill>
              </a:rPr>
              <a:t>Voer Rijks opkoopgarantie in</a:t>
            </a:r>
          </a:p>
          <a:p>
            <a:pPr eaLnBrk="1" hangingPunct="1"/>
            <a:r>
              <a:rPr lang="nl-NL" altLang="nl-NL" sz="2300">
                <a:solidFill>
                  <a:srgbClr val="000000"/>
                </a:solidFill>
              </a:rPr>
              <a:t>Gebruik lastig te ontwikkelen locaties voor tijdelijke woningen</a:t>
            </a:r>
          </a:p>
          <a:p>
            <a:pPr eaLnBrk="1" hangingPunct="1"/>
            <a:r>
              <a:rPr lang="nl-NL" altLang="nl-NL" sz="2300">
                <a:solidFill>
                  <a:srgbClr val="000000"/>
                </a:solidFill>
              </a:rPr>
              <a:t>Voorzie modulaire woningen van het stempel “Voldoet aan bouwbesluit”</a:t>
            </a:r>
          </a:p>
          <a:p>
            <a:pPr eaLnBrk="1" hangingPunct="1"/>
            <a:r>
              <a:rPr lang="nl-NL" altLang="nl-NL" sz="2300">
                <a:solidFill>
                  <a:srgbClr val="000000"/>
                </a:solidFill>
              </a:rPr>
              <a:t>Verbied bovenwettelijke gemeentelijke eisen die verder gaan dan het bouwbesluit </a:t>
            </a:r>
          </a:p>
          <a:p>
            <a:pPr eaLnBrk="1" hangingPunct="1"/>
            <a:endParaRPr lang="nl-NL" altLang="nl-NL" sz="2300">
              <a:solidFill>
                <a:srgbClr val="000000"/>
              </a:solidFill>
            </a:endParaRPr>
          </a:p>
          <a:p>
            <a:pPr eaLnBrk="1" hangingPunct="1"/>
            <a:endParaRPr lang="en-GB" altLang="nl-NL">
              <a:solidFill>
                <a:srgbClr val="000000"/>
              </a:solidFill>
            </a:endParaRPr>
          </a:p>
          <a:p>
            <a:pPr eaLnBrk="1" hangingPunct="1"/>
            <a:endParaRPr lang="en-GB" altLang="nl-NL">
              <a:solidFill>
                <a:srgbClr val="000000"/>
              </a:solidFill>
            </a:endParaRPr>
          </a:p>
          <a:p>
            <a:pPr eaLnBrk="1" hangingPunct="1"/>
            <a:endParaRPr lang="nl-NL" altLang="nl-NL">
              <a:solidFill>
                <a:srgbClr val="000000"/>
              </a:solidFil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837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837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8371">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8371">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5837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DF7476C-B010-084C-3F38-488984F49B35}"/>
              </a:ext>
            </a:extLst>
          </p:cNvPr>
          <p:cNvSpPr>
            <a:spLocks noGrp="1" noChangeArrowheads="1"/>
          </p:cNvSpPr>
          <p:nvPr>
            <p:ph type="ctrTitle"/>
          </p:nvPr>
        </p:nvSpPr>
        <p:spPr>
          <a:xfrm>
            <a:off x="1847850" y="2349500"/>
            <a:ext cx="8351838" cy="358775"/>
          </a:xfrm>
        </p:spPr>
        <p:txBody>
          <a:bodyPr/>
          <a:lstStyle/>
          <a:p>
            <a:pPr eaLnBrk="1" hangingPunct="1"/>
            <a:r>
              <a:rPr lang="nl-NL" altLang="nl-NL" sz="3000" dirty="0"/>
              <a:t>De woonopgave in Nederland: uitdagingen en oplossingen</a:t>
            </a:r>
            <a:endParaRPr lang="en-US" altLang="nl-NL" sz="3000" dirty="0"/>
          </a:p>
        </p:txBody>
      </p:sp>
      <p:sp>
        <p:nvSpPr>
          <p:cNvPr id="8195" name="Text Box 4">
            <a:extLst>
              <a:ext uri="{FF2B5EF4-FFF2-40B4-BE49-F238E27FC236}">
                <a16:creationId xmlns:a16="http://schemas.microsoft.com/office/drawing/2014/main" id="{13F0B2C0-FA30-A730-C291-D20590C802B3}"/>
              </a:ext>
            </a:extLst>
          </p:cNvPr>
          <p:cNvSpPr txBox="1">
            <a:spLocks noChangeArrowheads="1"/>
          </p:cNvSpPr>
          <p:nvPr/>
        </p:nvSpPr>
        <p:spPr bwMode="auto">
          <a:xfrm>
            <a:off x="1919288" y="3284538"/>
            <a:ext cx="7010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nl-NL" altLang="nl-NL" sz="1600" b="0" i="0" u="none" strike="noStrike" kern="1200" cap="none" spc="0" normalizeH="0" baseline="0" noProof="0">
                <a:ln>
                  <a:noFill/>
                </a:ln>
                <a:solidFill>
                  <a:srgbClr val="FFFFFF"/>
                </a:solidFill>
                <a:effectLst/>
                <a:uLnTx/>
                <a:uFillTx/>
                <a:latin typeface="Tahoma" panose="020B0604030504040204" pitchFamily="34" charset="0"/>
                <a:ea typeface="+mn-ea"/>
                <a:cs typeface="+mn-cs"/>
              </a:rPr>
              <a:t>Peter Boelhouwer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9DE55F9B-476E-AF0C-DCC6-3CAA80AE9AFB}"/>
              </a:ext>
            </a:extLst>
          </p:cNvPr>
          <p:cNvSpPr>
            <a:spLocks noGrp="1" noChangeArrowheads="1"/>
          </p:cNvSpPr>
          <p:nvPr>
            <p:ph type="title"/>
          </p:nvPr>
        </p:nvSpPr>
        <p:spPr>
          <a:xfrm>
            <a:off x="1055688" y="0"/>
            <a:ext cx="10944225" cy="1125538"/>
          </a:xfrm>
          <a:noFill/>
        </p:spPr>
        <p:txBody>
          <a:bodyPr/>
          <a:lstStyle/>
          <a:p>
            <a:pPr marL="0" indent="0" eaLnBrk="1" hangingPunct="1"/>
            <a:r>
              <a:rPr lang="nl-NL" altLang="nl-NL" sz="3400" b="1">
                <a:solidFill>
                  <a:schemeClr val="bg2"/>
                </a:solidFill>
              </a:rPr>
              <a:t>Oplossingen voor de korte en middellange termijn: verhogen nieuwbouwproductie (2) </a:t>
            </a:r>
          </a:p>
        </p:txBody>
      </p:sp>
      <p:sp>
        <p:nvSpPr>
          <p:cNvPr id="58371" name="Rectangle 3">
            <a:extLst>
              <a:ext uri="{FF2B5EF4-FFF2-40B4-BE49-F238E27FC236}">
                <a16:creationId xmlns:a16="http://schemas.microsoft.com/office/drawing/2014/main" id="{B3B02148-C5EE-2593-A509-CE0A7067ECE7}"/>
              </a:ext>
            </a:extLst>
          </p:cNvPr>
          <p:cNvSpPr>
            <a:spLocks noGrp="1" noChangeArrowheads="1"/>
          </p:cNvSpPr>
          <p:nvPr>
            <p:ph type="body" idx="1"/>
          </p:nvPr>
        </p:nvSpPr>
        <p:spPr>
          <a:xfrm>
            <a:off x="1127125" y="1773238"/>
            <a:ext cx="10225088" cy="3805237"/>
          </a:xfrm>
        </p:spPr>
        <p:txBody>
          <a:bodyPr/>
          <a:lstStyle/>
          <a:p>
            <a:pPr eaLnBrk="1" hangingPunct="1"/>
            <a:r>
              <a:rPr lang="nl-NL" altLang="nl-NL" sz="2300"/>
              <a:t>Introduceer een aantal verbeteringen in het grondbeleid</a:t>
            </a:r>
          </a:p>
          <a:p>
            <a:pPr eaLnBrk="1" hangingPunct="1"/>
            <a:r>
              <a:rPr lang="nl-NL" altLang="nl-NL" sz="2300"/>
              <a:t>Maak via inkomensafhankelijke subsidies de koopsector weer toegankelijk voor middeninkomensgroepen</a:t>
            </a:r>
          </a:p>
          <a:p>
            <a:pPr eaLnBrk="1" hangingPunct="1"/>
            <a:r>
              <a:rPr lang="nl-NL" altLang="nl-NL" sz="2300">
                <a:solidFill>
                  <a:srgbClr val="000000"/>
                </a:solidFill>
              </a:rPr>
              <a:t>Zet tijdelijke woningen in benut de bestaande voorraad beter (transformaties, friendscontracten etc.)</a:t>
            </a:r>
          </a:p>
          <a:p>
            <a:pPr eaLnBrk="1" hangingPunct="1"/>
            <a:r>
              <a:rPr lang="nl-NL" altLang="nl-NL" sz="2300">
                <a:solidFill>
                  <a:srgbClr val="000000"/>
                </a:solidFill>
              </a:rPr>
              <a:t>Beperk de immigratie en/of stimuleer emigratie</a:t>
            </a:r>
          </a:p>
          <a:p>
            <a:pPr eaLnBrk="1" hangingPunct="1"/>
            <a:r>
              <a:rPr lang="nl-NL" altLang="nl-NL" sz="2300">
                <a:solidFill>
                  <a:srgbClr val="000000"/>
                </a:solidFill>
              </a:rPr>
              <a:t>Versterk de positie van starters en midden inkomensgroepen</a:t>
            </a:r>
          </a:p>
          <a:p>
            <a:pPr eaLnBrk="1" hangingPunct="1"/>
            <a:r>
              <a:rPr lang="nl-NL" altLang="nl-NL" sz="2300">
                <a:solidFill>
                  <a:srgbClr val="000000"/>
                </a:solidFill>
              </a:rPr>
              <a:t>Ontwikkel veel meer woningen voor ouderen (o.a. geclusterde woonvormen) </a:t>
            </a:r>
          </a:p>
          <a:p>
            <a:pPr eaLnBrk="1" hangingPunct="1"/>
            <a:endParaRPr lang="nl-NL" altLang="nl-NL" sz="2300">
              <a:solidFill>
                <a:srgbClr val="000000"/>
              </a:solidFill>
            </a:endParaRPr>
          </a:p>
          <a:p>
            <a:pPr eaLnBrk="1" hangingPunct="1"/>
            <a:endParaRPr lang="en-GB" altLang="nl-NL">
              <a:solidFill>
                <a:srgbClr val="000000"/>
              </a:solidFill>
            </a:endParaRPr>
          </a:p>
          <a:p>
            <a:pPr eaLnBrk="1" hangingPunct="1"/>
            <a:endParaRPr lang="en-GB" altLang="nl-NL">
              <a:solidFill>
                <a:srgbClr val="000000"/>
              </a:solidFill>
            </a:endParaRPr>
          </a:p>
          <a:p>
            <a:pPr eaLnBrk="1" hangingPunct="1"/>
            <a:endParaRPr lang="nl-NL" altLang="nl-NL">
              <a:solidFill>
                <a:srgbClr val="000000"/>
              </a:solidFil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837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83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9BC58F03-8BA5-EC6E-D1D9-98AC18BED0E6}"/>
              </a:ext>
            </a:extLst>
          </p:cNvPr>
          <p:cNvSpPr>
            <a:spLocks noGrp="1" noChangeArrowheads="1"/>
          </p:cNvSpPr>
          <p:nvPr>
            <p:ph type="title"/>
          </p:nvPr>
        </p:nvSpPr>
        <p:spPr>
          <a:xfrm>
            <a:off x="1055688" y="0"/>
            <a:ext cx="10944225" cy="1125538"/>
          </a:xfrm>
          <a:noFill/>
        </p:spPr>
        <p:txBody>
          <a:bodyPr/>
          <a:lstStyle/>
          <a:p>
            <a:pPr marL="0" indent="0" eaLnBrk="1" hangingPunct="1"/>
            <a:r>
              <a:rPr lang="nl-NL" altLang="nl-NL" sz="3400" b="1">
                <a:solidFill>
                  <a:schemeClr val="bg2"/>
                </a:solidFill>
              </a:rPr>
              <a:t>Vergroot de investeringscapaciteit van bij de woningbouw berokken actoren</a:t>
            </a:r>
          </a:p>
        </p:txBody>
      </p:sp>
      <p:sp>
        <p:nvSpPr>
          <p:cNvPr id="58371" name="Rectangle 3">
            <a:extLst>
              <a:ext uri="{FF2B5EF4-FFF2-40B4-BE49-F238E27FC236}">
                <a16:creationId xmlns:a16="http://schemas.microsoft.com/office/drawing/2014/main" id="{394E54B2-7726-5C5B-49F9-D7595B766FCE}"/>
              </a:ext>
            </a:extLst>
          </p:cNvPr>
          <p:cNvSpPr>
            <a:spLocks noGrp="1" noChangeArrowheads="1"/>
          </p:cNvSpPr>
          <p:nvPr>
            <p:ph type="body" idx="1"/>
          </p:nvPr>
        </p:nvSpPr>
        <p:spPr>
          <a:xfrm>
            <a:off x="1127125" y="1628775"/>
            <a:ext cx="10225088" cy="3949700"/>
          </a:xfrm>
        </p:spPr>
        <p:txBody>
          <a:bodyPr/>
          <a:lstStyle/>
          <a:p>
            <a:pPr eaLnBrk="1" hangingPunct="1"/>
            <a:r>
              <a:rPr lang="nl-NL" altLang="nl-NL" sz="2300"/>
              <a:t>Vergroot de stimuleringsmaatregelen van her Rijk (woningbouwimpuls, realisatiestimulans, infrastructuursubsidies)</a:t>
            </a:r>
          </a:p>
          <a:p>
            <a:pPr eaLnBrk="1" hangingPunct="1"/>
            <a:r>
              <a:rPr lang="nl-NL" altLang="nl-NL" sz="2300"/>
              <a:t>Zet woningcorporaties weer in hun kracht: schaf vennootschapsbelasting en ATAD af, trek hoogte doelgroepgrens op, borg leningen voor middenhuur  </a:t>
            </a:r>
          </a:p>
          <a:p>
            <a:pPr eaLnBrk="1" hangingPunct="1"/>
            <a:r>
              <a:rPr lang="nl-NL" altLang="nl-NL" sz="2300"/>
              <a:t>Jaag private investeerders niet weg, maar trek ze aan: koppel vennootschapsbelasting direct aan de winst, verlaag overdrachtsbelasting, belast het werkelijk en niet het fictief rendement, subsidieer conform BRD een de huur indien gewenst bij een bescheiden aanvangsrendement, reguleer de huur op basis van de markwaarde).  </a:t>
            </a:r>
          </a:p>
          <a:p>
            <a:pPr eaLnBrk="1" hangingPunct="1"/>
            <a:r>
              <a:rPr lang="nl-NL" altLang="nl-NL" sz="2300"/>
              <a:t>Zet de burger in: ondersteun collectieve woonvormen, ondersteun koopstarters, bouw woningen op basis van de actuele woningvraag</a:t>
            </a:r>
          </a:p>
          <a:p>
            <a:pPr eaLnBrk="1" hangingPunct="1"/>
            <a:endParaRPr lang="nl-NL" altLang="nl-NL">
              <a:solidFill>
                <a:srgbClr val="000000"/>
              </a:solidFil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el 1">
            <a:extLst>
              <a:ext uri="{FF2B5EF4-FFF2-40B4-BE49-F238E27FC236}">
                <a16:creationId xmlns:a16="http://schemas.microsoft.com/office/drawing/2014/main" id="{329A3FAE-FDD4-2626-90BF-06D1166D6024}"/>
              </a:ext>
            </a:extLst>
          </p:cNvPr>
          <p:cNvSpPr>
            <a:spLocks noGrp="1" noChangeArrowheads="1"/>
          </p:cNvSpPr>
          <p:nvPr>
            <p:ph type="title"/>
          </p:nvPr>
        </p:nvSpPr>
        <p:spPr>
          <a:xfrm>
            <a:off x="2424113" y="0"/>
            <a:ext cx="7772400" cy="1144588"/>
          </a:xfrm>
        </p:spPr>
        <p:txBody>
          <a:bodyPr/>
          <a:lstStyle/>
          <a:p>
            <a:pPr marL="0" indent="0"/>
            <a:endParaRPr lang="nl-NL" altLang="nl-NL"/>
          </a:p>
        </p:txBody>
      </p:sp>
      <p:sp>
        <p:nvSpPr>
          <p:cNvPr id="21507" name="Tijdelijke aanduiding voor tekst 2">
            <a:extLst>
              <a:ext uri="{FF2B5EF4-FFF2-40B4-BE49-F238E27FC236}">
                <a16:creationId xmlns:a16="http://schemas.microsoft.com/office/drawing/2014/main" id="{3058F8C9-F7F2-A3D9-E849-4156F05B6790}"/>
              </a:ext>
            </a:extLst>
          </p:cNvPr>
          <p:cNvSpPr>
            <a:spLocks noGrp="1"/>
          </p:cNvSpPr>
          <p:nvPr>
            <p:ph type="body" sz="half" idx="1"/>
          </p:nvPr>
        </p:nvSpPr>
        <p:spPr>
          <a:xfrm>
            <a:off x="2430463" y="1412875"/>
            <a:ext cx="7913687" cy="4165600"/>
          </a:xfrm>
        </p:spPr>
        <p:txBody>
          <a:bodyPr/>
          <a:lstStyle/>
          <a:p>
            <a:pPr marL="0" indent="0">
              <a:buFontTx/>
              <a:buNone/>
              <a:defRPr/>
            </a:pPr>
            <a:endParaRPr lang="en-GB" altLang="nl-NL" sz="3000" b="1" dirty="0">
              <a:solidFill>
                <a:schemeClr val="bg2"/>
              </a:solidFill>
              <a:latin typeface="+mj-lt"/>
            </a:endParaRPr>
          </a:p>
          <a:p>
            <a:pPr marL="0" indent="0">
              <a:buFontTx/>
              <a:buNone/>
              <a:defRPr/>
            </a:pPr>
            <a:endParaRPr lang="en-GB" altLang="nl-NL" sz="3000" b="1" dirty="0">
              <a:solidFill>
                <a:schemeClr val="bg2"/>
              </a:solidFill>
              <a:latin typeface="+mj-lt"/>
            </a:endParaRPr>
          </a:p>
          <a:p>
            <a:pPr marL="0" indent="0">
              <a:buFontTx/>
              <a:buNone/>
              <a:defRPr/>
            </a:pPr>
            <a:endParaRPr lang="en-GB" altLang="nl-NL" sz="3000" b="1" dirty="0">
              <a:solidFill>
                <a:schemeClr val="bg2"/>
              </a:solidFill>
              <a:latin typeface="+mj-lt"/>
            </a:endParaRPr>
          </a:p>
          <a:p>
            <a:pPr marL="0" indent="0">
              <a:buFontTx/>
              <a:buNone/>
              <a:defRPr/>
            </a:pPr>
            <a:endParaRPr lang="en-GB" altLang="nl-NL" sz="3000" b="1" dirty="0">
              <a:solidFill>
                <a:schemeClr val="bg2"/>
              </a:solidFill>
              <a:latin typeface="+mj-lt"/>
            </a:endParaRPr>
          </a:p>
          <a:p>
            <a:pPr marL="0" indent="0">
              <a:lnSpc>
                <a:spcPts val="3000"/>
              </a:lnSpc>
              <a:buFontTx/>
              <a:buNone/>
              <a:defRPr/>
            </a:pPr>
            <a:r>
              <a:rPr lang="en-GB" altLang="nl-NL" sz="3600" b="1" dirty="0" err="1">
                <a:solidFill>
                  <a:schemeClr val="bg2"/>
                </a:solidFill>
                <a:latin typeface="+mj-lt"/>
              </a:rPr>
              <a:t>Positie</a:t>
            </a:r>
            <a:r>
              <a:rPr lang="en-GB" altLang="nl-NL" sz="3600" b="1" dirty="0">
                <a:solidFill>
                  <a:schemeClr val="bg2"/>
                </a:solidFill>
                <a:latin typeface="+mj-lt"/>
              </a:rPr>
              <a:t> van starters </a:t>
            </a:r>
            <a:r>
              <a:rPr lang="en-GB" altLang="nl-NL" sz="3600" b="1" dirty="0" err="1">
                <a:solidFill>
                  <a:schemeClr val="bg2"/>
                </a:solidFill>
                <a:latin typeface="+mj-lt"/>
              </a:rPr>
              <a:t>en</a:t>
            </a:r>
            <a:r>
              <a:rPr lang="en-GB" altLang="nl-NL" sz="3600" b="1" dirty="0">
                <a:solidFill>
                  <a:schemeClr val="bg2"/>
                </a:solidFill>
                <a:latin typeface="+mj-lt"/>
              </a:rPr>
              <a:t> </a:t>
            </a:r>
            <a:r>
              <a:rPr lang="en-GB" altLang="nl-NL" sz="3600" b="1" dirty="0" err="1">
                <a:solidFill>
                  <a:schemeClr val="bg2"/>
                </a:solidFill>
                <a:latin typeface="+mj-lt"/>
              </a:rPr>
              <a:t>midden</a:t>
            </a:r>
            <a:r>
              <a:rPr lang="en-GB" altLang="nl-NL" sz="3600" b="1" dirty="0">
                <a:solidFill>
                  <a:schemeClr val="bg2"/>
                </a:solidFill>
                <a:latin typeface="+mj-lt"/>
              </a:rPr>
              <a:t>-  </a:t>
            </a:r>
            <a:r>
              <a:rPr lang="en-GB" altLang="nl-NL" sz="3600" b="1" dirty="0" err="1">
                <a:solidFill>
                  <a:schemeClr val="bg2"/>
                </a:solidFill>
                <a:latin typeface="+mj-lt"/>
              </a:rPr>
              <a:t>inkomensgroepen</a:t>
            </a:r>
            <a:endParaRPr lang="nl-NL" altLang="nl-NL" sz="3600" dirty="0">
              <a:latin typeface="+mj-l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26F3EAA1-89DF-FA5C-2ED7-17E34E7C00FC}"/>
              </a:ext>
            </a:extLst>
          </p:cNvPr>
          <p:cNvSpPr>
            <a:spLocks noGrp="1" noChangeArrowheads="1"/>
          </p:cNvSpPr>
          <p:nvPr>
            <p:ph type="title"/>
          </p:nvPr>
        </p:nvSpPr>
        <p:spPr>
          <a:xfrm>
            <a:off x="1127125" y="0"/>
            <a:ext cx="10656888" cy="908050"/>
          </a:xfrm>
        </p:spPr>
        <p:txBody>
          <a:bodyPr/>
          <a:lstStyle/>
          <a:p>
            <a:pPr marL="0" indent="0"/>
            <a:r>
              <a:rPr lang="nl-NL" altLang="nl-NL" sz="2600" b="1">
                <a:solidFill>
                  <a:schemeClr val="bg2"/>
                </a:solidFill>
              </a:rPr>
              <a:t>Samenstelling huishoudens naar eigendom en naar kwintielen besteedbaar huishoudinkomen</a:t>
            </a:r>
          </a:p>
        </p:txBody>
      </p:sp>
      <p:sp>
        <p:nvSpPr>
          <p:cNvPr id="48131" name="TextBox 1">
            <a:extLst>
              <a:ext uri="{FF2B5EF4-FFF2-40B4-BE49-F238E27FC236}">
                <a16:creationId xmlns:a16="http://schemas.microsoft.com/office/drawing/2014/main" id="{1DCD3A18-2089-2AF8-7597-3D8AA587B754}"/>
              </a:ext>
            </a:extLst>
          </p:cNvPr>
          <p:cNvSpPr txBox="1">
            <a:spLocks noChangeArrowheads="1"/>
          </p:cNvSpPr>
          <p:nvPr/>
        </p:nvSpPr>
        <p:spPr bwMode="auto">
          <a:xfrm>
            <a:off x="1487488" y="5764213"/>
            <a:ext cx="6985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nl-NL" sz="1200" b="0" i="1" u="none" strike="noStrike" kern="1200" cap="none" spc="0" normalizeH="0" baseline="0" noProof="0">
                <a:ln>
                  <a:noFill/>
                </a:ln>
                <a:solidFill>
                  <a:srgbClr val="108BD9"/>
                </a:solidFill>
                <a:effectLst/>
                <a:uLnTx/>
                <a:uFillTx/>
                <a:latin typeface="Arial" panose="020B0604020202020204" pitchFamily="34" charset="0"/>
                <a:ea typeface="+mn-ea"/>
                <a:cs typeface="Arial" panose="020B0604020202020204" pitchFamily="34" charset="0"/>
              </a:rPr>
              <a:t>Bron: WoON, 2021</a:t>
            </a:r>
            <a:endParaRPr kumimoji="0" lang="nl-NL" altLang="nl-NL" sz="1200" b="0" i="1" u="none" strike="noStrike" kern="1200" cap="none" spc="0" normalizeH="0" baseline="0" noProof="0">
              <a:ln>
                <a:noFill/>
              </a:ln>
              <a:solidFill>
                <a:srgbClr val="108BD9"/>
              </a:solidFill>
              <a:effectLst/>
              <a:uLnTx/>
              <a:uFillTx/>
              <a:latin typeface="Arial" panose="020B0604020202020204" pitchFamily="34" charset="0"/>
              <a:ea typeface="+mn-ea"/>
              <a:cs typeface="Arial" panose="020B0604020202020204" pitchFamily="34" charset="0"/>
            </a:endParaRPr>
          </a:p>
        </p:txBody>
      </p:sp>
      <p:pic>
        <p:nvPicPr>
          <p:cNvPr id="48132" name="Picture 2">
            <a:extLst>
              <a:ext uri="{FF2B5EF4-FFF2-40B4-BE49-F238E27FC236}">
                <a16:creationId xmlns:a16="http://schemas.microsoft.com/office/drawing/2014/main" id="{8DC777CF-0205-10BF-A0B3-227CD65622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7125" y="1052513"/>
            <a:ext cx="1015365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a:extLst>
              <a:ext uri="{FF2B5EF4-FFF2-40B4-BE49-F238E27FC236}">
                <a16:creationId xmlns:a16="http://schemas.microsoft.com/office/drawing/2014/main" id="{6C6D5D84-E42D-5C36-89AD-A58341F1E8B8}"/>
              </a:ext>
            </a:extLst>
          </p:cNvPr>
          <p:cNvSpPr>
            <a:spLocks noGrp="1" noChangeArrowheads="1"/>
          </p:cNvSpPr>
          <p:nvPr>
            <p:ph type="title" idx="4294967295"/>
          </p:nvPr>
        </p:nvSpPr>
        <p:spPr>
          <a:xfrm>
            <a:off x="1055688" y="0"/>
            <a:ext cx="10296525" cy="1916113"/>
          </a:xfrm>
        </p:spPr>
        <p:txBody>
          <a:bodyPr/>
          <a:lstStyle/>
          <a:p>
            <a:pPr marL="0" indent="0"/>
            <a:r>
              <a:rPr lang="nl-NL" altLang="nl-NL" sz="2900" b="1">
                <a:solidFill>
                  <a:schemeClr val="bg2"/>
                </a:solidFill>
              </a:rPr>
              <a:t>Ontwikkeling aandeel recent verhuisde huishoudens naar een huurwoning dat eigenlijk had willen kopen maar dan vanwege financiële situatie niet deed/niet kon, 2018-2024 </a:t>
            </a:r>
            <a:endParaRPr lang="en-US" altLang="nl-NL" sz="2900" b="1">
              <a:solidFill>
                <a:schemeClr val="bg2"/>
              </a:solidFill>
            </a:endParaRPr>
          </a:p>
        </p:txBody>
      </p:sp>
      <p:sp>
        <p:nvSpPr>
          <p:cNvPr id="49155" name="Text Box 3">
            <a:extLst>
              <a:ext uri="{FF2B5EF4-FFF2-40B4-BE49-F238E27FC236}">
                <a16:creationId xmlns:a16="http://schemas.microsoft.com/office/drawing/2014/main" id="{B40733F0-5869-BEF8-AC01-6AA75B4C8153}"/>
              </a:ext>
            </a:extLst>
          </p:cNvPr>
          <p:cNvSpPr txBox="1">
            <a:spLocks noChangeArrowheads="1"/>
          </p:cNvSpPr>
          <p:nvPr/>
        </p:nvSpPr>
        <p:spPr bwMode="auto">
          <a:xfrm>
            <a:off x="1055688" y="5876925"/>
            <a:ext cx="36179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95263" indent="-195263">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195263" marR="0" lvl="0" indent="-195263" algn="l" defTabSz="914400" rtl="0" eaLnBrk="1" fontAlgn="base" latinLnBrk="0" hangingPunct="1">
              <a:lnSpc>
                <a:spcPct val="100000"/>
              </a:lnSpc>
              <a:spcBef>
                <a:spcPct val="50000"/>
              </a:spcBef>
              <a:spcAft>
                <a:spcPct val="0"/>
              </a:spcAft>
              <a:buClrTx/>
              <a:buSzTx/>
              <a:buFontTx/>
              <a:buNone/>
              <a:tabLst/>
              <a:defRPr/>
            </a:pPr>
            <a:r>
              <a:rPr kumimoji="0" lang="nl-NL" altLang="nl-NL" sz="1200" b="0" i="1" u="none" strike="noStrike" kern="1200" cap="none" spc="0" normalizeH="0" baseline="0" noProof="0">
                <a:ln>
                  <a:noFill/>
                </a:ln>
                <a:solidFill>
                  <a:srgbClr val="3399FF"/>
                </a:solidFill>
                <a:effectLst/>
                <a:uLnTx/>
                <a:uFillTx/>
                <a:latin typeface="Tahoma" panose="020B0604030504040204" pitchFamily="34" charset="0"/>
                <a:ea typeface="+mn-ea"/>
                <a:cs typeface="+mn-cs"/>
              </a:rPr>
              <a:t>Bron:  WoON 2024</a:t>
            </a:r>
            <a:endParaRPr kumimoji="0" lang="en-US" altLang="nl-NL" sz="1200" b="0" i="1" u="none" strike="noStrike" kern="1200" cap="none" spc="0" normalizeH="0" baseline="0" noProof="0">
              <a:ln>
                <a:noFill/>
              </a:ln>
              <a:solidFill>
                <a:srgbClr val="3399FF"/>
              </a:solidFill>
              <a:effectLst/>
              <a:uLnTx/>
              <a:uFillTx/>
              <a:latin typeface="Tahoma" panose="020B0604030504040204" pitchFamily="34" charset="0"/>
              <a:ea typeface="+mn-ea"/>
              <a:cs typeface="+mn-cs"/>
            </a:endParaRPr>
          </a:p>
        </p:txBody>
      </p:sp>
      <p:sp>
        <p:nvSpPr>
          <p:cNvPr id="49156" name="Rectangle 6">
            <a:extLst>
              <a:ext uri="{FF2B5EF4-FFF2-40B4-BE49-F238E27FC236}">
                <a16:creationId xmlns:a16="http://schemas.microsoft.com/office/drawing/2014/main" id="{8871EA44-6A7F-F11E-B403-52FD06D3B26D}"/>
              </a:ext>
            </a:extLst>
          </p:cNvPr>
          <p:cNvSpPr>
            <a:spLocks noChangeArrowheads="1"/>
          </p:cNvSpPr>
          <p:nvPr/>
        </p:nvSpPr>
        <p:spPr bwMode="auto">
          <a:xfrm>
            <a:off x="10483850" y="-215900"/>
            <a:ext cx="184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49157" name="Rectangle 7">
            <a:extLst>
              <a:ext uri="{FF2B5EF4-FFF2-40B4-BE49-F238E27FC236}">
                <a16:creationId xmlns:a16="http://schemas.microsoft.com/office/drawing/2014/main" id="{8FB6164F-63F8-8B8F-22B4-CE5BA949EBC2}"/>
              </a:ext>
            </a:extLst>
          </p:cNvPr>
          <p:cNvSpPr>
            <a:spLocks noChangeArrowheads="1"/>
          </p:cNvSpPr>
          <p:nvPr/>
        </p:nvSpPr>
        <p:spPr bwMode="auto">
          <a:xfrm>
            <a:off x="10483850" y="-215900"/>
            <a:ext cx="184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nl-NL" altLang="en-US"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49158" name="Rectangle 8">
            <a:extLst>
              <a:ext uri="{FF2B5EF4-FFF2-40B4-BE49-F238E27FC236}">
                <a16:creationId xmlns:a16="http://schemas.microsoft.com/office/drawing/2014/main" id="{F03A51EC-8111-053F-BBCE-04B2C389DC9A}"/>
              </a:ext>
            </a:extLst>
          </p:cNvPr>
          <p:cNvSpPr>
            <a:spLocks noChangeArrowheads="1"/>
          </p:cNvSpPr>
          <p:nvPr/>
        </p:nvSpPr>
        <p:spPr bwMode="auto">
          <a:xfrm>
            <a:off x="10483850" y="-215900"/>
            <a:ext cx="184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49159" name="Rectangle 9">
            <a:extLst>
              <a:ext uri="{FF2B5EF4-FFF2-40B4-BE49-F238E27FC236}">
                <a16:creationId xmlns:a16="http://schemas.microsoft.com/office/drawing/2014/main" id="{26D41F61-E8E6-8913-C13B-E2A249C0F52B}"/>
              </a:ext>
            </a:extLst>
          </p:cNvPr>
          <p:cNvSpPr>
            <a:spLocks noChangeArrowheads="1"/>
          </p:cNvSpPr>
          <p:nvPr/>
        </p:nvSpPr>
        <p:spPr bwMode="auto">
          <a:xfrm>
            <a:off x="10483850" y="-215900"/>
            <a:ext cx="184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49160" name="Rectangle 2">
            <a:extLst>
              <a:ext uri="{FF2B5EF4-FFF2-40B4-BE49-F238E27FC236}">
                <a16:creationId xmlns:a16="http://schemas.microsoft.com/office/drawing/2014/main" id="{D44F2192-5DF6-2BCC-BDD0-601641451646}"/>
              </a:ext>
            </a:extLst>
          </p:cNvPr>
          <p:cNvSpPr>
            <a:spLocks noChangeArrowheads="1"/>
          </p:cNvSpPr>
          <p:nvPr/>
        </p:nvSpPr>
        <p:spPr bwMode="auto">
          <a:xfrm>
            <a:off x="10483850" y="-215900"/>
            <a:ext cx="184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49161" name="Rectangle 11">
            <a:extLst>
              <a:ext uri="{FF2B5EF4-FFF2-40B4-BE49-F238E27FC236}">
                <a16:creationId xmlns:a16="http://schemas.microsoft.com/office/drawing/2014/main" id="{FA733FDA-DB1D-B79F-0657-06079361951B}"/>
              </a:ext>
            </a:extLst>
          </p:cNvPr>
          <p:cNvSpPr>
            <a:spLocks noChangeArrowheads="1"/>
          </p:cNvSpPr>
          <p:nvPr/>
        </p:nvSpPr>
        <p:spPr bwMode="auto">
          <a:xfrm>
            <a:off x="10483850" y="-215900"/>
            <a:ext cx="184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pic>
        <p:nvPicPr>
          <p:cNvPr id="49162" name="Picture 2">
            <a:extLst>
              <a:ext uri="{FF2B5EF4-FFF2-40B4-BE49-F238E27FC236}">
                <a16:creationId xmlns:a16="http://schemas.microsoft.com/office/drawing/2014/main" id="{991E964D-8937-F095-932F-1FF2C6BE12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2132013"/>
            <a:ext cx="6913563"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5">
            <a:extLst>
              <a:ext uri="{FF2B5EF4-FFF2-40B4-BE49-F238E27FC236}">
                <a16:creationId xmlns:a16="http://schemas.microsoft.com/office/drawing/2014/main" id="{B7CBAB0D-04CA-A228-CDB3-5F977DDBB5A8}"/>
              </a:ext>
            </a:extLst>
          </p:cNvPr>
          <p:cNvSpPr>
            <a:spLocks noGrp="1" noChangeArrowheads="1"/>
          </p:cNvSpPr>
          <p:nvPr>
            <p:ph type="title" idx="4294967295"/>
          </p:nvPr>
        </p:nvSpPr>
        <p:spPr>
          <a:xfrm>
            <a:off x="1055688" y="0"/>
            <a:ext cx="10934700" cy="1690688"/>
          </a:xfrm>
        </p:spPr>
        <p:txBody>
          <a:bodyPr/>
          <a:lstStyle/>
          <a:p>
            <a:pPr marL="0" indent="0"/>
            <a:r>
              <a:rPr lang="nl-NL" altLang="nl-NL" sz="3200" b="1">
                <a:solidFill>
                  <a:schemeClr val="bg2"/>
                </a:solidFill>
              </a:rPr>
              <a:t>Gemiddelde woonduur in jaren en percentage verhuisgeneigde huishoudens naar prijsklasse, 2024</a:t>
            </a:r>
            <a:endParaRPr lang="en-US" altLang="nl-NL" sz="3200" b="1">
              <a:solidFill>
                <a:schemeClr val="bg2"/>
              </a:solidFill>
            </a:endParaRPr>
          </a:p>
        </p:txBody>
      </p:sp>
      <p:sp>
        <p:nvSpPr>
          <p:cNvPr id="51203" name="Text Box 3">
            <a:extLst>
              <a:ext uri="{FF2B5EF4-FFF2-40B4-BE49-F238E27FC236}">
                <a16:creationId xmlns:a16="http://schemas.microsoft.com/office/drawing/2014/main" id="{ED90AB28-020E-D689-7E75-9358C7668ACB}"/>
              </a:ext>
            </a:extLst>
          </p:cNvPr>
          <p:cNvSpPr txBox="1">
            <a:spLocks noChangeArrowheads="1"/>
          </p:cNvSpPr>
          <p:nvPr/>
        </p:nvSpPr>
        <p:spPr bwMode="auto">
          <a:xfrm>
            <a:off x="1055688" y="5876925"/>
            <a:ext cx="36179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95263" indent="-195263">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195263" marR="0" lvl="0" indent="-195263" algn="l" defTabSz="914400" rtl="0" eaLnBrk="1" fontAlgn="base" latinLnBrk="0" hangingPunct="1">
              <a:lnSpc>
                <a:spcPct val="100000"/>
              </a:lnSpc>
              <a:spcBef>
                <a:spcPct val="50000"/>
              </a:spcBef>
              <a:spcAft>
                <a:spcPct val="0"/>
              </a:spcAft>
              <a:buClrTx/>
              <a:buSzTx/>
              <a:buFontTx/>
              <a:buNone/>
              <a:tabLst/>
              <a:defRPr/>
            </a:pPr>
            <a:r>
              <a:rPr kumimoji="0" lang="nl-NL" altLang="nl-NL" sz="1200" b="0" i="1" u="none" strike="noStrike" kern="1200" cap="none" spc="0" normalizeH="0" baseline="0" noProof="0">
                <a:ln>
                  <a:noFill/>
                </a:ln>
                <a:solidFill>
                  <a:srgbClr val="3399FF"/>
                </a:solidFill>
                <a:effectLst/>
                <a:uLnTx/>
                <a:uFillTx/>
                <a:latin typeface="Tahoma" panose="020B0604030504040204" pitchFamily="34" charset="0"/>
                <a:ea typeface="+mn-ea"/>
                <a:cs typeface="+mn-cs"/>
              </a:rPr>
              <a:t>Bron:  WoON 2024</a:t>
            </a:r>
            <a:endParaRPr kumimoji="0" lang="en-US" altLang="nl-NL" sz="1200" b="0" i="1" u="none" strike="noStrike" kern="1200" cap="none" spc="0" normalizeH="0" baseline="0" noProof="0">
              <a:ln>
                <a:noFill/>
              </a:ln>
              <a:solidFill>
                <a:srgbClr val="3399FF"/>
              </a:solidFill>
              <a:effectLst/>
              <a:uLnTx/>
              <a:uFillTx/>
              <a:latin typeface="Tahoma" panose="020B0604030504040204" pitchFamily="34" charset="0"/>
              <a:ea typeface="+mn-ea"/>
              <a:cs typeface="+mn-cs"/>
            </a:endParaRPr>
          </a:p>
        </p:txBody>
      </p:sp>
      <p:sp>
        <p:nvSpPr>
          <p:cNvPr id="51204" name="Rectangle 6">
            <a:extLst>
              <a:ext uri="{FF2B5EF4-FFF2-40B4-BE49-F238E27FC236}">
                <a16:creationId xmlns:a16="http://schemas.microsoft.com/office/drawing/2014/main" id="{8EB0F338-7E55-F9C7-6C84-7DCB2D1C5FC7}"/>
              </a:ext>
            </a:extLst>
          </p:cNvPr>
          <p:cNvSpPr>
            <a:spLocks noChangeArrowheads="1"/>
          </p:cNvSpPr>
          <p:nvPr/>
        </p:nvSpPr>
        <p:spPr bwMode="auto">
          <a:xfrm>
            <a:off x="10483850" y="-215900"/>
            <a:ext cx="184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51205" name="Rectangle 7">
            <a:extLst>
              <a:ext uri="{FF2B5EF4-FFF2-40B4-BE49-F238E27FC236}">
                <a16:creationId xmlns:a16="http://schemas.microsoft.com/office/drawing/2014/main" id="{1DE1DAB3-CDDB-7E87-EA23-8F089A1794BC}"/>
              </a:ext>
            </a:extLst>
          </p:cNvPr>
          <p:cNvSpPr>
            <a:spLocks noChangeArrowheads="1"/>
          </p:cNvSpPr>
          <p:nvPr/>
        </p:nvSpPr>
        <p:spPr bwMode="auto">
          <a:xfrm>
            <a:off x="10483850" y="-215900"/>
            <a:ext cx="184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nl-NL" altLang="en-US"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51206" name="Rectangle 8">
            <a:extLst>
              <a:ext uri="{FF2B5EF4-FFF2-40B4-BE49-F238E27FC236}">
                <a16:creationId xmlns:a16="http://schemas.microsoft.com/office/drawing/2014/main" id="{E9FB4B06-B5C7-A253-2D84-3A91305F4FEA}"/>
              </a:ext>
            </a:extLst>
          </p:cNvPr>
          <p:cNvSpPr>
            <a:spLocks noChangeArrowheads="1"/>
          </p:cNvSpPr>
          <p:nvPr/>
        </p:nvSpPr>
        <p:spPr bwMode="auto">
          <a:xfrm>
            <a:off x="10483850" y="-215900"/>
            <a:ext cx="184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51207" name="Rectangle 9">
            <a:extLst>
              <a:ext uri="{FF2B5EF4-FFF2-40B4-BE49-F238E27FC236}">
                <a16:creationId xmlns:a16="http://schemas.microsoft.com/office/drawing/2014/main" id="{0FFD9F14-5231-151C-13C4-BB6AB103BACA}"/>
              </a:ext>
            </a:extLst>
          </p:cNvPr>
          <p:cNvSpPr>
            <a:spLocks noChangeArrowheads="1"/>
          </p:cNvSpPr>
          <p:nvPr/>
        </p:nvSpPr>
        <p:spPr bwMode="auto">
          <a:xfrm>
            <a:off x="10483850" y="-215900"/>
            <a:ext cx="184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51208" name="Rectangle 2">
            <a:extLst>
              <a:ext uri="{FF2B5EF4-FFF2-40B4-BE49-F238E27FC236}">
                <a16:creationId xmlns:a16="http://schemas.microsoft.com/office/drawing/2014/main" id="{12EBFA88-B063-BD49-8BE7-A6F1FE283CD4}"/>
              </a:ext>
            </a:extLst>
          </p:cNvPr>
          <p:cNvSpPr>
            <a:spLocks noChangeArrowheads="1"/>
          </p:cNvSpPr>
          <p:nvPr/>
        </p:nvSpPr>
        <p:spPr bwMode="auto">
          <a:xfrm>
            <a:off x="10483850" y="-215900"/>
            <a:ext cx="184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51209" name="Rectangle 11">
            <a:extLst>
              <a:ext uri="{FF2B5EF4-FFF2-40B4-BE49-F238E27FC236}">
                <a16:creationId xmlns:a16="http://schemas.microsoft.com/office/drawing/2014/main" id="{88A73BF1-3C12-B39F-5192-83A2C2A77670}"/>
              </a:ext>
            </a:extLst>
          </p:cNvPr>
          <p:cNvSpPr>
            <a:spLocks noChangeArrowheads="1"/>
          </p:cNvSpPr>
          <p:nvPr/>
        </p:nvSpPr>
        <p:spPr bwMode="auto">
          <a:xfrm>
            <a:off x="10483850" y="-215900"/>
            <a:ext cx="184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pic>
        <p:nvPicPr>
          <p:cNvPr id="51210" name="Picture 2">
            <a:extLst>
              <a:ext uri="{FF2B5EF4-FFF2-40B4-BE49-F238E27FC236}">
                <a16:creationId xmlns:a16="http://schemas.microsoft.com/office/drawing/2014/main" id="{58951719-4EB4-4A37-531C-FB9A4ACF0D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65438" y="1501775"/>
            <a:ext cx="62611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59ECDDC2-FF78-BCD4-D4DD-BB8F98924F4F}"/>
              </a:ext>
            </a:extLst>
          </p:cNvPr>
          <p:cNvSpPr>
            <a:spLocks noGrp="1" noChangeArrowheads="1"/>
          </p:cNvSpPr>
          <p:nvPr>
            <p:ph type="title"/>
          </p:nvPr>
        </p:nvSpPr>
        <p:spPr>
          <a:xfrm>
            <a:off x="1271588" y="142875"/>
            <a:ext cx="10920412" cy="649288"/>
          </a:xfrm>
        </p:spPr>
        <p:txBody>
          <a:bodyPr>
            <a:normAutofit fontScale="90000"/>
          </a:bodyPr>
          <a:lstStyle/>
          <a:p>
            <a:pPr marL="0" indent="0">
              <a:defRPr/>
            </a:pPr>
            <a:r>
              <a:rPr lang="nl-NL" altLang="nl-NL" sz="3300" b="1">
                <a:solidFill>
                  <a:schemeClr val="bg2"/>
                </a:solidFill>
              </a:rPr>
              <a:t>Marginale druk eenverdiener 2025, kinderen, huur 710 euro</a:t>
            </a:r>
          </a:p>
        </p:txBody>
      </p:sp>
      <p:sp>
        <p:nvSpPr>
          <p:cNvPr id="53251" name="Rectangle 4">
            <a:extLst>
              <a:ext uri="{FF2B5EF4-FFF2-40B4-BE49-F238E27FC236}">
                <a16:creationId xmlns:a16="http://schemas.microsoft.com/office/drawing/2014/main" id="{4F529F04-70B7-A412-6FC0-A1EAD52D5E86}"/>
              </a:ext>
            </a:extLst>
          </p:cNvPr>
          <p:cNvSpPr>
            <a:spLocks noChangeArrowheads="1"/>
          </p:cNvSpPr>
          <p:nvPr/>
        </p:nvSpPr>
        <p:spPr bwMode="auto">
          <a:xfrm>
            <a:off x="1271588" y="5805488"/>
            <a:ext cx="38163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en-US" sz="12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Bron: Ministerie van Financiën, 2024</a:t>
            </a:r>
          </a:p>
        </p:txBody>
      </p:sp>
      <p:pic>
        <p:nvPicPr>
          <p:cNvPr id="53252" name="Afbeelding 3">
            <a:extLst>
              <a:ext uri="{FF2B5EF4-FFF2-40B4-BE49-F238E27FC236}">
                <a16:creationId xmlns:a16="http://schemas.microsoft.com/office/drawing/2014/main" id="{4B702059-6F4E-6046-D78B-3243010D58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1123950"/>
            <a:ext cx="10296525"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7423103E-254D-D850-DD86-7E3035BB263A}"/>
              </a:ext>
            </a:extLst>
          </p:cNvPr>
          <p:cNvSpPr txBox="1">
            <a:spLocks noChangeArrowheads="1"/>
          </p:cNvSpPr>
          <p:nvPr/>
        </p:nvSpPr>
        <p:spPr bwMode="auto">
          <a:xfrm>
            <a:off x="1127125" y="0"/>
            <a:ext cx="908685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200">
                <a:solidFill>
                  <a:schemeClr val="tx1"/>
                </a:solidFill>
                <a:latin typeface="Tahoma" panose="020B0604030504040204" pitchFamily="34" charset="0"/>
              </a:defRPr>
            </a:lvl1pPr>
            <a:lvl2pPr marL="742950" indent="-285750">
              <a:defRPr sz="2200">
                <a:solidFill>
                  <a:schemeClr val="tx1"/>
                </a:solidFill>
                <a:latin typeface="Tahoma" panose="020B0604030504040204" pitchFamily="34" charset="0"/>
              </a:defRPr>
            </a:lvl2pPr>
            <a:lvl3pPr marL="1143000" indent="-228600">
              <a:defRPr sz="2200">
                <a:solidFill>
                  <a:schemeClr val="tx1"/>
                </a:solidFill>
                <a:latin typeface="Tahoma" panose="020B0604030504040204" pitchFamily="34" charset="0"/>
              </a:defRPr>
            </a:lvl3pPr>
            <a:lvl4pPr marL="1600200" indent="-228600">
              <a:defRPr sz="2200">
                <a:solidFill>
                  <a:schemeClr val="tx1"/>
                </a:solidFill>
                <a:latin typeface="Tahoma" panose="020B0604030504040204" pitchFamily="34" charset="0"/>
              </a:defRPr>
            </a:lvl4pPr>
            <a:lvl5pPr marL="2057400" indent="-228600">
              <a:defRPr sz="2200">
                <a:solidFill>
                  <a:schemeClr val="tx1"/>
                </a:solidFill>
                <a:latin typeface="Tahoma" panose="020B0604030504040204" pitchFamily="34" charset="0"/>
              </a:defRPr>
            </a:lvl5pPr>
            <a:lvl6pPr marL="2514600" indent="-228600" eaLnBrk="0" fontAlgn="base" hangingPunct="0">
              <a:spcBef>
                <a:spcPct val="0"/>
              </a:spcBef>
              <a:spcAft>
                <a:spcPct val="0"/>
              </a:spcAft>
              <a:defRPr sz="2200">
                <a:solidFill>
                  <a:schemeClr val="tx1"/>
                </a:solidFill>
                <a:latin typeface="Tahoma" panose="020B0604030504040204" pitchFamily="34" charset="0"/>
              </a:defRPr>
            </a:lvl6pPr>
            <a:lvl7pPr marL="2971800" indent="-228600" eaLnBrk="0" fontAlgn="base" hangingPunct="0">
              <a:spcBef>
                <a:spcPct val="0"/>
              </a:spcBef>
              <a:spcAft>
                <a:spcPct val="0"/>
              </a:spcAft>
              <a:defRPr sz="2200">
                <a:solidFill>
                  <a:schemeClr val="tx1"/>
                </a:solidFill>
                <a:latin typeface="Tahoma" panose="020B0604030504040204" pitchFamily="34" charset="0"/>
              </a:defRPr>
            </a:lvl7pPr>
            <a:lvl8pPr marL="3429000" indent="-228600" eaLnBrk="0" fontAlgn="base" hangingPunct="0">
              <a:spcBef>
                <a:spcPct val="0"/>
              </a:spcBef>
              <a:spcAft>
                <a:spcPct val="0"/>
              </a:spcAft>
              <a:defRPr sz="2200">
                <a:solidFill>
                  <a:schemeClr val="tx1"/>
                </a:solidFill>
                <a:latin typeface="Tahoma" panose="020B0604030504040204" pitchFamily="34" charset="0"/>
              </a:defRPr>
            </a:lvl8pPr>
            <a:lvl9pPr marL="3886200" indent="-228600" eaLnBrk="0" fontAlgn="base" hangingPunct="0">
              <a:spcBef>
                <a:spcPct val="0"/>
              </a:spcBef>
              <a:spcAft>
                <a:spcPct val="0"/>
              </a:spcAft>
              <a:defRPr sz="22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3600" b="1" i="0" u="none" strike="noStrike" kern="1200" cap="none" spc="0" normalizeH="0" baseline="0" noProof="0">
                <a:ln>
                  <a:noFill/>
                </a:ln>
                <a:solidFill>
                  <a:srgbClr val="108BD9"/>
                </a:solidFill>
                <a:effectLst/>
                <a:uLnTx/>
                <a:uFillTx/>
                <a:latin typeface="Bookman Old Style" panose="02050604050505020204" pitchFamily="18" charset="0"/>
                <a:ea typeface="MS PGothic" panose="020B0600070205080204" pitchFamily="34" charset="-128"/>
                <a:cs typeface="Arial" panose="020B0604020202020204" pitchFamily="34" charset="0"/>
              </a:rPr>
              <a:t>Inkomenstabel Vesteda 2025</a:t>
            </a:r>
          </a:p>
        </p:txBody>
      </p:sp>
      <p:sp>
        <p:nvSpPr>
          <p:cNvPr id="54275" name="Tekstvak 1">
            <a:extLst>
              <a:ext uri="{FF2B5EF4-FFF2-40B4-BE49-F238E27FC236}">
                <a16:creationId xmlns:a16="http://schemas.microsoft.com/office/drawing/2014/main" id="{068A7C86-AF6D-54AE-5D13-A8A5CD10D580}"/>
              </a:ext>
            </a:extLst>
          </p:cNvPr>
          <p:cNvSpPr txBox="1">
            <a:spLocks noChangeArrowheads="1"/>
          </p:cNvSpPr>
          <p:nvPr/>
        </p:nvSpPr>
        <p:spPr bwMode="auto">
          <a:xfrm>
            <a:off x="1343025" y="5788025"/>
            <a:ext cx="8566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nl-NL" sz="1200" b="0" i="1"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Arial" panose="020B0604020202020204" pitchFamily="34" charset="0"/>
              </a:rPr>
              <a:t>Bron: Vesteda, 2025</a:t>
            </a:r>
            <a:endParaRPr kumimoji="0" lang="nl-NL" altLang="nl-NL" sz="1200" b="0" i="1"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Arial" panose="020B0604020202020204" pitchFamily="34" charset="0"/>
            </a:endParaRPr>
          </a:p>
        </p:txBody>
      </p:sp>
      <p:sp>
        <p:nvSpPr>
          <p:cNvPr id="54276" name="Rectangle 4">
            <a:extLst>
              <a:ext uri="{FF2B5EF4-FFF2-40B4-BE49-F238E27FC236}">
                <a16:creationId xmlns:a16="http://schemas.microsoft.com/office/drawing/2014/main" id="{83ACFE1E-605B-E1A8-A423-F3DE574D9C4F}"/>
              </a:ext>
            </a:extLst>
          </p:cNvPr>
          <p:cNvSpPr>
            <a:spLocks noChangeArrowheads="1"/>
          </p:cNvSpPr>
          <p:nvPr/>
        </p:nvSpPr>
        <p:spPr bwMode="auto">
          <a:xfrm>
            <a:off x="10483850" y="-215900"/>
            <a:ext cx="1841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endParaRPr>
          </a:p>
        </p:txBody>
      </p:sp>
      <p:sp>
        <p:nvSpPr>
          <p:cNvPr id="54277" name="Rectangle 4">
            <a:extLst>
              <a:ext uri="{FF2B5EF4-FFF2-40B4-BE49-F238E27FC236}">
                <a16:creationId xmlns:a16="http://schemas.microsoft.com/office/drawing/2014/main" id="{58BD8225-2574-6210-9A79-63A8E96F1D9C}"/>
              </a:ext>
            </a:extLst>
          </p:cNvPr>
          <p:cNvSpPr>
            <a:spLocks noChangeArrowheads="1"/>
          </p:cNvSpPr>
          <p:nvPr/>
        </p:nvSpPr>
        <p:spPr bwMode="auto">
          <a:xfrm>
            <a:off x="10483850" y="-215900"/>
            <a:ext cx="1841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endParaRPr>
          </a:p>
        </p:txBody>
      </p:sp>
      <p:pic>
        <p:nvPicPr>
          <p:cNvPr id="54278" name="Picture 1">
            <a:extLst>
              <a:ext uri="{FF2B5EF4-FFF2-40B4-BE49-F238E27FC236}">
                <a16:creationId xmlns:a16="http://schemas.microsoft.com/office/drawing/2014/main" id="{062D3FA2-BF6A-B4E6-8530-47A61FA08A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4125" y="1844675"/>
            <a:ext cx="865505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a:extLst>
              <a:ext uri="{FF2B5EF4-FFF2-40B4-BE49-F238E27FC236}">
                <a16:creationId xmlns:a16="http://schemas.microsoft.com/office/drawing/2014/main" id="{45748247-F105-8419-56C0-A54595B4B595}"/>
              </a:ext>
            </a:extLst>
          </p:cNvPr>
          <p:cNvSpPr>
            <a:spLocks noGrp="1" noChangeArrowheads="1"/>
          </p:cNvSpPr>
          <p:nvPr>
            <p:ph type="title" idx="4294967295"/>
          </p:nvPr>
        </p:nvSpPr>
        <p:spPr>
          <a:xfrm>
            <a:off x="1055688" y="0"/>
            <a:ext cx="9612312" cy="1069975"/>
          </a:xfrm>
        </p:spPr>
        <p:txBody>
          <a:bodyPr/>
          <a:lstStyle/>
          <a:p>
            <a:pPr marL="0" indent="0"/>
            <a:r>
              <a:rPr lang="nl-NL" altLang="nl-NL" b="1">
                <a:solidFill>
                  <a:schemeClr val="bg2"/>
                </a:solidFill>
              </a:rPr>
              <a:t>Gemiddelde maximale leencapaciteit voor een- en tweeverdieners 2008-2025  </a:t>
            </a:r>
            <a:endParaRPr lang="en-US" altLang="nl-NL" b="1">
              <a:solidFill>
                <a:schemeClr val="bg2"/>
              </a:solidFill>
            </a:endParaRPr>
          </a:p>
        </p:txBody>
      </p:sp>
      <p:sp>
        <p:nvSpPr>
          <p:cNvPr id="55299" name="Text Box 3">
            <a:extLst>
              <a:ext uri="{FF2B5EF4-FFF2-40B4-BE49-F238E27FC236}">
                <a16:creationId xmlns:a16="http://schemas.microsoft.com/office/drawing/2014/main" id="{D023BF83-3693-25B2-BFBC-C5F698287C9C}"/>
              </a:ext>
            </a:extLst>
          </p:cNvPr>
          <p:cNvSpPr txBox="1">
            <a:spLocks noChangeArrowheads="1"/>
          </p:cNvSpPr>
          <p:nvPr/>
        </p:nvSpPr>
        <p:spPr bwMode="auto">
          <a:xfrm>
            <a:off x="1055688" y="5876925"/>
            <a:ext cx="36179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95263" indent="-195263">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195263" marR="0" lvl="0" indent="-195263" algn="l" defTabSz="914400" rtl="0" eaLnBrk="1" fontAlgn="base" latinLnBrk="0" hangingPunct="1">
              <a:lnSpc>
                <a:spcPct val="100000"/>
              </a:lnSpc>
              <a:spcBef>
                <a:spcPct val="50000"/>
              </a:spcBef>
              <a:spcAft>
                <a:spcPct val="0"/>
              </a:spcAft>
              <a:buClrTx/>
              <a:buSzTx/>
              <a:buFontTx/>
              <a:buNone/>
              <a:tabLst/>
              <a:defRPr/>
            </a:pPr>
            <a:r>
              <a:rPr kumimoji="0" lang="nl-NL" altLang="nl-NL" sz="1200" b="0" i="1" u="none" strike="noStrike" kern="1200" cap="none" spc="0" normalizeH="0" baseline="0" noProof="0">
                <a:ln>
                  <a:noFill/>
                </a:ln>
                <a:solidFill>
                  <a:srgbClr val="3399FF"/>
                </a:solidFill>
                <a:effectLst/>
                <a:uLnTx/>
                <a:uFillTx/>
                <a:latin typeface="Tahoma" panose="020B0604030504040204" pitchFamily="34" charset="0"/>
                <a:ea typeface="+mn-ea"/>
                <a:cs typeface="+mn-cs"/>
              </a:rPr>
              <a:t>Bron: TUD/ MBE</a:t>
            </a:r>
            <a:endParaRPr kumimoji="0" lang="en-US" altLang="nl-NL" sz="1200" b="0" i="1" u="none" strike="noStrike" kern="1200" cap="none" spc="0" normalizeH="0" baseline="0" noProof="0">
              <a:ln>
                <a:noFill/>
              </a:ln>
              <a:solidFill>
                <a:srgbClr val="3399FF"/>
              </a:solidFill>
              <a:effectLst/>
              <a:uLnTx/>
              <a:uFillTx/>
              <a:latin typeface="Tahoma" panose="020B0604030504040204" pitchFamily="34" charset="0"/>
              <a:ea typeface="+mn-ea"/>
              <a:cs typeface="+mn-cs"/>
            </a:endParaRPr>
          </a:p>
        </p:txBody>
      </p:sp>
      <p:sp>
        <p:nvSpPr>
          <p:cNvPr id="55300" name="Rectangle 6">
            <a:extLst>
              <a:ext uri="{FF2B5EF4-FFF2-40B4-BE49-F238E27FC236}">
                <a16:creationId xmlns:a16="http://schemas.microsoft.com/office/drawing/2014/main" id="{D9485393-2BAD-ED6B-E46D-3208B45786C7}"/>
              </a:ext>
            </a:extLst>
          </p:cNvPr>
          <p:cNvSpPr>
            <a:spLocks noChangeArrowheads="1"/>
          </p:cNvSpPr>
          <p:nvPr/>
        </p:nvSpPr>
        <p:spPr bwMode="auto">
          <a:xfrm>
            <a:off x="10483850" y="-215900"/>
            <a:ext cx="184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55301" name="Rectangle 7">
            <a:extLst>
              <a:ext uri="{FF2B5EF4-FFF2-40B4-BE49-F238E27FC236}">
                <a16:creationId xmlns:a16="http://schemas.microsoft.com/office/drawing/2014/main" id="{6183B881-499F-4668-92A6-37AF5CB4BF6B}"/>
              </a:ext>
            </a:extLst>
          </p:cNvPr>
          <p:cNvSpPr>
            <a:spLocks noChangeArrowheads="1"/>
          </p:cNvSpPr>
          <p:nvPr/>
        </p:nvSpPr>
        <p:spPr bwMode="auto">
          <a:xfrm>
            <a:off x="10483850" y="-215900"/>
            <a:ext cx="184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nl-NL" altLang="en-US"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55302" name="Rectangle 8">
            <a:extLst>
              <a:ext uri="{FF2B5EF4-FFF2-40B4-BE49-F238E27FC236}">
                <a16:creationId xmlns:a16="http://schemas.microsoft.com/office/drawing/2014/main" id="{5645BC47-0F70-7C66-22E9-FC6C04971FE7}"/>
              </a:ext>
            </a:extLst>
          </p:cNvPr>
          <p:cNvSpPr>
            <a:spLocks noChangeArrowheads="1"/>
          </p:cNvSpPr>
          <p:nvPr/>
        </p:nvSpPr>
        <p:spPr bwMode="auto">
          <a:xfrm>
            <a:off x="10483850" y="-215900"/>
            <a:ext cx="184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55303" name="Rectangle 9">
            <a:extLst>
              <a:ext uri="{FF2B5EF4-FFF2-40B4-BE49-F238E27FC236}">
                <a16:creationId xmlns:a16="http://schemas.microsoft.com/office/drawing/2014/main" id="{38902EBC-8610-B194-0CFE-AA711111CF26}"/>
              </a:ext>
            </a:extLst>
          </p:cNvPr>
          <p:cNvSpPr>
            <a:spLocks noChangeArrowheads="1"/>
          </p:cNvSpPr>
          <p:nvPr/>
        </p:nvSpPr>
        <p:spPr bwMode="auto">
          <a:xfrm>
            <a:off x="10483850" y="-215900"/>
            <a:ext cx="184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55304" name="Rectangle 2">
            <a:extLst>
              <a:ext uri="{FF2B5EF4-FFF2-40B4-BE49-F238E27FC236}">
                <a16:creationId xmlns:a16="http://schemas.microsoft.com/office/drawing/2014/main" id="{02A23A08-63AB-B0AB-D9C3-0A086177B671}"/>
              </a:ext>
            </a:extLst>
          </p:cNvPr>
          <p:cNvSpPr>
            <a:spLocks noChangeArrowheads="1"/>
          </p:cNvSpPr>
          <p:nvPr/>
        </p:nvSpPr>
        <p:spPr bwMode="auto">
          <a:xfrm>
            <a:off x="10483850" y="-215900"/>
            <a:ext cx="184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55305" name="Rectangle 11">
            <a:extLst>
              <a:ext uri="{FF2B5EF4-FFF2-40B4-BE49-F238E27FC236}">
                <a16:creationId xmlns:a16="http://schemas.microsoft.com/office/drawing/2014/main" id="{CFECC7CF-7616-E00B-8706-7289A34EF380}"/>
              </a:ext>
            </a:extLst>
          </p:cNvPr>
          <p:cNvSpPr>
            <a:spLocks noChangeArrowheads="1"/>
          </p:cNvSpPr>
          <p:nvPr/>
        </p:nvSpPr>
        <p:spPr bwMode="auto">
          <a:xfrm>
            <a:off x="10483850" y="-215900"/>
            <a:ext cx="184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pic>
        <p:nvPicPr>
          <p:cNvPr id="55306" name="Afbeelding 2">
            <a:extLst>
              <a:ext uri="{FF2B5EF4-FFF2-40B4-BE49-F238E27FC236}">
                <a16:creationId xmlns:a16="http://schemas.microsoft.com/office/drawing/2014/main" id="{BE2C9A25-BECA-D989-23D7-CBC10ADD02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588" y="1285875"/>
            <a:ext cx="9793287" cy="430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9CCB8580-A1B3-FF82-A9D6-A0F0DCB08701}"/>
              </a:ext>
            </a:extLst>
          </p:cNvPr>
          <p:cNvSpPr>
            <a:spLocks noGrp="1" noChangeArrowheads="1"/>
          </p:cNvSpPr>
          <p:nvPr>
            <p:ph type="title"/>
          </p:nvPr>
        </p:nvSpPr>
        <p:spPr>
          <a:xfrm>
            <a:off x="1016000" y="115888"/>
            <a:ext cx="10583863" cy="865187"/>
          </a:xfrm>
        </p:spPr>
        <p:txBody>
          <a:bodyPr/>
          <a:lstStyle/>
          <a:p>
            <a:pPr marL="0" indent="0"/>
            <a:r>
              <a:rPr lang="en-US" altLang="en-US" sz="3000" b="1">
                <a:solidFill>
                  <a:schemeClr val="bg2"/>
                </a:solidFill>
              </a:rPr>
              <a:t>Reden geen koopwoning 18-30 jarigen huishoudens in een huurwoning, 2021</a:t>
            </a:r>
            <a:endParaRPr lang="nl-NL" altLang="en-US" sz="3000" b="1">
              <a:solidFill>
                <a:schemeClr val="bg2"/>
              </a:solidFill>
            </a:endParaRPr>
          </a:p>
        </p:txBody>
      </p:sp>
      <p:sp>
        <p:nvSpPr>
          <p:cNvPr id="57347" name="Rectangle 4">
            <a:extLst>
              <a:ext uri="{FF2B5EF4-FFF2-40B4-BE49-F238E27FC236}">
                <a16:creationId xmlns:a16="http://schemas.microsoft.com/office/drawing/2014/main" id="{8A24A647-3FD6-4395-25B9-B8ACFCC531A2}"/>
              </a:ext>
            </a:extLst>
          </p:cNvPr>
          <p:cNvSpPr>
            <a:spLocks noChangeArrowheads="1"/>
          </p:cNvSpPr>
          <p:nvPr/>
        </p:nvSpPr>
        <p:spPr bwMode="auto">
          <a:xfrm>
            <a:off x="982663" y="5732463"/>
            <a:ext cx="2879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en-US" sz="1200" b="0" i="0" u="none" strike="noStrike" kern="1200" cap="none" spc="0" normalizeH="0" baseline="0" noProof="0">
                <a:ln>
                  <a:noFill/>
                </a:ln>
                <a:solidFill>
                  <a:srgbClr val="108BD9"/>
                </a:solidFill>
                <a:effectLst/>
                <a:uLnTx/>
                <a:uFillTx/>
                <a:latin typeface="Tahoma" panose="020B0604030504040204" pitchFamily="34" charset="0"/>
                <a:ea typeface="MS PGothic" panose="020B0600070205080204" pitchFamily="34" charset="-128"/>
                <a:cs typeface="+mn-cs"/>
              </a:rPr>
              <a:t>Bron: CBS 2022 </a:t>
            </a:r>
          </a:p>
        </p:txBody>
      </p:sp>
      <p:pic>
        <p:nvPicPr>
          <p:cNvPr id="57348" name="Content Placeholder 2">
            <a:extLst>
              <a:ext uri="{FF2B5EF4-FFF2-40B4-BE49-F238E27FC236}">
                <a16:creationId xmlns:a16="http://schemas.microsoft.com/office/drawing/2014/main" id="{7C2247AA-C04F-ACA7-EA41-D2BBC06698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27125" y="1125538"/>
            <a:ext cx="10009188" cy="4391025"/>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173D1B1A-05F0-1ED7-D3E4-9CF57E2C38F5}"/>
              </a:ext>
            </a:extLst>
          </p:cNvPr>
          <p:cNvSpPr>
            <a:spLocks noGrp="1" noChangeArrowheads="1"/>
          </p:cNvSpPr>
          <p:nvPr>
            <p:ph type="title"/>
          </p:nvPr>
        </p:nvSpPr>
        <p:spPr>
          <a:xfrm>
            <a:off x="1200150" y="-28575"/>
            <a:ext cx="10583863" cy="1009650"/>
          </a:xfrm>
        </p:spPr>
        <p:txBody>
          <a:bodyPr/>
          <a:lstStyle/>
          <a:p>
            <a:pPr marL="0" indent="0"/>
            <a:r>
              <a:rPr lang="nl-NL" altLang="en-US" b="1">
                <a:solidFill>
                  <a:schemeClr val="bg2"/>
                </a:solidFill>
              </a:rPr>
              <a:t>Inhoud</a:t>
            </a:r>
          </a:p>
        </p:txBody>
      </p:sp>
      <p:sp>
        <p:nvSpPr>
          <p:cNvPr id="9219" name="Rectangle 4">
            <a:extLst>
              <a:ext uri="{FF2B5EF4-FFF2-40B4-BE49-F238E27FC236}">
                <a16:creationId xmlns:a16="http://schemas.microsoft.com/office/drawing/2014/main" id="{3DB91F97-33C6-ADA1-DF2A-531584547622}"/>
              </a:ext>
            </a:extLst>
          </p:cNvPr>
          <p:cNvSpPr>
            <a:spLocks noChangeArrowheads="1"/>
          </p:cNvSpPr>
          <p:nvPr/>
        </p:nvSpPr>
        <p:spPr bwMode="auto">
          <a:xfrm>
            <a:off x="1343025" y="5734050"/>
            <a:ext cx="27368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en-US" sz="1200" b="0" i="0" u="none" strike="noStrike" kern="1200" cap="none" spc="0" normalizeH="0" baseline="0" noProof="0">
                <a:ln>
                  <a:noFill/>
                </a:ln>
                <a:solidFill>
                  <a:srgbClr val="108BD9"/>
                </a:solidFill>
                <a:effectLst/>
                <a:uLnTx/>
                <a:uFillTx/>
                <a:latin typeface="Tahoma" panose="020B0604030504040204" pitchFamily="34" charset="0"/>
                <a:ea typeface="MS PGothic" panose="020B0600070205080204" pitchFamily="34" charset="-128"/>
                <a:cs typeface="+mn-cs"/>
              </a:rPr>
              <a:t> </a:t>
            </a:r>
          </a:p>
        </p:txBody>
      </p:sp>
      <p:sp>
        <p:nvSpPr>
          <p:cNvPr id="9220" name="Content Placeholder 1">
            <a:extLst>
              <a:ext uri="{FF2B5EF4-FFF2-40B4-BE49-F238E27FC236}">
                <a16:creationId xmlns:a16="http://schemas.microsoft.com/office/drawing/2014/main" id="{9762ABB1-7108-AFD7-D701-9DDC127DD36D}"/>
              </a:ext>
            </a:extLst>
          </p:cNvPr>
          <p:cNvSpPr>
            <a:spLocks noGrp="1" noChangeArrowheads="1"/>
          </p:cNvSpPr>
          <p:nvPr>
            <p:ph idx="1"/>
          </p:nvPr>
        </p:nvSpPr>
        <p:spPr>
          <a:xfrm>
            <a:off x="1184275" y="1557338"/>
            <a:ext cx="10213975" cy="3552825"/>
          </a:xfrm>
        </p:spPr>
        <p:txBody>
          <a:bodyPr/>
          <a:lstStyle/>
          <a:p>
            <a:r>
              <a:rPr lang="nl-NL" altLang="en-US" sz="2300"/>
              <a:t>Tien woonvraagstukken</a:t>
            </a:r>
          </a:p>
          <a:p>
            <a:r>
              <a:rPr lang="nl-NL" altLang="en-US" sz="2300"/>
              <a:t>Vijf verklaringen voor hoe Nederland in de wooncrisis is terecht gekomen</a:t>
            </a:r>
          </a:p>
          <a:p>
            <a:r>
              <a:rPr lang="nl-NL" altLang="en-US" sz="2300"/>
              <a:t>Toename van het woningtekort</a:t>
            </a:r>
          </a:p>
          <a:p>
            <a:r>
              <a:rPr lang="nl-NL" altLang="en-US" sz="2300"/>
              <a:t>Positie starters en middeninkomensgroepen</a:t>
            </a:r>
          </a:p>
          <a:p>
            <a:r>
              <a:rPr lang="nl-NL" altLang="en-US" sz="2300"/>
              <a:t>De woningvraag van ouderen</a:t>
            </a:r>
          </a:p>
          <a:p>
            <a:r>
              <a:rPr lang="nl-NL" altLang="en-US" sz="2300"/>
              <a:t>Woonlastenproblematiek</a:t>
            </a:r>
          </a:p>
          <a:p>
            <a:r>
              <a:rPr lang="nl-NL" altLang="en-US" sz="2300"/>
              <a:t>Duurzaamheidsproblematiek</a:t>
            </a:r>
          </a:p>
          <a:p>
            <a:r>
              <a:rPr lang="nl-NL" altLang="en-US" sz="2300"/>
              <a:t>Funderingsproblematiek</a:t>
            </a:r>
          </a:p>
          <a:p>
            <a:r>
              <a:rPr lang="nl-NL" altLang="en-US" sz="2300"/>
              <a:t>Oplossingen voor het woningmarktvraagstuk en bouwstenen voor een effectief woonbeleid</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F0CFF67C-8513-9720-3C5D-8DC7123C54D9}"/>
              </a:ext>
            </a:extLst>
          </p:cNvPr>
          <p:cNvSpPr>
            <a:spLocks noGrp="1" noChangeArrowheads="1"/>
          </p:cNvSpPr>
          <p:nvPr>
            <p:ph type="title"/>
          </p:nvPr>
        </p:nvSpPr>
        <p:spPr>
          <a:xfrm>
            <a:off x="982663" y="115888"/>
            <a:ext cx="10583862" cy="1009650"/>
          </a:xfrm>
        </p:spPr>
        <p:txBody>
          <a:bodyPr/>
          <a:lstStyle/>
          <a:p>
            <a:pPr marL="0" indent="0"/>
            <a:r>
              <a:rPr lang="en-US" altLang="en-US" b="1">
                <a:solidFill>
                  <a:schemeClr val="bg2"/>
                </a:solidFill>
              </a:rPr>
              <a:t>Verdeling koopstarters naar inkomens- kwartielen, 2028-2019</a:t>
            </a:r>
            <a:endParaRPr lang="nl-NL" altLang="en-US" b="1">
              <a:solidFill>
                <a:schemeClr val="bg2"/>
              </a:solidFill>
            </a:endParaRPr>
          </a:p>
        </p:txBody>
      </p:sp>
      <p:sp>
        <p:nvSpPr>
          <p:cNvPr id="58371" name="Rectangle 4">
            <a:extLst>
              <a:ext uri="{FF2B5EF4-FFF2-40B4-BE49-F238E27FC236}">
                <a16:creationId xmlns:a16="http://schemas.microsoft.com/office/drawing/2014/main" id="{BB236C46-F95A-F3F6-F9B8-23F8C630499A}"/>
              </a:ext>
            </a:extLst>
          </p:cNvPr>
          <p:cNvSpPr>
            <a:spLocks noChangeArrowheads="1"/>
          </p:cNvSpPr>
          <p:nvPr/>
        </p:nvSpPr>
        <p:spPr bwMode="auto">
          <a:xfrm>
            <a:off x="982663" y="5732463"/>
            <a:ext cx="2879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en-US" sz="1200" b="0" i="0" u="none" strike="noStrike" kern="1200" cap="none" spc="0" normalizeH="0" baseline="0" noProof="0">
                <a:ln>
                  <a:noFill/>
                </a:ln>
                <a:solidFill>
                  <a:srgbClr val="108BD9"/>
                </a:solidFill>
                <a:effectLst/>
                <a:uLnTx/>
                <a:uFillTx/>
                <a:latin typeface="Tahoma" panose="020B0604030504040204" pitchFamily="34" charset="0"/>
                <a:ea typeface="MS PGothic" panose="020B0600070205080204" pitchFamily="34" charset="-128"/>
                <a:cs typeface="+mn-cs"/>
              </a:rPr>
              <a:t>Bron: ING 2025, bewerking WoON, 2024 </a:t>
            </a:r>
          </a:p>
        </p:txBody>
      </p:sp>
      <p:pic>
        <p:nvPicPr>
          <p:cNvPr id="58372" name="Content Placeholder 4">
            <a:extLst>
              <a:ext uri="{FF2B5EF4-FFF2-40B4-BE49-F238E27FC236}">
                <a16:creationId xmlns:a16="http://schemas.microsoft.com/office/drawing/2014/main" id="{107A9C40-3F6A-8549-044A-29A656B94E5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71588" y="1341438"/>
            <a:ext cx="9648825" cy="4175125"/>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80CEAECA-CBB3-19BA-9B28-5411DF002466}"/>
              </a:ext>
            </a:extLst>
          </p:cNvPr>
          <p:cNvSpPr>
            <a:spLocks noGrp="1" noChangeArrowheads="1"/>
          </p:cNvSpPr>
          <p:nvPr>
            <p:ph type="title"/>
          </p:nvPr>
        </p:nvSpPr>
        <p:spPr>
          <a:xfrm>
            <a:off x="1016000" y="115888"/>
            <a:ext cx="10583863" cy="865187"/>
          </a:xfrm>
        </p:spPr>
        <p:txBody>
          <a:bodyPr/>
          <a:lstStyle/>
          <a:p>
            <a:pPr marL="0" indent="0"/>
            <a:r>
              <a:rPr lang="en-US" altLang="en-US" b="1">
                <a:solidFill>
                  <a:schemeClr val="bg2"/>
                </a:solidFill>
              </a:rPr>
              <a:t>Aandeel en gemiddelde hoogte van de ontvangen schenking van (schoon)ouders</a:t>
            </a:r>
            <a:endParaRPr lang="nl-NL" altLang="en-US" b="1">
              <a:solidFill>
                <a:schemeClr val="bg2"/>
              </a:solidFill>
            </a:endParaRPr>
          </a:p>
        </p:txBody>
      </p:sp>
      <p:sp>
        <p:nvSpPr>
          <p:cNvPr id="59395" name="Rectangle 4">
            <a:extLst>
              <a:ext uri="{FF2B5EF4-FFF2-40B4-BE49-F238E27FC236}">
                <a16:creationId xmlns:a16="http://schemas.microsoft.com/office/drawing/2014/main" id="{ED0B1D91-E556-49D6-7B3F-8B6DF5C15083}"/>
              </a:ext>
            </a:extLst>
          </p:cNvPr>
          <p:cNvSpPr>
            <a:spLocks noChangeArrowheads="1"/>
          </p:cNvSpPr>
          <p:nvPr/>
        </p:nvSpPr>
        <p:spPr bwMode="auto">
          <a:xfrm>
            <a:off x="982663" y="5732463"/>
            <a:ext cx="2879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en-US" sz="1200" b="0" i="0" u="none" strike="noStrike" kern="1200" cap="none" spc="0" normalizeH="0" baseline="0" noProof="0">
                <a:ln>
                  <a:noFill/>
                </a:ln>
                <a:solidFill>
                  <a:srgbClr val="108BD9"/>
                </a:solidFill>
                <a:effectLst/>
                <a:uLnTx/>
                <a:uFillTx/>
                <a:latin typeface="Tahoma" panose="020B0604030504040204" pitchFamily="34" charset="0"/>
                <a:ea typeface="MS PGothic" panose="020B0600070205080204" pitchFamily="34" charset="-128"/>
                <a:cs typeface="+mn-cs"/>
              </a:rPr>
              <a:t>Bron: ING 2025, bewerking WoON 2024 </a:t>
            </a:r>
          </a:p>
        </p:txBody>
      </p:sp>
      <p:pic>
        <p:nvPicPr>
          <p:cNvPr id="59396" name="Content Placeholder 2">
            <a:extLst>
              <a:ext uri="{FF2B5EF4-FFF2-40B4-BE49-F238E27FC236}">
                <a16:creationId xmlns:a16="http://schemas.microsoft.com/office/drawing/2014/main" id="{6284351A-4ED1-A3A4-9195-631A3C11DFF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82663" y="1268413"/>
            <a:ext cx="10369550" cy="4321175"/>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EF0985E8-732D-AAD2-7851-7AEE12C5D870}"/>
              </a:ext>
            </a:extLst>
          </p:cNvPr>
          <p:cNvSpPr>
            <a:spLocks noGrp="1" noChangeArrowheads="1"/>
          </p:cNvSpPr>
          <p:nvPr>
            <p:ph type="title"/>
          </p:nvPr>
        </p:nvSpPr>
        <p:spPr>
          <a:xfrm>
            <a:off x="1127125" y="0"/>
            <a:ext cx="9793288" cy="1052513"/>
          </a:xfrm>
        </p:spPr>
        <p:txBody>
          <a:bodyPr/>
          <a:lstStyle/>
          <a:p>
            <a:pPr marL="0" indent="0"/>
            <a:r>
              <a:rPr lang="nl-NL" altLang="nl-NL" b="1">
                <a:solidFill>
                  <a:schemeClr val="bg2"/>
                </a:solidFill>
              </a:rPr>
              <a:t>Omzettingen tussen koop- en huurwoningen 2016-2025 Q4 </a:t>
            </a:r>
          </a:p>
        </p:txBody>
      </p:sp>
      <p:sp>
        <p:nvSpPr>
          <p:cNvPr id="60419" name="TextBox 5">
            <a:extLst>
              <a:ext uri="{FF2B5EF4-FFF2-40B4-BE49-F238E27FC236}">
                <a16:creationId xmlns:a16="http://schemas.microsoft.com/office/drawing/2014/main" id="{DDA728EF-ACDF-95DE-E796-FA1A79971815}"/>
              </a:ext>
            </a:extLst>
          </p:cNvPr>
          <p:cNvSpPr txBox="1">
            <a:spLocks noChangeArrowheads="1"/>
          </p:cNvSpPr>
          <p:nvPr/>
        </p:nvSpPr>
        <p:spPr bwMode="auto">
          <a:xfrm>
            <a:off x="1127125" y="5772150"/>
            <a:ext cx="82819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nl-NL" sz="1000" b="0" i="1"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Source:  Kadaster</a:t>
            </a:r>
            <a:endParaRPr kumimoji="0" lang="nl-NL" altLang="nl-NL" sz="1000" b="0" i="1"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endParaRPr>
          </a:p>
        </p:txBody>
      </p:sp>
      <p:pic>
        <p:nvPicPr>
          <p:cNvPr id="60420" name="Afbeelding 1">
            <a:extLst>
              <a:ext uri="{FF2B5EF4-FFF2-40B4-BE49-F238E27FC236}">
                <a16:creationId xmlns:a16="http://schemas.microsoft.com/office/drawing/2014/main" id="{6FD123C0-E82F-4B5E-2591-5522D822FC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1330325"/>
            <a:ext cx="9288463"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D19F060B-CE8F-D565-ED7E-9F1A5A0ECC95}"/>
              </a:ext>
            </a:extLst>
          </p:cNvPr>
          <p:cNvSpPr>
            <a:spLocks noGrp="1" noChangeArrowheads="1"/>
          </p:cNvSpPr>
          <p:nvPr>
            <p:ph type="title"/>
          </p:nvPr>
        </p:nvSpPr>
        <p:spPr>
          <a:xfrm>
            <a:off x="1200150" y="-28575"/>
            <a:ext cx="10583863" cy="1154113"/>
          </a:xfrm>
        </p:spPr>
        <p:txBody>
          <a:bodyPr/>
          <a:lstStyle/>
          <a:p>
            <a:pPr marL="0" indent="0"/>
            <a:r>
              <a:rPr lang="nl-NL" altLang="nl-NL" sz="3000" b="1">
                <a:solidFill>
                  <a:srgbClr val="108BD9"/>
                </a:solidFill>
                <a:ea typeface="MS PGothic" panose="020B0600070205080204" pitchFamily="34" charset="-128"/>
                <a:cs typeface="Arial" panose="020B0604020202020204" pitchFamily="34" charset="0"/>
              </a:rPr>
              <a:t>Aantal hypotheekaanvragen starters, doorstromers, oversluiters en onbekend 2009-2025 Q4</a:t>
            </a:r>
            <a:endParaRPr lang="nl-NL" altLang="en-US" sz="3000" b="1">
              <a:solidFill>
                <a:schemeClr val="bg2"/>
              </a:solidFill>
              <a:ea typeface="MS PGothic" panose="020B0600070205080204" pitchFamily="34" charset="-128"/>
              <a:cs typeface="Arial" panose="020B0604020202020204" pitchFamily="34" charset="0"/>
            </a:endParaRPr>
          </a:p>
        </p:txBody>
      </p:sp>
      <p:sp>
        <p:nvSpPr>
          <p:cNvPr id="61443" name="Rectangle 4">
            <a:extLst>
              <a:ext uri="{FF2B5EF4-FFF2-40B4-BE49-F238E27FC236}">
                <a16:creationId xmlns:a16="http://schemas.microsoft.com/office/drawing/2014/main" id="{17582D9F-51F7-2CFF-51CE-81B004DC63C2}"/>
              </a:ext>
            </a:extLst>
          </p:cNvPr>
          <p:cNvSpPr>
            <a:spLocks noChangeArrowheads="1"/>
          </p:cNvSpPr>
          <p:nvPr/>
        </p:nvSpPr>
        <p:spPr bwMode="auto">
          <a:xfrm>
            <a:off x="1055688" y="5765800"/>
            <a:ext cx="27368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en-US" sz="1200" b="0" i="0" u="none" strike="noStrike" kern="1200" cap="none" spc="0" normalizeH="0" baseline="0" noProof="0">
                <a:ln>
                  <a:noFill/>
                </a:ln>
                <a:solidFill>
                  <a:srgbClr val="108BD9"/>
                </a:solidFill>
                <a:effectLst/>
                <a:uLnTx/>
                <a:uFillTx/>
                <a:latin typeface="Tahoma" panose="020B0604030504040204" pitchFamily="34" charset="0"/>
                <a:ea typeface="MS PGothic" panose="020B0600070205080204" pitchFamily="34" charset="-128"/>
                <a:cs typeface="+mn-cs"/>
              </a:rPr>
              <a:t>Bron: HDN </a:t>
            </a:r>
          </a:p>
        </p:txBody>
      </p:sp>
      <p:pic>
        <p:nvPicPr>
          <p:cNvPr id="61444" name="Tijdelijke aanduiding voor inhoud 2">
            <a:extLst>
              <a:ext uri="{FF2B5EF4-FFF2-40B4-BE49-F238E27FC236}">
                <a16:creationId xmlns:a16="http://schemas.microsoft.com/office/drawing/2014/main" id="{BE7953A3-0C05-AD98-F939-5BBA776CFA5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09675" y="1412875"/>
            <a:ext cx="10358438" cy="4248150"/>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376C9501-A148-B384-65C7-2955DEF471A6}"/>
              </a:ext>
            </a:extLst>
          </p:cNvPr>
          <p:cNvSpPr>
            <a:spLocks noGrp="1" noChangeArrowheads="1"/>
          </p:cNvSpPr>
          <p:nvPr>
            <p:ph type="title"/>
          </p:nvPr>
        </p:nvSpPr>
        <p:spPr>
          <a:xfrm>
            <a:off x="1200150" y="-28575"/>
            <a:ext cx="10583863" cy="1154113"/>
          </a:xfrm>
        </p:spPr>
        <p:txBody>
          <a:bodyPr/>
          <a:lstStyle/>
          <a:p>
            <a:pPr marL="0" indent="0"/>
            <a:r>
              <a:rPr lang="nl-NL" altLang="nl-NL" sz="3000" b="1">
                <a:solidFill>
                  <a:srgbClr val="108BD9"/>
                </a:solidFill>
                <a:ea typeface="MS PGothic" panose="020B0600070205080204" pitchFamily="34" charset="-128"/>
                <a:cs typeface="Arial" panose="020B0604020202020204" pitchFamily="34" charset="0"/>
              </a:rPr>
              <a:t>Aantal hypotheekaanvragen naar leeftijdsklasse 2009-2025 Q4</a:t>
            </a:r>
            <a:endParaRPr lang="nl-NL" altLang="en-US" sz="3000" b="1">
              <a:solidFill>
                <a:schemeClr val="bg2"/>
              </a:solidFill>
              <a:ea typeface="MS PGothic" panose="020B0600070205080204" pitchFamily="34" charset="-128"/>
              <a:cs typeface="Arial" panose="020B0604020202020204" pitchFamily="34" charset="0"/>
            </a:endParaRPr>
          </a:p>
        </p:txBody>
      </p:sp>
      <p:sp>
        <p:nvSpPr>
          <p:cNvPr id="62467" name="Rectangle 4">
            <a:extLst>
              <a:ext uri="{FF2B5EF4-FFF2-40B4-BE49-F238E27FC236}">
                <a16:creationId xmlns:a16="http://schemas.microsoft.com/office/drawing/2014/main" id="{65D422A1-3ABB-ADB9-ED21-1CB31CCECEEA}"/>
              </a:ext>
            </a:extLst>
          </p:cNvPr>
          <p:cNvSpPr>
            <a:spLocks noChangeArrowheads="1"/>
          </p:cNvSpPr>
          <p:nvPr/>
        </p:nvSpPr>
        <p:spPr bwMode="auto">
          <a:xfrm>
            <a:off x="1055688" y="5765800"/>
            <a:ext cx="27368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en-US" sz="1200" b="0" i="0" u="none" strike="noStrike" kern="1200" cap="none" spc="0" normalizeH="0" baseline="0" noProof="0">
                <a:ln>
                  <a:noFill/>
                </a:ln>
                <a:solidFill>
                  <a:srgbClr val="108BD9"/>
                </a:solidFill>
                <a:effectLst/>
                <a:uLnTx/>
                <a:uFillTx/>
                <a:latin typeface="Tahoma" panose="020B0604030504040204" pitchFamily="34" charset="0"/>
                <a:ea typeface="MS PGothic" panose="020B0600070205080204" pitchFamily="34" charset="-128"/>
                <a:cs typeface="+mn-cs"/>
              </a:rPr>
              <a:t>Bron: HDN </a:t>
            </a:r>
          </a:p>
        </p:txBody>
      </p:sp>
      <p:pic>
        <p:nvPicPr>
          <p:cNvPr id="62468" name="Tijdelijke aanduiding voor inhoud 3">
            <a:extLst>
              <a:ext uri="{FF2B5EF4-FFF2-40B4-BE49-F238E27FC236}">
                <a16:creationId xmlns:a16="http://schemas.microsoft.com/office/drawing/2014/main" id="{C22224A6-FA23-5412-3B24-F83BA50116B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06500" y="1412875"/>
            <a:ext cx="10361613" cy="4176713"/>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82143123-2346-48C5-52FF-70D8481D0FD5}"/>
              </a:ext>
            </a:extLst>
          </p:cNvPr>
          <p:cNvSpPr>
            <a:spLocks noChangeArrowheads="1"/>
          </p:cNvSpPr>
          <p:nvPr/>
        </p:nvSpPr>
        <p:spPr bwMode="auto">
          <a:xfrm>
            <a:off x="1343025" y="0"/>
            <a:ext cx="1022508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200">
                <a:solidFill>
                  <a:schemeClr val="tx1"/>
                </a:solidFill>
                <a:latin typeface="Tahoma" panose="020B0604030504040204" pitchFamily="34" charset="0"/>
              </a:defRPr>
            </a:lvl1pPr>
            <a:lvl2pPr marL="742950" indent="-285750">
              <a:defRPr sz="2200">
                <a:solidFill>
                  <a:schemeClr val="tx1"/>
                </a:solidFill>
                <a:latin typeface="Tahoma" panose="020B0604030504040204" pitchFamily="34" charset="0"/>
              </a:defRPr>
            </a:lvl2pPr>
            <a:lvl3pPr marL="1143000" indent="-228600">
              <a:defRPr sz="2200">
                <a:solidFill>
                  <a:schemeClr val="tx1"/>
                </a:solidFill>
                <a:latin typeface="Tahoma" panose="020B0604030504040204" pitchFamily="34" charset="0"/>
              </a:defRPr>
            </a:lvl3pPr>
            <a:lvl4pPr marL="1600200" indent="-228600">
              <a:defRPr sz="2200">
                <a:solidFill>
                  <a:schemeClr val="tx1"/>
                </a:solidFill>
                <a:latin typeface="Tahoma" panose="020B0604030504040204" pitchFamily="34" charset="0"/>
              </a:defRPr>
            </a:lvl4pPr>
            <a:lvl5pPr marL="2057400" indent="-228600">
              <a:defRPr sz="2200">
                <a:solidFill>
                  <a:schemeClr val="tx1"/>
                </a:solidFill>
                <a:latin typeface="Tahoma" panose="020B0604030504040204" pitchFamily="34" charset="0"/>
              </a:defRPr>
            </a:lvl5pPr>
            <a:lvl6pPr marL="2514600" indent="-228600" eaLnBrk="0" fontAlgn="base" hangingPunct="0">
              <a:spcBef>
                <a:spcPct val="0"/>
              </a:spcBef>
              <a:spcAft>
                <a:spcPct val="0"/>
              </a:spcAft>
              <a:defRPr sz="2200">
                <a:solidFill>
                  <a:schemeClr val="tx1"/>
                </a:solidFill>
                <a:latin typeface="Tahoma" panose="020B0604030504040204" pitchFamily="34" charset="0"/>
              </a:defRPr>
            </a:lvl6pPr>
            <a:lvl7pPr marL="2971800" indent="-228600" eaLnBrk="0" fontAlgn="base" hangingPunct="0">
              <a:spcBef>
                <a:spcPct val="0"/>
              </a:spcBef>
              <a:spcAft>
                <a:spcPct val="0"/>
              </a:spcAft>
              <a:defRPr sz="2200">
                <a:solidFill>
                  <a:schemeClr val="tx1"/>
                </a:solidFill>
                <a:latin typeface="Tahoma" panose="020B0604030504040204" pitchFamily="34" charset="0"/>
              </a:defRPr>
            </a:lvl7pPr>
            <a:lvl8pPr marL="3429000" indent="-228600" eaLnBrk="0" fontAlgn="base" hangingPunct="0">
              <a:spcBef>
                <a:spcPct val="0"/>
              </a:spcBef>
              <a:spcAft>
                <a:spcPct val="0"/>
              </a:spcAft>
              <a:defRPr sz="2200">
                <a:solidFill>
                  <a:schemeClr val="tx1"/>
                </a:solidFill>
                <a:latin typeface="Tahoma" panose="020B0604030504040204" pitchFamily="34" charset="0"/>
              </a:defRPr>
            </a:lvl8pPr>
            <a:lvl9pPr marL="3886200" indent="-228600" eaLnBrk="0" fontAlgn="base" hangingPunct="0">
              <a:spcBef>
                <a:spcPct val="0"/>
              </a:spcBef>
              <a:spcAft>
                <a:spcPct val="0"/>
              </a:spcAft>
              <a:defRPr sz="22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3300" b="1" i="0" u="none" strike="noStrike" kern="1200" cap="none" spc="0" normalizeH="0" baseline="0" noProof="0">
                <a:ln>
                  <a:noFill/>
                </a:ln>
                <a:solidFill>
                  <a:srgbClr val="108BD9"/>
                </a:solidFill>
                <a:effectLst/>
                <a:uLnTx/>
                <a:uFillTx/>
                <a:latin typeface="Bookman Old Style" panose="02050604050505020204" pitchFamily="18" charset="0"/>
                <a:ea typeface="MS PGothic" panose="020B0600070205080204" pitchFamily="34" charset="-128"/>
                <a:cs typeface="+mn-cs"/>
              </a:rPr>
              <a:t>Beleidsopties (corporaties) ondersteuning positie midden inkomens (1) </a:t>
            </a:r>
          </a:p>
        </p:txBody>
      </p:sp>
      <p:sp>
        <p:nvSpPr>
          <p:cNvPr id="34819" name="Rectangle 3">
            <a:extLst>
              <a:ext uri="{FF2B5EF4-FFF2-40B4-BE49-F238E27FC236}">
                <a16:creationId xmlns:a16="http://schemas.microsoft.com/office/drawing/2014/main" id="{1E62A12F-9083-3D7F-3215-A2045698FD8D}"/>
              </a:ext>
            </a:extLst>
          </p:cNvPr>
          <p:cNvSpPr>
            <a:spLocks noChangeArrowheads="1"/>
          </p:cNvSpPr>
          <p:nvPr/>
        </p:nvSpPr>
        <p:spPr bwMode="auto">
          <a:xfrm>
            <a:off x="2971800" y="1981200"/>
            <a:ext cx="7010400" cy="4114800"/>
          </a:xfrm>
          <a:prstGeom prst="rect">
            <a:avLst/>
          </a:prstGeom>
          <a:noFill/>
          <a:ln>
            <a:noFill/>
          </a:ln>
        </p:spPr>
        <p:txBody>
          <a:bodyPr/>
          <a:lstStyle/>
          <a:p>
            <a:pPr marL="195263" marR="0" lvl="0" indent="-195263" algn="l" defTabSz="914400" rtl="0" eaLnBrk="0" fontAlgn="base" latinLnBrk="0" hangingPunct="0">
              <a:lnSpc>
                <a:spcPts val="2500"/>
              </a:lnSpc>
              <a:spcBef>
                <a:spcPct val="0"/>
              </a:spcBef>
              <a:spcAft>
                <a:spcPct val="0"/>
              </a:spcAft>
              <a:buClr>
                <a:srgbClr val="E1E1E1"/>
              </a:buClr>
              <a:buSzTx/>
              <a:buFontTx/>
              <a:buChar char="•"/>
              <a:tabLst/>
              <a:defRPr/>
            </a:pPr>
            <a:endParaRPr kumimoji="0" lang="en-GB"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Tahoma" panose="020B0604030504040204" pitchFamily="34" charset="0"/>
              <a:ea typeface="+mn-ea"/>
              <a:cs typeface="+mn-cs"/>
            </a:endParaRPr>
          </a:p>
        </p:txBody>
      </p:sp>
      <p:sp>
        <p:nvSpPr>
          <p:cNvPr id="23556" name="Rectangle 4">
            <a:extLst>
              <a:ext uri="{FF2B5EF4-FFF2-40B4-BE49-F238E27FC236}">
                <a16:creationId xmlns:a16="http://schemas.microsoft.com/office/drawing/2014/main" id="{29E3375D-6049-2764-6EF0-5C1EA46E6E4F}"/>
              </a:ext>
            </a:extLst>
          </p:cNvPr>
          <p:cNvSpPr>
            <a:spLocks noChangeArrowheads="1"/>
          </p:cNvSpPr>
          <p:nvPr/>
        </p:nvSpPr>
        <p:spPr bwMode="auto">
          <a:xfrm>
            <a:off x="1416050" y="1557338"/>
            <a:ext cx="9693275"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95263" indent="-195263">
              <a:defRPr sz="2200">
                <a:solidFill>
                  <a:schemeClr val="tx1"/>
                </a:solidFill>
                <a:latin typeface="Tahoma" panose="020B0604030504040204" pitchFamily="34" charset="0"/>
              </a:defRPr>
            </a:lvl1pPr>
            <a:lvl2pPr marL="742950" indent="-285750">
              <a:defRPr sz="2200">
                <a:solidFill>
                  <a:schemeClr val="tx1"/>
                </a:solidFill>
                <a:latin typeface="Tahoma" panose="020B0604030504040204" pitchFamily="34" charset="0"/>
              </a:defRPr>
            </a:lvl2pPr>
            <a:lvl3pPr marL="1143000" indent="-228600">
              <a:defRPr sz="2200">
                <a:solidFill>
                  <a:schemeClr val="tx1"/>
                </a:solidFill>
                <a:latin typeface="Tahoma" panose="020B0604030504040204" pitchFamily="34" charset="0"/>
              </a:defRPr>
            </a:lvl3pPr>
            <a:lvl4pPr marL="1600200" indent="-228600">
              <a:defRPr sz="2200">
                <a:solidFill>
                  <a:schemeClr val="tx1"/>
                </a:solidFill>
                <a:latin typeface="Tahoma" panose="020B0604030504040204" pitchFamily="34" charset="0"/>
              </a:defRPr>
            </a:lvl4pPr>
            <a:lvl5pPr marL="2057400" indent="-228600">
              <a:defRPr sz="2200">
                <a:solidFill>
                  <a:schemeClr val="tx1"/>
                </a:solidFill>
                <a:latin typeface="Tahoma" panose="020B0604030504040204" pitchFamily="34" charset="0"/>
              </a:defRPr>
            </a:lvl5pPr>
            <a:lvl6pPr marL="2514600" indent="-228600" eaLnBrk="0" fontAlgn="base" hangingPunct="0">
              <a:spcBef>
                <a:spcPct val="0"/>
              </a:spcBef>
              <a:spcAft>
                <a:spcPct val="0"/>
              </a:spcAft>
              <a:defRPr sz="2200">
                <a:solidFill>
                  <a:schemeClr val="tx1"/>
                </a:solidFill>
                <a:latin typeface="Tahoma" panose="020B0604030504040204" pitchFamily="34" charset="0"/>
              </a:defRPr>
            </a:lvl6pPr>
            <a:lvl7pPr marL="2971800" indent="-228600" eaLnBrk="0" fontAlgn="base" hangingPunct="0">
              <a:spcBef>
                <a:spcPct val="0"/>
              </a:spcBef>
              <a:spcAft>
                <a:spcPct val="0"/>
              </a:spcAft>
              <a:defRPr sz="2200">
                <a:solidFill>
                  <a:schemeClr val="tx1"/>
                </a:solidFill>
                <a:latin typeface="Tahoma" panose="020B0604030504040204" pitchFamily="34" charset="0"/>
              </a:defRPr>
            </a:lvl7pPr>
            <a:lvl8pPr marL="3429000" indent="-228600" eaLnBrk="0" fontAlgn="base" hangingPunct="0">
              <a:spcBef>
                <a:spcPct val="0"/>
              </a:spcBef>
              <a:spcAft>
                <a:spcPct val="0"/>
              </a:spcAft>
              <a:defRPr sz="2200">
                <a:solidFill>
                  <a:schemeClr val="tx1"/>
                </a:solidFill>
                <a:latin typeface="Tahoma" panose="020B0604030504040204" pitchFamily="34" charset="0"/>
              </a:defRPr>
            </a:lvl8pPr>
            <a:lvl9pPr marL="3886200" indent="-228600" eaLnBrk="0" fontAlgn="base" hangingPunct="0">
              <a:spcBef>
                <a:spcPct val="0"/>
              </a:spcBef>
              <a:spcAft>
                <a:spcPct val="0"/>
              </a:spcAft>
              <a:defRPr sz="2200">
                <a:solidFill>
                  <a:schemeClr val="tx1"/>
                </a:solidFill>
                <a:latin typeface="Tahoma" panose="020B0604030504040204" pitchFamily="34" charset="0"/>
              </a:defRPr>
            </a:lvl9pPr>
          </a:lstStyle>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r>
              <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Huisvesten midden inkomensgroepen wel of geen taak corporaties?</a:t>
            </a:r>
          </a:p>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r>
              <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Bouw middenhuurwoningen (50.000 tot 2030)</a:t>
            </a:r>
          </a:p>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r>
              <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Prestatieafspraken met gemeenten over realisatie van middenhuurwoningen (op basis van wederkerigheid)</a:t>
            </a:r>
          </a:p>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r>
              <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Inzet 15% beleidsruimte door corporaties tbv middengroepen</a:t>
            </a:r>
          </a:p>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r>
              <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Aanwenden investeringscapaciteit van corporaties in het niet DAEB bezit voor midden huur (ongeveer een derde investeringscapaciteit zit in het niet-DAEB bezit) </a:t>
            </a:r>
          </a:p>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r>
              <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Inzetten op tussen vormen als koopgarant, koopcomfort en koopstart (Stichting Opmaat)</a:t>
            </a:r>
          </a:p>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r>
              <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Verkoop van sociale huurwoningen aan midden inkomensgroepen</a:t>
            </a:r>
            <a:endParaRPr kumimoji="0" lang="nl-NL" altLang="nl-NL" sz="24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endParaRPr>
          </a:p>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endParaRPr kumimoji="0" lang="nl-NL" altLang="nl-NL" sz="20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endParaRPr>
          </a:p>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endParaRPr kumimoji="0" lang="nl-NL" altLang="nl-NL" sz="20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 calcmode="lin" valueType="num">
                                      <p:cBhvr additive="base">
                                        <p:cTn id="7" dur="500" fill="hold"/>
                                        <p:tgtEl>
                                          <p:spTgt spid="2355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355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3556">
                                            <p:txEl>
                                              <p:pRg st="1" end="1"/>
                                            </p:txEl>
                                          </p:spTgt>
                                        </p:tgtEl>
                                        <p:attrNameLst>
                                          <p:attrName>style.visibility</p:attrName>
                                        </p:attrNameLst>
                                      </p:cBhvr>
                                      <p:to>
                                        <p:strVal val="visible"/>
                                      </p:to>
                                    </p:set>
                                    <p:anim calcmode="lin" valueType="num">
                                      <p:cBhvr additive="base">
                                        <p:cTn id="13" dur="500" fill="hold"/>
                                        <p:tgtEl>
                                          <p:spTgt spid="23556">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355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3556">
                                            <p:txEl>
                                              <p:pRg st="2" end="2"/>
                                            </p:txEl>
                                          </p:spTgt>
                                        </p:tgtEl>
                                        <p:attrNameLst>
                                          <p:attrName>style.visibility</p:attrName>
                                        </p:attrNameLst>
                                      </p:cBhvr>
                                      <p:to>
                                        <p:strVal val="visible"/>
                                      </p:to>
                                    </p:set>
                                    <p:anim calcmode="lin" valueType="num">
                                      <p:cBhvr additive="base">
                                        <p:cTn id="19" dur="500" fill="hold"/>
                                        <p:tgtEl>
                                          <p:spTgt spid="23556">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355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3556">
                                            <p:txEl>
                                              <p:pRg st="3" end="3"/>
                                            </p:txEl>
                                          </p:spTgt>
                                        </p:tgtEl>
                                        <p:attrNameLst>
                                          <p:attrName>style.visibility</p:attrName>
                                        </p:attrNameLst>
                                      </p:cBhvr>
                                      <p:to>
                                        <p:strVal val="visible"/>
                                      </p:to>
                                    </p:set>
                                    <p:anim calcmode="lin" valueType="num">
                                      <p:cBhvr additive="base">
                                        <p:cTn id="25" dur="500" fill="hold"/>
                                        <p:tgtEl>
                                          <p:spTgt spid="23556">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355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3556">
                                            <p:txEl>
                                              <p:pRg st="4" end="4"/>
                                            </p:txEl>
                                          </p:spTgt>
                                        </p:tgtEl>
                                        <p:attrNameLst>
                                          <p:attrName>style.visibility</p:attrName>
                                        </p:attrNameLst>
                                      </p:cBhvr>
                                      <p:to>
                                        <p:strVal val="visible"/>
                                      </p:to>
                                    </p:set>
                                    <p:anim calcmode="lin" valueType="num">
                                      <p:cBhvr additive="base">
                                        <p:cTn id="31" dur="500" fill="hold"/>
                                        <p:tgtEl>
                                          <p:spTgt spid="23556">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355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3556">
                                            <p:txEl>
                                              <p:pRg st="5" end="5"/>
                                            </p:txEl>
                                          </p:spTgt>
                                        </p:tgtEl>
                                        <p:attrNameLst>
                                          <p:attrName>style.visibility</p:attrName>
                                        </p:attrNameLst>
                                      </p:cBhvr>
                                      <p:to>
                                        <p:strVal val="visible"/>
                                      </p:to>
                                    </p:set>
                                    <p:anim calcmode="lin" valueType="num">
                                      <p:cBhvr additive="base">
                                        <p:cTn id="37" dur="500" fill="hold"/>
                                        <p:tgtEl>
                                          <p:spTgt spid="23556">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355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3556">
                                            <p:txEl>
                                              <p:pRg st="6" end="6"/>
                                            </p:txEl>
                                          </p:spTgt>
                                        </p:tgtEl>
                                        <p:attrNameLst>
                                          <p:attrName>style.visibility</p:attrName>
                                        </p:attrNameLst>
                                      </p:cBhvr>
                                      <p:to>
                                        <p:strVal val="visible"/>
                                      </p:to>
                                    </p:set>
                                    <p:anim calcmode="lin" valueType="num">
                                      <p:cBhvr additive="base">
                                        <p:cTn id="43" dur="500" fill="hold"/>
                                        <p:tgtEl>
                                          <p:spTgt spid="23556">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3556">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F35A3C25-3154-272F-5AAD-35DE5A26DA25}"/>
              </a:ext>
            </a:extLst>
          </p:cNvPr>
          <p:cNvSpPr>
            <a:spLocks noChangeArrowheads="1"/>
          </p:cNvSpPr>
          <p:nvPr/>
        </p:nvSpPr>
        <p:spPr bwMode="auto">
          <a:xfrm>
            <a:off x="1343025" y="0"/>
            <a:ext cx="1022508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200">
                <a:solidFill>
                  <a:schemeClr val="tx1"/>
                </a:solidFill>
                <a:latin typeface="Tahoma" panose="020B0604030504040204" pitchFamily="34" charset="0"/>
              </a:defRPr>
            </a:lvl1pPr>
            <a:lvl2pPr marL="742950" indent="-285750">
              <a:defRPr sz="2200">
                <a:solidFill>
                  <a:schemeClr val="tx1"/>
                </a:solidFill>
                <a:latin typeface="Tahoma" panose="020B0604030504040204" pitchFamily="34" charset="0"/>
              </a:defRPr>
            </a:lvl2pPr>
            <a:lvl3pPr marL="1143000" indent="-228600">
              <a:defRPr sz="2200">
                <a:solidFill>
                  <a:schemeClr val="tx1"/>
                </a:solidFill>
                <a:latin typeface="Tahoma" panose="020B0604030504040204" pitchFamily="34" charset="0"/>
              </a:defRPr>
            </a:lvl3pPr>
            <a:lvl4pPr marL="1600200" indent="-228600">
              <a:defRPr sz="2200">
                <a:solidFill>
                  <a:schemeClr val="tx1"/>
                </a:solidFill>
                <a:latin typeface="Tahoma" panose="020B0604030504040204" pitchFamily="34" charset="0"/>
              </a:defRPr>
            </a:lvl4pPr>
            <a:lvl5pPr marL="2057400" indent="-228600">
              <a:defRPr sz="2200">
                <a:solidFill>
                  <a:schemeClr val="tx1"/>
                </a:solidFill>
                <a:latin typeface="Tahoma" panose="020B0604030504040204" pitchFamily="34" charset="0"/>
              </a:defRPr>
            </a:lvl5pPr>
            <a:lvl6pPr marL="2514600" indent="-228600" eaLnBrk="0" fontAlgn="base" hangingPunct="0">
              <a:spcBef>
                <a:spcPct val="0"/>
              </a:spcBef>
              <a:spcAft>
                <a:spcPct val="0"/>
              </a:spcAft>
              <a:defRPr sz="2200">
                <a:solidFill>
                  <a:schemeClr val="tx1"/>
                </a:solidFill>
                <a:latin typeface="Tahoma" panose="020B0604030504040204" pitchFamily="34" charset="0"/>
              </a:defRPr>
            </a:lvl6pPr>
            <a:lvl7pPr marL="2971800" indent="-228600" eaLnBrk="0" fontAlgn="base" hangingPunct="0">
              <a:spcBef>
                <a:spcPct val="0"/>
              </a:spcBef>
              <a:spcAft>
                <a:spcPct val="0"/>
              </a:spcAft>
              <a:defRPr sz="2200">
                <a:solidFill>
                  <a:schemeClr val="tx1"/>
                </a:solidFill>
                <a:latin typeface="Tahoma" panose="020B0604030504040204" pitchFamily="34" charset="0"/>
              </a:defRPr>
            </a:lvl7pPr>
            <a:lvl8pPr marL="3429000" indent="-228600" eaLnBrk="0" fontAlgn="base" hangingPunct="0">
              <a:spcBef>
                <a:spcPct val="0"/>
              </a:spcBef>
              <a:spcAft>
                <a:spcPct val="0"/>
              </a:spcAft>
              <a:defRPr sz="2200">
                <a:solidFill>
                  <a:schemeClr val="tx1"/>
                </a:solidFill>
                <a:latin typeface="Tahoma" panose="020B0604030504040204" pitchFamily="34" charset="0"/>
              </a:defRPr>
            </a:lvl8pPr>
            <a:lvl9pPr marL="3886200" indent="-228600" eaLnBrk="0" fontAlgn="base" hangingPunct="0">
              <a:spcBef>
                <a:spcPct val="0"/>
              </a:spcBef>
              <a:spcAft>
                <a:spcPct val="0"/>
              </a:spcAft>
              <a:defRPr sz="22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3300" b="1" i="0" u="none" strike="noStrike" kern="1200" cap="none" spc="0" normalizeH="0" baseline="0" noProof="0">
                <a:ln>
                  <a:noFill/>
                </a:ln>
                <a:solidFill>
                  <a:srgbClr val="108BD9"/>
                </a:solidFill>
                <a:effectLst/>
                <a:uLnTx/>
                <a:uFillTx/>
                <a:latin typeface="Bookman Old Style" panose="02050604050505020204" pitchFamily="18" charset="0"/>
                <a:ea typeface="MS PGothic" panose="020B0600070205080204" pitchFamily="34" charset="-128"/>
                <a:cs typeface="+mn-cs"/>
              </a:rPr>
              <a:t>Beleidsopties (corporaties) ondersteuning positie midden inkomens (2) </a:t>
            </a:r>
          </a:p>
        </p:txBody>
      </p:sp>
      <p:sp>
        <p:nvSpPr>
          <p:cNvPr id="34819" name="Rectangle 3">
            <a:extLst>
              <a:ext uri="{FF2B5EF4-FFF2-40B4-BE49-F238E27FC236}">
                <a16:creationId xmlns:a16="http://schemas.microsoft.com/office/drawing/2014/main" id="{89F6FC65-3811-1935-5FAE-F084F91E9CA5}"/>
              </a:ext>
            </a:extLst>
          </p:cNvPr>
          <p:cNvSpPr>
            <a:spLocks noChangeArrowheads="1"/>
          </p:cNvSpPr>
          <p:nvPr/>
        </p:nvSpPr>
        <p:spPr bwMode="auto">
          <a:xfrm>
            <a:off x="2971800" y="1981200"/>
            <a:ext cx="7010400" cy="4114800"/>
          </a:xfrm>
          <a:prstGeom prst="rect">
            <a:avLst/>
          </a:prstGeom>
          <a:noFill/>
          <a:ln>
            <a:noFill/>
          </a:ln>
        </p:spPr>
        <p:txBody>
          <a:bodyPr/>
          <a:lstStyle/>
          <a:p>
            <a:pPr marL="195263" marR="0" lvl="0" indent="-195263" algn="l" defTabSz="914400" rtl="0" eaLnBrk="0" fontAlgn="base" latinLnBrk="0" hangingPunct="0">
              <a:lnSpc>
                <a:spcPts val="2500"/>
              </a:lnSpc>
              <a:spcBef>
                <a:spcPct val="0"/>
              </a:spcBef>
              <a:spcAft>
                <a:spcPct val="0"/>
              </a:spcAft>
              <a:buClr>
                <a:srgbClr val="E1E1E1"/>
              </a:buClr>
              <a:buSzTx/>
              <a:buFontTx/>
              <a:buChar char="•"/>
              <a:tabLst/>
              <a:defRPr/>
            </a:pPr>
            <a:endParaRPr kumimoji="0" lang="en-GB"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Tahoma" panose="020B0604030504040204" pitchFamily="34" charset="0"/>
              <a:ea typeface="+mn-ea"/>
              <a:cs typeface="+mn-cs"/>
            </a:endParaRPr>
          </a:p>
        </p:txBody>
      </p:sp>
      <p:sp>
        <p:nvSpPr>
          <p:cNvPr id="65540" name="Rectangle 4">
            <a:extLst>
              <a:ext uri="{FF2B5EF4-FFF2-40B4-BE49-F238E27FC236}">
                <a16:creationId xmlns:a16="http://schemas.microsoft.com/office/drawing/2014/main" id="{DF0CF75A-8EF6-A262-5B8D-AAA504FB395C}"/>
              </a:ext>
            </a:extLst>
          </p:cNvPr>
          <p:cNvSpPr>
            <a:spLocks noChangeArrowheads="1"/>
          </p:cNvSpPr>
          <p:nvPr/>
        </p:nvSpPr>
        <p:spPr bwMode="auto">
          <a:xfrm>
            <a:off x="1343025" y="1878013"/>
            <a:ext cx="9493250" cy="408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95263" indent="-195263">
              <a:defRPr sz="2200">
                <a:solidFill>
                  <a:schemeClr val="tx1"/>
                </a:solidFill>
                <a:latin typeface="Tahoma" panose="020B0604030504040204" pitchFamily="34" charset="0"/>
              </a:defRPr>
            </a:lvl1pPr>
            <a:lvl2pPr marL="742950" indent="-285750">
              <a:defRPr sz="2200">
                <a:solidFill>
                  <a:schemeClr val="tx1"/>
                </a:solidFill>
                <a:latin typeface="Tahoma" panose="020B0604030504040204" pitchFamily="34" charset="0"/>
              </a:defRPr>
            </a:lvl2pPr>
            <a:lvl3pPr marL="1143000" indent="-228600">
              <a:defRPr sz="2200">
                <a:solidFill>
                  <a:schemeClr val="tx1"/>
                </a:solidFill>
                <a:latin typeface="Tahoma" panose="020B0604030504040204" pitchFamily="34" charset="0"/>
              </a:defRPr>
            </a:lvl3pPr>
            <a:lvl4pPr marL="1600200" indent="-228600">
              <a:defRPr sz="2200">
                <a:solidFill>
                  <a:schemeClr val="tx1"/>
                </a:solidFill>
                <a:latin typeface="Tahoma" panose="020B0604030504040204" pitchFamily="34" charset="0"/>
              </a:defRPr>
            </a:lvl4pPr>
            <a:lvl5pPr marL="2057400" indent="-228600">
              <a:defRPr sz="2200">
                <a:solidFill>
                  <a:schemeClr val="tx1"/>
                </a:solidFill>
                <a:latin typeface="Tahoma" panose="020B0604030504040204" pitchFamily="34" charset="0"/>
              </a:defRPr>
            </a:lvl5pPr>
            <a:lvl6pPr marL="2514600" indent="-228600" eaLnBrk="0" fontAlgn="base" hangingPunct="0">
              <a:spcBef>
                <a:spcPct val="0"/>
              </a:spcBef>
              <a:spcAft>
                <a:spcPct val="0"/>
              </a:spcAft>
              <a:defRPr sz="2200">
                <a:solidFill>
                  <a:schemeClr val="tx1"/>
                </a:solidFill>
                <a:latin typeface="Tahoma" panose="020B0604030504040204" pitchFamily="34" charset="0"/>
              </a:defRPr>
            </a:lvl6pPr>
            <a:lvl7pPr marL="2971800" indent="-228600" eaLnBrk="0" fontAlgn="base" hangingPunct="0">
              <a:spcBef>
                <a:spcPct val="0"/>
              </a:spcBef>
              <a:spcAft>
                <a:spcPct val="0"/>
              </a:spcAft>
              <a:defRPr sz="2200">
                <a:solidFill>
                  <a:schemeClr val="tx1"/>
                </a:solidFill>
                <a:latin typeface="Tahoma" panose="020B0604030504040204" pitchFamily="34" charset="0"/>
              </a:defRPr>
            </a:lvl7pPr>
            <a:lvl8pPr marL="3429000" indent="-228600" eaLnBrk="0" fontAlgn="base" hangingPunct="0">
              <a:spcBef>
                <a:spcPct val="0"/>
              </a:spcBef>
              <a:spcAft>
                <a:spcPct val="0"/>
              </a:spcAft>
              <a:defRPr sz="2200">
                <a:solidFill>
                  <a:schemeClr val="tx1"/>
                </a:solidFill>
                <a:latin typeface="Tahoma" panose="020B0604030504040204" pitchFamily="34" charset="0"/>
              </a:defRPr>
            </a:lvl8pPr>
            <a:lvl9pPr marL="3886200" indent="-228600" eaLnBrk="0" fontAlgn="base" hangingPunct="0">
              <a:spcBef>
                <a:spcPct val="0"/>
              </a:spcBef>
              <a:spcAft>
                <a:spcPct val="0"/>
              </a:spcAft>
              <a:defRPr sz="2200">
                <a:solidFill>
                  <a:schemeClr val="tx1"/>
                </a:solidFill>
                <a:latin typeface="Tahoma" panose="020B0604030504040204" pitchFamily="34" charset="0"/>
              </a:defRPr>
            </a:lvl9pPr>
          </a:lstStyle>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r>
              <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Vaststellen door politiek wat onder betaalbare huren wordt verstaan</a:t>
            </a:r>
          </a:p>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r>
              <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Verhoging minimum loon uitkeringen</a:t>
            </a:r>
          </a:p>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r>
              <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Introductie markthuren en mogelijkheid van verlaging door corporaties (met twee segmenten)</a:t>
            </a:r>
          </a:p>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r>
              <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Verlagen woonkwaliteit </a:t>
            </a:r>
          </a:p>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r>
              <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Woontoeslag voor alle sector als vangnet (via gemeente) </a:t>
            </a:r>
          </a:p>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endPar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endParaRPr>
          </a:p>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endPar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F6325F7-C688-566F-3A57-AEA1BD03DC50}"/>
              </a:ext>
            </a:extLst>
          </p:cNvPr>
          <p:cNvSpPr>
            <a:spLocks noGrp="1" noChangeArrowheads="1"/>
          </p:cNvSpPr>
          <p:nvPr>
            <p:ph type="title"/>
          </p:nvPr>
        </p:nvSpPr>
        <p:spPr>
          <a:xfrm>
            <a:off x="2424113" y="0"/>
            <a:ext cx="7772400" cy="1144588"/>
          </a:xfrm>
        </p:spPr>
        <p:txBody>
          <a:bodyPr/>
          <a:lstStyle/>
          <a:p>
            <a:pPr marL="0" indent="0"/>
            <a:endParaRPr lang="nl-NL" altLang="nl-NL" b="1">
              <a:solidFill>
                <a:schemeClr val="bg2"/>
              </a:solidFill>
            </a:endParaRPr>
          </a:p>
        </p:txBody>
      </p:sp>
      <p:sp>
        <p:nvSpPr>
          <p:cNvPr id="21507" name="Tijdelijke aanduiding voor tekst 2">
            <a:extLst>
              <a:ext uri="{FF2B5EF4-FFF2-40B4-BE49-F238E27FC236}">
                <a16:creationId xmlns:a16="http://schemas.microsoft.com/office/drawing/2014/main" id="{0C14EEA4-33EA-6C1B-C938-2B39317A9779}"/>
              </a:ext>
            </a:extLst>
          </p:cNvPr>
          <p:cNvSpPr>
            <a:spLocks noGrp="1"/>
          </p:cNvSpPr>
          <p:nvPr>
            <p:ph type="body" sz="half" idx="1"/>
          </p:nvPr>
        </p:nvSpPr>
        <p:spPr>
          <a:xfrm>
            <a:off x="2441575" y="1412875"/>
            <a:ext cx="7913688" cy="4165600"/>
          </a:xfrm>
        </p:spPr>
        <p:txBody>
          <a:bodyPr/>
          <a:lstStyle/>
          <a:p>
            <a:pPr marL="0" indent="0">
              <a:buFontTx/>
              <a:buNone/>
              <a:defRPr/>
            </a:pPr>
            <a:endParaRPr lang="en-GB" altLang="nl-NL" sz="3000" b="1" dirty="0">
              <a:solidFill>
                <a:schemeClr val="bg2"/>
              </a:solidFill>
              <a:latin typeface="+mj-lt"/>
            </a:endParaRPr>
          </a:p>
          <a:p>
            <a:pPr marL="0" indent="0">
              <a:buFontTx/>
              <a:buNone/>
              <a:defRPr/>
            </a:pPr>
            <a:endParaRPr lang="en-GB" altLang="nl-NL" sz="3000" b="1" dirty="0">
              <a:solidFill>
                <a:schemeClr val="bg2"/>
              </a:solidFill>
              <a:latin typeface="+mj-lt"/>
            </a:endParaRPr>
          </a:p>
          <a:p>
            <a:pPr marL="0" indent="0">
              <a:buFontTx/>
              <a:buNone/>
              <a:defRPr/>
            </a:pPr>
            <a:endParaRPr lang="en-GB" altLang="nl-NL" sz="3000" b="1" dirty="0">
              <a:solidFill>
                <a:schemeClr val="bg2"/>
              </a:solidFill>
              <a:latin typeface="+mj-lt"/>
            </a:endParaRPr>
          </a:p>
          <a:p>
            <a:pPr marL="0" indent="0">
              <a:buFontTx/>
              <a:buNone/>
              <a:defRPr/>
            </a:pPr>
            <a:endParaRPr lang="en-GB" altLang="nl-NL" sz="3000" b="1" dirty="0">
              <a:solidFill>
                <a:schemeClr val="bg2"/>
              </a:solidFill>
              <a:latin typeface="+mj-lt"/>
            </a:endParaRPr>
          </a:p>
          <a:p>
            <a:pPr marL="0" indent="0">
              <a:lnSpc>
                <a:spcPts val="3000"/>
              </a:lnSpc>
              <a:buFontTx/>
              <a:buNone/>
              <a:defRPr/>
            </a:pPr>
            <a:r>
              <a:rPr lang="en-GB" altLang="nl-NL" sz="3600" b="1" dirty="0" err="1">
                <a:solidFill>
                  <a:schemeClr val="bg2"/>
                </a:solidFill>
                <a:latin typeface="+mj-lt"/>
              </a:rPr>
              <a:t>Ouderenhuisvesting</a:t>
            </a:r>
            <a:endParaRPr lang="nl-NL" altLang="nl-NL" sz="3600" dirty="0">
              <a:latin typeface="+mj-lt"/>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04C2BAFA-99F1-230F-272C-DD63E2267E0C}"/>
              </a:ext>
            </a:extLst>
          </p:cNvPr>
          <p:cNvSpPr>
            <a:spLocks noGrp="1" noChangeArrowheads="1"/>
          </p:cNvSpPr>
          <p:nvPr>
            <p:ph type="title"/>
          </p:nvPr>
        </p:nvSpPr>
        <p:spPr>
          <a:xfrm>
            <a:off x="962025" y="-171450"/>
            <a:ext cx="9564688" cy="1223963"/>
          </a:xfrm>
        </p:spPr>
        <p:txBody>
          <a:bodyPr/>
          <a:lstStyle/>
          <a:p>
            <a:pPr marL="0" indent="0">
              <a:defRPr/>
            </a:pPr>
            <a:br>
              <a:rPr lang="en-GB" altLang="nl-NL" sz="2250" b="1" dirty="0">
                <a:solidFill>
                  <a:schemeClr val="bg2"/>
                </a:solidFill>
              </a:rPr>
            </a:br>
            <a:r>
              <a:rPr lang="en-GB" altLang="nl-NL" sz="3000" b="1" dirty="0">
                <a:solidFill>
                  <a:schemeClr val="bg2"/>
                </a:solidFill>
              </a:rPr>
              <a:t>Percentage 50+ per </a:t>
            </a:r>
            <a:r>
              <a:rPr lang="en-GB" altLang="nl-NL" sz="3000" b="1" dirty="0" err="1">
                <a:solidFill>
                  <a:schemeClr val="bg2"/>
                </a:solidFill>
              </a:rPr>
              <a:t>corop</a:t>
            </a:r>
            <a:r>
              <a:rPr lang="en-GB" altLang="nl-NL" sz="3000" b="1" dirty="0">
                <a:solidFill>
                  <a:schemeClr val="bg2"/>
                </a:solidFill>
              </a:rPr>
              <a:t> </a:t>
            </a:r>
            <a:r>
              <a:rPr lang="en-GB" altLang="nl-NL" sz="3000" b="1" dirty="0" err="1">
                <a:solidFill>
                  <a:schemeClr val="bg2"/>
                </a:solidFill>
              </a:rPr>
              <a:t>gebied</a:t>
            </a:r>
            <a:r>
              <a:rPr lang="en-GB" altLang="nl-NL" sz="3000" b="1" dirty="0">
                <a:solidFill>
                  <a:schemeClr val="bg2"/>
                </a:solidFill>
              </a:rPr>
              <a:t>, 2021, 2035 </a:t>
            </a:r>
            <a:r>
              <a:rPr lang="en-GB" altLang="nl-NL" sz="3000" b="1" dirty="0" err="1">
                <a:solidFill>
                  <a:schemeClr val="bg2"/>
                </a:solidFill>
              </a:rPr>
              <a:t>en</a:t>
            </a:r>
            <a:r>
              <a:rPr lang="en-GB" altLang="nl-NL" sz="3000" b="1" dirty="0">
                <a:solidFill>
                  <a:schemeClr val="bg2"/>
                </a:solidFill>
              </a:rPr>
              <a:t> 2050</a:t>
            </a:r>
            <a:endParaRPr lang="nl-NL" altLang="nl-NL" sz="3000" b="1" dirty="0">
              <a:solidFill>
                <a:schemeClr val="bg2"/>
              </a:solidFill>
            </a:endParaRPr>
          </a:p>
        </p:txBody>
      </p:sp>
      <p:sp>
        <p:nvSpPr>
          <p:cNvPr id="68611" name="TextBox 1">
            <a:extLst>
              <a:ext uri="{FF2B5EF4-FFF2-40B4-BE49-F238E27FC236}">
                <a16:creationId xmlns:a16="http://schemas.microsoft.com/office/drawing/2014/main" id="{DAB56401-8542-12CA-EED8-C30BFD26C101}"/>
              </a:ext>
            </a:extLst>
          </p:cNvPr>
          <p:cNvSpPr txBox="1">
            <a:spLocks noChangeArrowheads="1"/>
          </p:cNvSpPr>
          <p:nvPr/>
        </p:nvSpPr>
        <p:spPr bwMode="auto">
          <a:xfrm>
            <a:off x="1187450" y="5805488"/>
            <a:ext cx="52387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defTabSz="685800">
              <a:lnSpc>
                <a:spcPts val="2500"/>
              </a:lnSpc>
              <a:buClr>
                <a:schemeClr val="bg2"/>
              </a:buClr>
              <a:buChar char="•"/>
              <a:defRPr sz="2000">
                <a:solidFill>
                  <a:schemeClr val="tx1"/>
                </a:solidFill>
                <a:latin typeface="Tahoma" panose="020B0604030504040204" pitchFamily="34" charset="0"/>
              </a:defRPr>
            </a:lvl1pPr>
            <a:lvl2pPr marL="742950" indent="-285750" defTabSz="68580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defTabSz="6858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defTabSz="6858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defTabSz="685800">
              <a:lnSpc>
                <a:spcPts val="2500"/>
              </a:lnSpc>
              <a:buClr>
                <a:schemeClr val="bg2"/>
              </a:buClr>
              <a:buChar char="•"/>
              <a:defRPr sz="1200">
                <a:solidFill>
                  <a:schemeClr val="tx1"/>
                </a:solidFill>
                <a:latin typeface="Tahoma" panose="020B0604030504040204" pitchFamily="34" charset="0"/>
              </a:defRPr>
            </a:lvl5pPr>
            <a:lvl6pPr marL="2514600" indent="-228600" defTabSz="6858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defTabSz="6858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defTabSz="6858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defTabSz="6858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GB" altLang="nl-NL" sz="900" b="0" i="1" u="none" strike="noStrike" kern="1200" cap="none" spc="0" normalizeH="0" baseline="0" noProof="0">
                <a:ln>
                  <a:noFill/>
                </a:ln>
                <a:solidFill>
                  <a:srgbClr val="108BD9"/>
                </a:solidFill>
                <a:effectLst/>
                <a:uLnTx/>
                <a:uFillTx/>
                <a:latin typeface="Arial" panose="020B0604020202020204" pitchFamily="34" charset="0"/>
                <a:ea typeface="MS PGothic" panose="020B0600070205080204" pitchFamily="34" charset="-128"/>
                <a:cs typeface="Arial" panose="020B0604020202020204" pitchFamily="34" charset="0"/>
              </a:rPr>
              <a:t>Bron:  CBS/PBL 2022</a:t>
            </a:r>
            <a:endParaRPr kumimoji="0" lang="nl-NL" altLang="nl-NL" sz="900" b="0" i="1" u="none" strike="noStrike" kern="1200" cap="none" spc="0" normalizeH="0" baseline="0" noProof="0">
              <a:ln>
                <a:noFill/>
              </a:ln>
              <a:solidFill>
                <a:srgbClr val="108BD9"/>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68612" name="Picture 1">
            <a:extLst>
              <a:ext uri="{FF2B5EF4-FFF2-40B4-BE49-F238E27FC236}">
                <a16:creationId xmlns:a16="http://schemas.microsoft.com/office/drawing/2014/main" id="{9E0474F7-5233-201B-CECF-0062197777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5625" y="1243013"/>
            <a:ext cx="9663113" cy="459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FC0AA03D-3E49-B5CA-5A53-108D452651A0}"/>
              </a:ext>
            </a:extLst>
          </p:cNvPr>
          <p:cNvSpPr>
            <a:spLocks noGrp="1" noChangeArrowheads="1"/>
          </p:cNvSpPr>
          <p:nvPr>
            <p:ph type="title"/>
          </p:nvPr>
        </p:nvSpPr>
        <p:spPr>
          <a:xfrm>
            <a:off x="1312863" y="115888"/>
            <a:ext cx="9004300" cy="1008062"/>
          </a:xfrm>
        </p:spPr>
        <p:txBody>
          <a:bodyPr/>
          <a:lstStyle/>
          <a:p>
            <a:pPr marL="0" indent="0"/>
            <a:br>
              <a:rPr lang="en-GB" altLang="nl-NL" b="1">
                <a:solidFill>
                  <a:schemeClr val="bg2"/>
                </a:solidFill>
              </a:rPr>
            </a:br>
            <a:r>
              <a:rPr lang="en-GB" altLang="nl-NL" b="1">
                <a:solidFill>
                  <a:schemeClr val="bg2"/>
                </a:solidFill>
              </a:rPr>
              <a:t>Oldest Old Support Ratio per gemeente, 2021, 2035, 2050</a:t>
            </a:r>
            <a:endParaRPr lang="nl-NL" altLang="nl-NL" b="1">
              <a:solidFill>
                <a:schemeClr val="bg2"/>
              </a:solidFill>
            </a:endParaRPr>
          </a:p>
        </p:txBody>
      </p:sp>
      <p:sp>
        <p:nvSpPr>
          <p:cNvPr id="69635" name="TextBox 1">
            <a:extLst>
              <a:ext uri="{FF2B5EF4-FFF2-40B4-BE49-F238E27FC236}">
                <a16:creationId xmlns:a16="http://schemas.microsoft.com/office/drawing/2014/main" id="{CD8561F8-C563-A654-DFBA-D9200EBCADD6}"/>
              </a:ext>
            </a:extLst>
          </p:cNvPr>
          <p:cNvSpPr txBox="1">
            <a:spLocks noChangeArrowheads="1"/>
          </p:cNvSpPr>
          <p:nvPr/>
        </p:nvSpPr>
        <p:spPr bwMode="auto">
          <a:xfrm>
            <a:off x="1419225" y="5740400"/>
            <a:ext cx="63150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defTabSz="685800">
              <a:lnSpc>
                <a:spcPts val="2500"/>
              </a:lnSpc>
              <a:buClr>
                <a:schemeClr val="bg2"/>
              </a:buClr>
              <a:buChar char="•"/>
              <a:defRPr sz="2000">
                <a:solidFill>
                  <a:schemeClr val="tx1"/>
                </a:solidFill>
                <a:latin typeface="Tahoma" panose="020B0604030504040204" pitchFamily="34" charset="0"/>
              </a:defRPr>
            </a:lvl1pPr>
            <a:lvl2pPr marL="742950" indent="-285750" defTabSz="68580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defTabSz="6858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defTabSz="6858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defTabSz="685800">
              <a:lnSpc>
                <a:spcPts val="2500"/>
              </a:lnSpc>
              <a:buClr>
                <a:schemeClr val="bg2"/>
              </a:buClr>
              <a:buChar char="•"/>
              <a:defRPr sz="1200">
                <a:solidFill>
                  <a:schemeClr val="tx1"/>
                </a:solidFill>
                <a:latin typeface="Tahoma" panose="020B0604030504040204" pitchFamily="34" charset="0"/>
              </a:defRPr>
            </a:lvl5pPr>
            <a:lvl6pPr marL="2514600" indent="-228600" defTabSz="6858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defTabSz="6858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defTabSz="6858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defTabSz="6858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GB" altLang="nl-NL" sz="900" b="0" i="1" u="none" strike="noStrike" kern="1200" cap="none" spc="0" normalizeH="0" baseline="0" noProof="0">
                <a:ln>
                  <a:noFill/>
                </a:ln>
                <a:solidFill>
                  <a:srgbClr val="108BD9"/>
                </a:solidFill>
                <a:effectLst/>
                <a:uLnTx/>
                <a:uFillTx/>
                <a:latin typeface="Arial" panose="020B0604020202020204" pitchFamily="34" charset="0"/>
                <a:ea typeface="MS PGothic" panose="020B0600070205080204" pitchFamily="34" charset="-128"/>
                <a:cs typeface="Arial" panose="020B0604020202020204" pitchFamily="34" charset="0"/>
              </a:rPr>
              <a:t>Bron:  CBS/PBL 2022</a:t>
            </a:r>
            <a:endParaRPr kumimoji="0" lang="nl-NL" altLang="nl-NL" sz="900" b="0" i="1" u="none" strike="noStrike" kern="1200" cap="none" spc="0" normalizeH="0" baseline="0" noProof="0">
              <a:ln>
                <a:noFill/>
              </a:ln>
              <a:solidFill>
                <a:srgbClr val="108BD9"/>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69636" name="Picture 2">
            <a:extLst>
              <a:ext uri="{FF2B5EF4-FFF2-40B4-BE49-F238E27FC236}">
                <a16:creationId xmlns:a16="http://schemas.microsoft.com/office/drawing/2014/main" id="{39982D0D-40AD-0ACB-8F27-18242597DC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2463" y="1414463"/>
            <a:ext cx="8675687" cy="432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2831069E-4C12-240A-58C2-F9B710EF64F1}"/>
              </a:ext>
            </a:extLst>
          </p:cNvPr>
          <p:cNvSpPr>
            <a:spLocks noGrp="1" noChangeArrowheads="1"/>
          </p:cNvSpPr>
          <p:nvPr>
            <p:ph type="title"/>
          </p:nvPr>
        </p:nvSpPr>
        <p:spPr>
          <a:xfrm>
            <a:off x="1382713" y="0"/>
            <a:ext cx="8890000" cy="908050"/>
          </a:xfrm>
        </p:spPr>
        <p:txBody>
          <a:bodyPr/>
          <a:lstStyle/>
          <a:p>
            <a:pPr eaLnBrk="1" hangingPunct="1">
              <a:defRPr/>
            </a:pPr>
            <a:r>
              <a:rPr lang="nl-NL" altLang="nl-NL" sz="3400" b="1" dirty="0">
                <a:solidFill>
                  <a:schemeClr val="bg2"/>
                </a:solidFill>
                <a:latin typeface="+mn-lt"/>
              </a:rPr>
              <a:t>Tien woonvraagstukken </a:t>
            </a:r>
          </a:p>
        </p:txBody>
      </p:sp>
      <p:sp>
        <p:nvSpPr>
          <p:cNvPr id="5123" name="Rectangle 3">
            <a:extLst>
              <a:ext uri="{FF2B5EF4-FFF2-40B4-BE49-F238E27FC236}">
                <a16:creationId xmlns:a16="http://schemas.microsoft.com/office/drawing/2014/main" id="{F306A2DE-2649-192E-8966-11F6DE68D0EC}"/>
              </a:ext>
            </a:extLst>
          </p:cNvPr>
          <p:cNvSpPr>
            <a:spLocks noGrp="1" noChangeArrowheads="1"/>
          </p:cNvSpPr>
          <p:nvPr>
            <p:ph type="body" idx="1"/>
          </p:nvPr>
        </p:nvSpPr>
        <p:spPr>
          <a:xfrm>
            <a:off x="1382713" y="1484313"/>
            <a:ext cx="8242300" cy="4094162"/>
          </a:xfrm>
        </p:spPr>
        <p:txBody>
          <a:bodyPr/>
          <a:lstStyle/>
          <a:p>
            <a:pPr eaLnBrk="1" hangingPunct="1"/>
            <a:r>
              <a:rPr lang="nl-NL" altLang="nl-NL" sz="2300"/>
              <a:t>Oplopend woningtekort</a:t>
            </a:r>
          </a:p>
          <a:p>
            <a:pPr eaLnBrk="1" hangingPunct="1"/>
            <a:r>
              <a:rPr lang="nl-NL" altLang="nl-NL" sz="2300">
                <a:solidFill>
                  <a:srgbClr val="000000"/>
                </a:solidFill>
              </a:rPr>
              <a:t>Positie starters op de woningmarkt</a:t>
            </a:r>
          </a:p>
          <a:p>
            <a:pPr eaLnBrk="1" hangingPunct="1"/>
            <a:r>
              <a:rPr lang="nl-NL" altLang="nl-NL" sz="2300">
                <a:solidFill>
                  <a:srgbClr val="000000"/>
                </a:solidFill>
              </a:rPr>
              <a:t>Positie midden inkomens op de woningmarkt</a:t>
            </a:r>
          </a:p>
          <a:p>
            <a:pPr eaLnBrk="1" hangingPunct="1"/>
            <a:r>
              <a:rPr lang="nl-NL" altLang="nl-NL" sz="2300">
                <a:solidFill>
                  <a:srgbClr val="000000"/>
                </a:solidFill>
              </a:rPr>
              <a:t>Positie ouderen op de woningmarkt</a:t>
            </a:r>
          </a:p>
          <a:p>
            <a:pPr eaLnBrk="1" hangingPunct="1"/>
            <a:endParaRPr lang="nl-NL" altLang="nl-NL" sz="2300">
              <a:solidFill>
                <a:srgbClr val="000000"/>
              </a:solidFill>
            </a:endParaRPr>
          </a:p>
          <a:p>
            <a:pPr eaLnBrk="1" hangingPunct="1"/>
            <a:r>
              <a:rPr lang="nl-NL" altLang="nl-NL" sz="2300">
                <a:solidFill>
                  <a:srgbClr val="000000"/>
                </a:solidFill>
              </a:rPr>
              <a:t>Toenemende vermogensverschillen en ongelijkheid</a:t>
            </a:r>
          </a:p>
          <a:p>
            <a:pPr eaLnBrk="1" hangingPunct="1"/>
            <a:r>
              <a:rPr lang="nl-NL" altLang="nl-NL" sz="2300">
                <a:solidFill>
                  <a:srgbClr val="000000"/>
                </a:solidFill>
              </a:rPr>
              <a:t>Woonlasten problematiek</a:t>
            </a:r>
          </a:p>
          <a:p>
            <a:pPr eaLnBrk="1" hangingPunct="1"/>
            <a:endParaRPr lang="nl-NL" altLang="nl-NL" sz="2300">
              <a:solidFill>
                <a:srgbClr val="000000"/>
              </a:solidFill>
            </a:endParaRPr>
          </a:p>
          <a:p>
            <a:pPr eaLnBrk="1" hangingPunct="1"/>
            <a:r>
              <a:rPr lang="nl-NL" altLang="nl-NL" sz="2300">
                <a:solidFill>
                  <a:srgbClr val="000000"/>
                </a:solidFill>
              </a:rPr>
              <a:t>Leefbaarheidsproblematiek</a:t>
            </a:r>
          </a:p>
          <a:p>
            <a:pPr eaLnBrk="1" hangingPunct="1"/>
            <a:endParaRPr lang="nl-NL" altLang="nl-NL" sz="2300">
              <a:solidFill>
                <a:srgbClr val="000000"/>
              </a:solidFill>
            </a:endParaRPr>
          </a:p>
          <a:p>
            <a:pPr eaLnBrk="1" hangingPunct="1"/>
            <a:r>
              <a:rPr lang="nl-NL" altLang="nl-NL" sz="2300">
                <a:solidFill>
                  <a:srgbClr val="000000"/>
                </a:solidFill>
              </a:rPr>
              <a:t>Veroudering bestaande woningvoorraad</a:t>
            </a:r>
          </a:p>
          <a:p>
            <a:pPr eaLnBrk="1" hangingPunct="1"/>
            <a:r>
              <a:rPr lang="nl-NL" altLang="nl-NL" sz="2300">
                <a:solidFill>
                  <a:srgbClr val="000000"/>
                </a:solidFill>
              </a:rPr>
              <a:t>Verduurzaming bestaande woningvoorraad</a:t>
            </a:r>
          </a:p>
          <a:p>
            <a:pPr eaLnBrk="1" hangingPunct="1"/>
            <a:r>
              <a:rPr lang="nl-NL" altLang="nl-NL" sz="2300">
                <a:solidFill>
                  <a:srgbClr val="000000"/>
                </a:solidFill>
              </a:rPr>
              <a:t>Funderingsproblematiek</a:t>
            </a:r>
          </a:p>
          <a:p>
            <a:pPr eaLnBrk="1" hangingPunct="1"/>
            <a:endParaRPr lang="nl-NL" altLang="nl-NL" sz="2200">
              <a:solidFill>
                <a:srgbClr val="000000"/>
              </a:solidFill>
            </a:endParaRPr>
          </a:p>
        </p:txBody>
      </p:sp>
      <p:sp>
        <p:nvSpPr>
          <p:cNvPr id="2" name="Rectangle 1">
            <a:extLst>
              <a:ext uri="{FF2B5EF4-FFF2-40B4-BE49-F238E27FC236}">
                <a16:creationId xmlns:a16="http://schemas.microsoft.com/office/drawing/2014/main" id="{F1003A82-3601-E2DA-1CE9-9BDB1C1F4661}"/>
              </a:ext>
            </a:extLst>
          </p:cNvPr>
          <p:cNvSpPr/>
          <p:nvPr/>
        </p:nvSpPr>
        <p:spPr>
          <a:xfrm flipH="1">
            <a:off x="10658475" y="7173913"/>
            <a:ext cx="406400" cy="12649200"/>
          </a:xfrm>
          <a:prstGeom prst="rect">
            <a:avLst/>
          </a:prstGeom>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nl-NL" altLang="nl-NL" sz="2400" b="0" i="0" u="none" strike="noStrike" kern="0" cap="none" spc="0" normalizeH="0" baseline="0" noProof="0" dirty="0">
                <a:ln>
                  <a:noFill/>
                </a:ln>
                <a:solidFill>
                  <a:srgbClr val="FFFFFF"/>
                </a:solidFill>
                <a:effectLst/>
                <a:uLnTx/>
                <a:uFillTx/>
                <a:latin typeface="Bookman Old Style"/>
                <a:ea typeface="+mn-ea"/>
                <a:cs typeface="+mn-cs"/>
              </a:rPr>
              <a:t>Strategische vraagstukken in het wonen</a:t>
            </a:r>
            <a:endParaRPr kumimoji="0" lang="en-US" sz="22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p:txBody>
      </p:sp>
      <p:sp>
        <p:nvSpPr>
          <p:cNvPr id="3" name="Rectangle 2">
            <a:extLst>
              <a:ext uri="{FF2B5EF4-FFF2-40B4-BE49-F238E27FC236}">
                <a16:creationId xmlns:a16="http://schemas.microsoft.com/office/drawing/2014/main" id="{0783540C-B0E3-3853-A504-6765BC289BF8}"/>
              </a:ext>
            </a:extLst>
          </p:cNvPr>
          <p:cNvSpPr/>
          <p:nvPr/>
        </p:nvSpPr>
        <p:spPr>
          <a:xfrm flipH="1">
            <a:off x="8382000" y="6884988"/>
            <a:ext cx="306388" cy="13757275"/>
          </a:xfrm>
          <a:prstGeom prst="rect">
            <a:avLst/>
          </a:prstGeom>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nl-NL" altLang="nl-NL" sz="2400" b="0" i="0" u="none" strike="noStrike" kern="0" cap="none" spc="0" normalizeH="0" baseline="0" noProof="0" dirty="0">
                <a:ln>
                  <a:noFill/>
                </a:ln>
                <a:solidFill>
                  <a:srgbClr val="FFFFFF"/>
                </a:solidFill>
                <a:effectLst/>
                <a:uLnTx/>
                <a:uFillTx/>
                <a:latin typeface="Bookman Old Style"/>
                <a:ea typeface="+mn-ea"/>
                <a:cs typeface="+mn-cs"/>
              </a:rPr>
              <a:t>Strategische </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nl-NL" altLang="nl-NL" sz="2400" b="0" i="0" u="none" strike="noStrike" kern="0" cap="none" spc="0" normalizeH="0" baseline="0" noProof="0" dirty="0">
              <a:ln>
                <a:noFill/>
              </a:ln>
              <a:solidFill>
                <a:srgbClr val="FFFFFF"/>
              </a:solidFill>
              <a:effectLst/>
              <a:uLnTx/>
              <a:uFillTx/>
              <a:latin typeface="Bookman Old Style"/>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nl-NL" altLang="nl-NL" sz="2400" b="0" i="0" u="none" strike="noStrike" kern="0" cap="none" spc="0" normalizeH="0" baseline="0" noProof="0" dirty="0">
              <a:ln>
                <a:noFill/>
              </a:ln>
              <a:solidFill>
                <a:srgbClr val="FFFFFF"/>
              </a:solidFill>
              <a:effectLst/>
              <a:uLnTx/>
              <a:uFillTx/>
              <a:latin typeface="Bookman Old Style"/>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nl-NL" altLang="nl-NL" sz="2400" b="0" i="0" u="none" strike="noStrike" kern="0" cap="none" spc="0" normalizeH="0" baseline="0" noProof="0" dirty="0">
              <a:ln>
                <a:noFill/>
              </a:ln>
              <a:solidFill>
                <a:srgbClr val="FFFFFF"/>
              </a:solidFill>
              <a:effectLst/>
              <a:uLnTx/>
              <a:uFillTx/>
              <a:latin typeface="Bookman Old Style"/>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nl-NL" altLang="nl-NL" sz="2400" b="0" i="0" u="none" strike="noStrike" kern="0" cap="none" spc="0" normalizeH="0" baseline="0" noProof="0" dirty="0" err="1">
                <a:ln>
                  <a:noFill/>
                </a:ln>
                <a:solidFill>
                  <a:srgbClr val="FFFFFF"/>
                </a:solidFill>
                <a:effectLst/>
                <a:uLnTx/>
                <a:uFillTx/>
                <a:latin typeface="Bookman Old Style"/>
                <a:ea typeface="+mn-ea"/>
                <a:cs typeface="+mn-cs"/>
              </a:rPr>
              <a:t>vraagstu</a:t>
            </a:r>
            <a:endParaRPr kumimoji="0" lang="nl-NL" altLang="nl-NL" sz="2400" b="0" i="0" u="none" strike="noStrike" kern="0" cap="none" spc="0" normalizeH="0" baseline="0" noProof="0" dirty="0">
              <a:ln>
                <a:noFill/>
              </a:ln>
              <a:solidFill>
                <a:srgbClr val="FFFFFF"/>
              </a:solidFill>
              <a:effectLst/>
              <a:uLnTx/>
              <a:uFillTx/>
              <a:latin typeface="Bookman Old Style"/>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nl-NL" altLang="nl-NL" sz="2400" b="0" i="0" u="none" strike="noStrike" kern="0" cap="none" spc="0" normalizeH="0" baseline="0" noProof="0" dirty="0" err="1">
                <a:ln>
                  <a:noFill/>
                </a:ln>
                <a:solidFill>
                  <a:srgbClr val="FFFFFF"/>
                </a:solidFill>
                <a:effectLst/>
                <a:uLnTx/>
                <a:uFillTx/>
                <a:latin typeface="Bookman Old Style"/>
                <a:ea typeface="+mn-ea"/>
                <a:cs typeface="+mn-cs"/>
              </a:rPr>
              <a:t>kken</a:t>
            </a:r>
            <a:r>
              <a:rPr kumimoji="0" lang="nl-NL" altLang="nl-NL" sz="2400" b="0" i="0" u="none" strike="noStrike" kern="0" cap="none" spc="0" normalizeH="0" baseline="0" noProof="0" dirty="0">
                <a:ln>
                  <a:noFill/>
                </a:ln>
                <a:solidFill>
                  <a:srgbClr val="FFFFFF"/>
                </a:solidFill>
                <a:effectLst/>
                <a:uLnTx/>
                <a:uFillTx/>
                <a:latin typeface="Bookman Old Style"/>
                <a:ea typeface="+mn-ea"/>
                <a:cs typeface="+mn-cs"/>
              </a:rPr>
              <a:t> in het wonen</a:t>
            </a:r>
            <a:endParaRPr kumimoji="0" lang="en-US" sz="22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5123">
                                            <p:txEl>
                                              <p:pRg st="1" end="1"/>
                                            </p:txEl>
                                          </p:spTgt>
                                        </p:tgtEl>
                                        <p:attrNameLst>
                                          <p:attrName>style.visibility</p:attrName>
                                        </p:attrNameLst>
                                      </p:cBhvr>
                                      <p:to>
                                        <p:strVal val="visible"/>
                                      </p:to>
                                    </p:set>
                                    <p:anim calcmode="lin" valueType="num">
                                      <p:cBhvr additive="base">
                                        <p:cTn id="13" dur="500" fill="hold"/>
                                        <p:tgtEl>
                                          <p:spTgt spid="512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1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5123">
                                            <p:txEl>
                                              <p:pRg st="2" end="2"/>
                                            </p:txEl>
                                          </p:spTgt>
                                        </p:tgtEl>
                                        <p:attrNameLst>
                                          <p:attrName>style.visibility</p:attrName>
                                        </p:attrNameLst>
                                      </p:cBhvr>
                                      <p:to>
                                        <p:strVal val="visible"/>
                                      </p:to>
                                    </p:set>
                                    <p:anim calcmode="lin" valueType="num">
                                      <p:cBhvr additive="base">
                                        <p:cTn id="19" dur="500" fill="hold"/>
                                        <p:tgtEl>
                                          <p:spTgt spid="512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1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5123">
                                            <p:txEl>
                                              <p:pRg st="3" end="3"/>
                                            </p:txEl>
                                          </p:spTgt>
                                        </p:tgtEl>
                                        <p:attrNameLst>
                                          <p:attrName>style.visibility</p:attrName>
                                        </p:attrNameLst>
                                      </p:cBhvr>
                                      <p:to>
                                        <p:strVal val="visible"/>
                                      </p:to>
                                    </p:set>
                                    <p:anim calcmode="lin" valueType="num">
                                      <p:cBhvr additive="base">
                                        <p:cTn id="25" dur="500" fill="hold"/>
                                        <p:tgtEl>
                                          <p:spTgt spid="512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1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nodeType="clickEffect">
                                  <p:stCondLst>
                                    <p:cond delay="0"/>
                                  </p:stCondLst>
                                  <p:childTnLst>
                                    <p:set>
                                      <p:cBhvr>
                                        <p:cTn id="30" dur="1" fill="hold">
                                          <p:stCondLst>
                                            <p:cond delay="0"/>
                                          </p:stCondLst>
                                        </p:cTn>
                                        <p:tgtEl>
                                          <p:spTgt spid="5123">
                                            <p:txEl>
                                              <p:pRg st="5" end="5"/>
                                            </p:txEl>
                                          </p:spTgt>
                                        </p:tgtEl>
                                        <p:attrNameLst>
                                          <p:attrName>style.visibility</p:attrName>
                                        </p:attrNameLst>
                                      </p:cBhvr>
                                      <p:to>
                                        <p:strVal val="visible"/>
                                      </p:to>
                                    </p:set>
                                    <p:anim calcmode="lin" valueType="num">
                                      <p:cBhvr additive="base">
                                        <p:cTn id="31" dur="500" fill="hold"/>
                                        <p:tgtEl>
                                          <p:spTgt spid="5123">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12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nodeType="clickEffect">
                                  <p:stCondLst>
                                    <p:cond delay="0"/>
                                  </p:stCondLst>
                                  <p:childTnLst>
                                    <p:set>
                                      <p:cBhvr>
                                        <p:cTn id="36" dur="1" fill="hold">
                                          <p:stCondLst>
                                            <p:cond delay="0"/>
                                          </p:stCondLst>
                                        </p:cTn>
                                        <p:tgtEl>
                                          <p:spTgt spid="5123">
                                            <p:txEl>
                                              <p:pRg st="6" end="6"/>
                                            </p:txEl>
                                          </p:spTgt>
                                        </p:tgtEl>
                                        <p:attrNameLst>
                                          <p:attrName>style.visibility</p:attrName>
                                        </p:attrNameLst>
                                      </p:cBhvr>
                                      <p:to>
                                        <p:strVal val="visible"/>
                                      </p:to>
                                    </p:set>
                                    <p:anim calcmode="lin" valueType="num">
                                      <p:cBhvr additive="base">
                                        <p:cTn id="37" dur="500" fill="hold"/>
                                        <p:tgtEl>
                                          <p:spTgt spid="5123">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512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nodeType="clickEffect">
                                  <p:stCondLst>
                                    <p:cond delay="0"/>
                                  </p:stCondLst>
                                  <p:childTnLst>
                                    <p:set>
                                      <p:cBhvr>
                                        <p:cTn id="42" dur="1" fill="hold">
                                          <p:stCondLst>
                                            <p:cond delay="0"/>
                                          </p:stCondLst>
                                        </p:cTn>
                                        <p:tgtEl>
                                          <p:spTgt spid="5123">
                                            <p:txEl>
                                              <p:pRg st="8" end="8"/>
                                            </p:txEl>
                                          </p:spTgt>
                                        </p:tgtEl>
                                        <p:attrNameLst>
                                          <p:attrName>style.visibility</p:attrName>
                                        </p:attrNameLst>
                                      </p:cBhvr>
                                      <p:to>
                                        <p:strVal val="visible"/>
                                      </p:to>
                                    </p:set>
                                    <p:anim calcmode="lin" valueType="num">
                                      <p:cBhvr additive="base">
                                        <p:cTn id="43" dur="500" fill="hold"/>
                                        <p:tgtEl>
                                          <p:spTgt spid="5123">
                                            <p:txEl>
                                              <p:pRg st="8" end="8"/>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512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nodeType="clickEffect">
                                  <p:stCondLst>
                                    <p:cond delay="0"/>
                                  </p:stCondLst>
                                  <p:childTnLst>
                                    <p:set>
                                      <p:cBhvr>
                                        <p:cTn id="48" dur="1" fill="hold">
                                          <p:stCondLst>
                                            <p:cond delay="0"/>
                                          </p:stCondLst>
                                        </p:cTn>
                                        <p:tgtEl>
                                          <p:spTgt spid="5123">
                                            <p:txEl>
                                              <p:pRg st="10" end="10"/>
                                            </p:txEl>
                                          </p:spTgt>
                                        </p:tgtEl>
                                        <p:attrNameLst>
                                          <p:attrName>style.visibility</p:attrName>
                                        </p:attrNameLst>
                                      </p:cBhvr>
                                      <p:to>
                                        <p:strVal val="visible"/>
                                      </p:to>
                                    </p:set>
                                    <p:anim calcmode="lin" valueType="num">
                                      <p:cBhvr additive="base">
                                        <p:cTn id="49" dur="500" fill="hold"/>
                                        <p:tgtEl>
                                          <p:spTgt spid="5123">
                                            <p:txEl>
                                              <p:pRg st="10" end="1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512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2" fill="hold" nodeType="clickEffect">
                                  <p:stCondLst>
                                    <p:cond delay="0"/>
                                  </p:stCondLst>
                                  <p:childTnLst>
                                    <p:set>
                                      <p:cBhvr>
                                        <p:cTn id="54" dur="1" fill="hold">
                                          <p:stCondLst>
                                            <p:cond delay="0"/>
                                          </p:stCondLst>
                                        </p:cTn>
                                        <p:tgtEl>
                                          <p:spTgt spid="5123">
                                            <p:txEl>
                                              <p:pRg st="11" end="11"/>
                                            </p:txEl>
                                          </p:spTgt>
                                        </p:tgtEl>
                                        <p:attrNameLst>
                                          <p:attrName>style.visibility</p:attrName>
                                        </p:attrNameLst>
                                      </p:cBhvr>
                                      <p:to>
                                        <p:strVal val="visible"/>
                                      </p:to>
                                    </p:set>
                                    <p:anim calcmode="lin" valueType="num">
                                      <p:cBhvr additive="base">
                                        <p:cTn id="55" dur="500" fill="hold"/>
                                        <p:tgtEl>
                                          <p:spTgt spid="5123">
                                            <p:txEl>
                                              <p:pRg st="11" end="1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5123">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2" fill="hold" nodeType="clickEffect">
                                  <p:stCondLst>
                                    <p:cond delay="0"/>
                                  </p:stCondLst>
                                  <p:childTnLst>
                                    <p:set>
                                      <p:cBhvr>
                                        <p:cTn id="60" dur="1" fill="hold">
                                          <p:stCondLst>
                                            <p:cond delay="0"/>
                                          </p:stCondLst>
                                        </p:cTn>
                                        <p:tgtEl>
                                          <p:spTgt spid="5123">
                                            <p:txEl>
                                              <p:pRg st="12" end="12"/>
                                            </p:txEl>
                                          </p:spTgt>
                                        </p:tgtEl>
                                        <p:attrNameLst>
                                          <p:attrName>style.visibility</p:attrName>
                                        </p:attrNameLst>
                                      </p:cBhvr>
                                      <p:to>
                                        <p:strVal val="visible"/>
                                      </p:to>
                                    </p:set>
                                    <p:anim calcmode="lin" valueType="num">
                                      <p:cBhvr additive="base">
                                        <p:cTn id="61" dur="500" fill="hold"/>
                                        <p:tgtEl>
                                          <p:spTgt spid="5123">
                                            <p:txEl>
                                              <p:pRg st="12" end="12"/>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5123">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9008C60B-B8F5-2978-1A62-C683A2215978}"/>
              </a:ext>
            </a:extLst>
          </p:cNvPr>
          <p:cNvSpPr>
            <a:spLocks noGrp="1" noChangeArrowheads="1"/>
          </p:cNvSpPr>
          <p:nvPr>
            <p:ph type="title"/>
          </p:nvPr>
        </p:nvSpPr>
        <p:spPr>
          <a:xfrm>
            <a:off x="1219200" y="0"/>
            <a:ext cx="7867650" cy="1052513"/>
          </a:xfrm>
        </p:spPr>
        <p:txBody>
          <a:bodyPr/>
          <a:lstStyle/>
          <a:p>
            <a:pPr marL="0" indent="0"/>
            <a:br>
              <a:rPr lang="en-GB" altLang="nl-NL" sz="3000" b="1">
                <a:solidFill>
                  <a:schemeClr val="bg2"/>
                </a:solidFill>
              </a:rPr>
            </a:br>
            <a:r>
              <a:rPr lang="en-GB" altLang="nl-NL" sz="3000" b="1">
                <a:solidFill>
                  <a:schemeClr val="bg2"/>
                </a:solidFill>
              </a:rPr>
              <a:t>Ontwikkeling beroepsbevolking en aantal zorgbehoevenden</a:t>
            </a:r>
            <a:endParaRPr lang="nl-NL" altLang="nl-NL" sz="3000" b="1">
              <a:solidFill>
                <a:schemeClr val="bg2"/>
              </a:solidFill>
            </a:endParaRPr>
          </a:p>
        </p:txBody>
      </p:sp>
      <p:sp>
        <p:nvSpPr>
          <p:cNvPr id="70659" name="TextBox 1">
            <a:extLst>
              <a:ext uri="{FF2B5EF4-FFF2-40B4-BE49-F238E27FC236}">
                <a16:creationId xmlns:a16="http://schemas.microsoft.com/office/drawing/2014/main" id="{F623F83C-E6B4-58D9-719A-3C58A69EF75C}"/>
              </a:ext>
            </a:extLst>
          </p:cNvPr>
          <p:cNvSpPr txBox="1">
            <a:spLocks noChangeArrowheads="1"/>
          </p:cNvSpPr>
          <p:nvPr/>
        </p:nvSpPr>
        <p:spPr bwMode="auto">
          <a:xfrm>
            <a:off x="1398588" y="5759450"/>
            <a:ext cx="52387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defTabSz="685800">
              <a:lnSpc>
                <a:spcPts val="2500"/>
              </a:lnSpc>
              <a:buClr>
                <a:schemeClr val="bg2"/>
              </a:buClr>
              <a:buChar char="•"/>
              <a:defRPr sz="2000">
                <a:solidFill>
                  <a:schemeClr val="tx1"/>
                </a:solidFill>
                <a:latin typeface="Tahoma" panose="020B0604030504040204" pitchFamily="34" charset="0"/>
              </a:defRPr>
            </a:lvl1pPr>
            <a:lvl2pPr marL="742950" indent="-285750" defTabSz="68580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defTabSz="6858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defTabSz="6858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defTabSz="685800">
              <a:lnSpc>
                <a:spcPts val="2500"/>
              </a:lnSpc>
              <a:buClr>
                <a:schemeClr val="bg2"/>
              </a:buClr>
              <a:buChar char="•"/>
              <a:defRPr sz="1200">
                <a:solidFill>
                  <a:schemeClr val="tx1"/>
                </a:solidFill>
                <a:latin typeface="Tahoma" panose="020B0604030504040204" pitchFamily="34" charset="0"/>
              </a:defRPr>
            </a:lvl5pPr>
            <a:lvl6pPr marL="2514600" indent="-228600" defTabSz="6858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defTabSz="6858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defTabSz="6858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defTabSz="6858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GB" altLang="nl-NL" sz="900" b="0" i="1" u="none" strike="noStrike" kern="1200" cap="none" spc="0" normalizeH="0" baseline="0" noProof="0">
                <a:ln>
                  <a:noFill/>
                </a:ln>
                <a:solidFill>
                  <a:srgbClr val="108BD9"/>
                </a:solidFill>
                <a:effectLst/>
                <a:uLnTx/>
                <a:uFillTx/>
                <a:latin typeface="Arial" panose="020B0604020202020204" pitchFamily="34" charset="0"/>
                <a:ea typeface="MS PGothic" panose="020B0600070205080204" pitchFamily="34" charset="-128"/>
                <a:cs typeface="Arial" panose="020B0604020202020204" pitchFamily="34" charset="0"/>
              </a:rPr>
              <a:t>Bron: Ministerie VWS, 2022   </a:t>
            </a:r>
            <a:endParaRPr kumimoji="0" lang="nl-NL" altLang="nl-NL" sz="900" b="0" i="1" u="none" strike="noStrike" kern="1200" cap="none" spc="0" normalizeH="0" baseline="0" noProof="0">
              <a:ln>
                <a:noFill/>
              </a:ln>
              <a:solidFill>
                <a:srgbClr val="108BD9"/>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70660" name="Picture 3">
            <a:extLst>
              <a:ext uri="{FF2B5EF4-FFF2-40B4-BE49-F238E27FC236}">
                <a16:creationId xmlns:a16="http://schemas.microsoft.com/office/drawing/2014/main" id="{EE4EBE8F-B3CC-5C0A-7B02-9FEA4804A6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1875" y="1143000"/>
            <a:ext cx="9320213" cy="45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507308BD-89B4-63B5-AD1B-3F7D024E6FB9}"/>
              </a:ext>
            </a:extLst>
          </p:cNvPr>
          <p:cNvSpPr>
            <a:spLocks noChangeArrowheads="1"/>
          </p:cNvSpPr>
          <p:nvPr/>
        </p:nvSpPr>
        <p:spPr bwMode="auto">
          <a:xfrm>
            <a:off x="1230313" y="0"/>
            <a:ext cx="10210800" cy="1328738"/>
          </a:xfrm>
          <a:prstGeom prst="rect">
            <a:avLst/>
          </a:prstGeom>
          <a:noFill/>
          <a:ln>
            <a:noFill/>
          </a:ln>
        </p:spPr>
        <p:txBody>
          <a:bodyPr anchor="b"/>
          <a:lstStyle>
            <a:lvl1pPr>
              <a:defRPr sz="2200">
                <a:solidFill>
                  <a:schemeClr val="tx1"/>
                </a:solidFill>
                <a:latin typeface="Tahoma" panose="020B0604030504040204" pitchFamily="34" charset="0"/>
              </a:defRPr>
            </a:lvl1pPr>
            <a:lvl2pPr marL="742950" indent="-285750">
              <a:defRPr sz="2200">
                <a:solidFill>
                  <a:schemeClr val="tx1"/>
                </a:solidFill>
                <a:latin typeface="Tahoma" panose="020B0604030504040204" pitchFamily="34" charset="0"/>
              </a:defRPr>
            </a:lvl2pPr>
            <a:lvl3pPr marL="1143000" indent="-228600">
              <a:defRPr sz="2200">
                <a:solidFill>
                  <a:schemeClr val="tx1"/>
                </a:solidFill>
                <a:latin typeface="Tahoma" panose="020B0604030504040204" pitchFamily="34" charset="0"/>
              </a:defRPr>
            </a:lvl3pPr>
            <a:lvl4pPr marL="1600200" indent="-228600">
              <a:defRPr sz="2200">
                <a:solidFill>
                  <a:schemeClr val="tx1"/>
                </a:solidFill>
                <a:latin typeface="Tahoma" panose="020B0604030504040204" pitchFamily="34" charset="0"/>
              </a:defRPr>
            </a:lvl4pPr>
            <a:lvl5pPr marL="2057400" indent="-228600">
              <a:defRPr sz="2200">
                <a:solidFill>
                  <a:schemeClr val="tx1"/>
                </a:solidFill>
                <a:latin typeface="Tahoma" panose="020B0604030504040204" pitchFamily="34" charset="0"/>
              </a:defRPr>
            </a:lvl5pPr>
            <a:lvl6pPr marL="2514600" indent="-228600" eaLnBrk="0" fontAlgn="base" hangingPunct="0">
              <a:spcBef>
                <a:spcPct val="0"/>
              </a:spcBef>
              <a:spcAft>
                <a:spcPct val="0"/>
              </a:spcAft>
              <a:defRPr sz="2200">
                <a:solidFill>
                  <a:schemeClr val="tx1"/>
                </a:solidFill>
                <a:latin typeface="Tahoma" panose="020B0604030504040204" pitchFamily="34" charset="0"/>
              </a:defRPr>
            </a:lvl6pPr>
            <a:lvl7pPr marL="2971800" indent="-228600" eaLnBrk="0" fontAlgn="base" hangingPunct="0">
              <a:spcBef>
                <a:spcPct val="0"/>
              </a:spcBef>
              <a:spcAft>
                <a:spcPct val="0"/>
              </a:spcAft>
              <a:defRPr sz="2200">
                <a:solidFill>
                  <a:schemeClr val="tx1"/>
                </a:solidFill>
                <a:latin typeface="Tahoma" panose="020B0604030504040204" pitchFamily="34" charset="0"/>
              </a:defRPr>
            </a:lvl7pPr>
            <a:lvl8pPr marL="3429000" indent="-228600" eaLnBrk="0" fontAlgn="base" hangingPunct="0">
              <a:spcBef>
                <a:spcPct val="0"/>
              </a:spcBef>
              <a:spcAft>
                <a:spcPct val="0"/>
              </a:spcAft>
              <a:defRPr sz="2200">
                <a:solidFill>
                  <a:schemeClr val="tx1"/>
                </a:solidFill>
                <a:latin typeface="Tahoma" panose="020B0604030504040204" pitchFamily="34" charset="0"/>
              </a:defRPr>
            </a:lvl8pPr>
            <a:lvl9pPr marL="3886200" indent="-228600" eaLnBrk="0" fontAlgn="base" hangingPunct="0">
              <a:spcBef>
                <a:spcPct val="0"/>
              </a:spcBef>
              <a:spcAft>
                <a:spcPct val="0"/>
              </a:spcAft>
              <a:defRPr sz="2200">
                <a:solidFill>
                  <a:schemeClr val="tx1"/>
                </a:solidFill>
                <a:latin typeface="Tahoma" panose="020B060403050404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nl-NL" altLang="nl-NL" sz="2250" b="1" i="0" u="none" strike="noStrike" kern="0" cap="none" spc="0" normalizeH="0" baseline="0" noProof="0" dirty="0">
              <a:ln>
                <a:noFill/>
              </a:ln>
              <a:solidFill>
                <a:srgbClr val="108BD9"/>
              </a:solidFill>
              <a:effectLst/>
              <a:uLnTx/>
              <a:uFillTx/>
              <a:latin typeface="Bookman Old Style"/>
              <a:ea typeface="+mn-ea"/>
              <a:cs typeface="+mn-cs"/>
            </a:endParaRPr>
          </a:p>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nl-NL" altLang="nl-NL" sz="2800" b="1" i="0" u="none" strike="noStrike" kern="0" cap="none" spc="0" normalizeH="0" baseline="0" noProof="0" dirty="0">
              <a:ln>
                <a:noFill/>
              </a:ln>
              <a:solidFill>
                <a:srgbClr val="108BD9"/>
              </a:solidFill>
              <a:effectLst/>
              <a:uLnTx/>
              <a:uFillTx/>
              <a:latin typeface="Bookman Old Style"/>
              <a:ea typeface="+mn-ea"/>
              <a:cs typeface="+mn-cs"/>
            </a:endParaRP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nl-NL" altLang="nl-NL" sz="3600" b="1" i="0" u="none" strike="noStrike" kern="0" cap="none" spc="0" normalizeH="0" baseline="0" noProof="0" dirty="0">
                <a:ln>
                  <a:noFill/>
                </a:ln>
                <a:solidFill>
                  <a:srgbClr val="108BD9"/>
                </a:solidFill>
                <a:effectLst/>
                <a:uLnTx/>
                <a:uFillTx/>
                <a:latin typeface="Bookman Old Style"/>
                <a:ea typeface="+mn-ea"/>
                <a:cs typeface="+mn-cs"/>
              </a:rPr>
              <a:t>No </a:t>
            </a:r>
            <a:r>
              <a:rPr kumimoji="0" lang="nl-NL" altLang="nl-NL" sz="3600" b="1" i="0" u="none" strike="noStrike" kern="0" cap="none" spc="0" normalizeH="0" baseline="0" noProof="0" dirty="0" err="1">
                <a:ln>
                  <a:noFill/>
                </a:ln>
                <a:solidFill>
                  <a:srgbClr val="108BD9"/>
                </a:solidFill>
                <a:effectLst/>
                <a:uLnTx/>
                <a:uFillTx/>
                <a:latin typeface="Bookman Old Style"/>
                <a:ea typeface="+mn-ea"/>
                <a:cs typeface="+mn-cs"/>
              </a:rPr>
              <a:t>Place</a:t>
            </a:r>
            <a:r>
              <a:rPr kumimoji="0" lang="nl-NL" altLang="nl-NL" sz="3600" b="1" i="0" u="none" strike="noStrike" kern="0" cap="none" spc="0" normalizeH="0" baseline="0" noProof="0" dirty="0">
                <a:ln>
                  <a:noFill/>
                </a:ln>
                <a:solidFill>
                  <a:srgbClr val="108BD9"/>
                </a:solidFill>
                <a:effectLst/>
                <a:uLnTx/>
                <a:uFillTx/>
                <a:latin typeface="Bookman Old Style"/>
                <a:ea typeface="+mn-ea"/>
                <a:cs typeface="+mn-cs"/>
              </a:rPr>
              <a:t> like home? (Petra de Jong, 2021)</a:t>
            </a:r>
            <a:endParaRPr kumimoji="0" lang="nl-NL" altLang="nl-NL" sz="3600" b="1" i="0" u="none" strike="noStrike" kern="1200" cap="none" spc="0" normalizeH="0" baseline="0" noProof="0" dirty="0">
              <a:ln>
                <a:noFill/>
              </a:ln>
              <a:solidFill>
                <a:srgbClr val="108BD9"/>
              </a:solidFill>
              <a:effectLst/>
              <a:uLnTx/>
              <a:uFillTx/>
              <a:latin typeface="Bookman Old Style" panose="02050604050505020204" pitchFamily="18" charset="0"/>
              <a:ea typeface="MS PGothic" panose="020B0600070205080204" pitchFamily="34" charset="-128"/>
              <a:cs typeface="+mn-cs"/>
            </a:endParaRPr>
          </a:p>
        </p:txBody>
      </p:sp>
      <p:sp>
        <p:nvSpPr>
          <p:cNvPr id="34819" name="Rectangle 3">
            <a:extLst>
              <a:ext uri="{FF2B5EF4-FFF2-40B4-BE49-F238E27FC236}">
                <a16:creationId xmlns:a16="http://schemas.microsoft.com/office/drawing/2014/main" id="{44E20C7F-6958-06E5-6666-A3880249B731}"/>
              </a:ext>
            </a:extLst>
          </p:cNvPr>
          <p:cNvSpPr>
            <a:spLocks noChangeArrowheads="1"/>
          </p:cNvSpPr>
          <p:nvPr/>
        </p:nvSpPr>
        <p:spPr bwMode="auto">
          <a:xfrm>
            <a:off x="3752850" y="2343150"/>
            <a:ext cx="5257800" cy="3086100"/>
          </a:xfrm>
          <a:prstGeom prst="rect">
            <a:avLst/>
          </a:prstGeom>
          <a:noFill/>
          <a:ln>
            <a:noFill/>
          </a:ln>
        </p:spPr>
        <p:txBody>
          <a:bodyPr/>
          <a:lstStyle/>
          <a:p>
            <a:pPr marL="146447" marR="0" lvl="0" indent="-146447" algn="l" defTabSz="685800" rtl="0" eaLnBrk="0" fontAlgn="base" latinLnBrk="0" hangingPunct="0">
              <a:lnSpc>
                <a:spcPts val="1875"/>
              </a:lnSpc>
              <a:spcBef>
                <a:spcPct val="0"/>
              </a:spcBef>
              <a:spcAft>
                <a:spcPct val="0"/>
              </a:spcAft>
              <a:buClr>
                <a:srgbClr val="E1E1E1"/>
              </a:buClr>
              <a:buSzTx/>
              <a:buFontTx/>
              <a:buChar char="•"/>
              <a:tabLst/>
              <a:defRPr/>
            </a:pPr>
            <a:endParaRPr kumimoji="0" lang="en-GB" sz="1500" b="1" i="0" u="none" strike="noStrike" kern="1200" cap="none" spc="0" normalizeH="0" baseline="0" noProof="0">
              <a:ln>
                <a:noFill/>
              </a:ln>
              <a:solidFill>
                <a:srgbClr val="000000"/>
              </a:solidFill>
              <a:effectLst>
                <a:outerShdw blurRad="38100" dist="38100" dir="2700000" algn="tl">
                  <a:srgbClr val="C0C0C0"/>
                </a:outerShdw>
              </a:effectLst>
              <a:uLnTx/>
              <a:uFillTx/>
              <a:latin typeface="Tahoma" panose="020B0604030504040204" pitchFamily="34" charset="0"/>
              <a:ea typeface="MS PGothic" pitchFamily="34" charset="-128"/>
              <a:cs typeface="+mn-cs"/>
            </a:endParaRPr>
          </a:p>
        </p:txBody>
      </p:sp>
      <p:sp>
        <p:nvSpPr>
          <p:cNvPr id="23556" name="Rectangle 4">
            <a:extLst>
              <a:ext uri="{FF2B5EF4-FFF2-40B4-BE49-F238E27FC236}">
                <a16:creationId xmlns:a16="http://schemas.microsoft.com/office/drawing/2014/main" id="{8090BCAC-00E7-8E05-0DE5-EEC8ABBFA92B}"/>
              </a:ext>
            </a:extLst>
          </p:cNvPr>
          <p:cNvSpPr>
            <a:spLocks noChangeArrowheads="1"/>
          </p:cNvSpPr>
          <p:nvPr/>
        </p:nvSpPr>
        <p:spPr bwMode="auto">
          <a:xfrm>
            <a:off x="1230313" y="1844675"/>
            <a:ext cx="9828212"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46050" indent="-146050" defTabSz="685800">
              <a:defRPr sz="2200">
                <a:solidFill>
                  <a:schemeClr val="tx1"/>
                </a:solidFill>
                <a:latin typeface="Tahoma" panose="020B0604030504040204" pitchFamily="34" charset="0"/>
              </a:defRPr>
            </a:lvl1pPr>
            <a:lvl2pPr marL="742950" indent="-285750" defTabSz="685800">
              <a:defRPr sz="2200">
                <a:solidFill>
                  <a:schemeClr val="tx1"/>
                </a:solidFill>
                <a:latin typeface="Tahoma" panose="020B0604030504040204" pitchFamily="34" charset="0"/>
              </a:defRPr>
            </a:lvl2pPr>
            <a:lvl3pPr marL="1143000" indent="-228600" defTabSz="685800">
              <a:defRPr sz="2200">
                <a:solidFill>
                  <a:schemeClr val="tx1"/>
                </a:solidFill>
                <a:latin typeface="Tahoma" panose="020B0604030504040204" pitchFamily="34" charset="0"/>
              </a:defRPr>
            </a:lvl3pPr>
            <a:lvl4pPr marL="1600200" indent="-228600" defTabSz="685800">
              <a:defRPr sz="2200">
                <a:solidFill>
                  <a:schemeClr val="tx1"/>
                </a:solidFill>
                <a:latin typeface="Tahoma" panose="020B0604030504040204" pitchFamily="34" charset="0"/>
              </a:defRPr>
            </a:lvl4pPr>
            <a:lvl5pPr marL="2057400" indent="-228600" defTabSz="685800">
              <a:defRPr sz="2200">
                <a:solidFill>
                  <a:schemeClr val="tx1"/>
                </a:solidFill>
                <a:latin typeface="Tahoma" panose="020B0604030504040204" pitchFamily="34" charset="0"/>
              </a:defRPr>
            </a:lvl5pPr>
            <a:lvl6pPr marL="2514600" indent="-228600" defTabSz="685800" eaLnBrk="0" fontAlgn="base" hangingPunct="0">
              <a:spcBef>
                <a:spcPct val="0"/>
              </a:spcBef>
              <a:spcAft>
                <a:spcPct val="0"/>
              </a:spcAft>
              <a:defRPr sz="2200">
                <a:solidFill>
                  <a:schemeClr val="tx1"/>
                </a:solidFill>
                <a:latin typeface="Tahoma" panose="020B0604030504040204" pitchFamily="34" charset="0"/>
              </a:defRPr>
            </a:lvl6pPr>
            <a:lvl7pPr marL="2971800" indent="-228600" defTabSz="685800" eaLnBrk="0" fontAlgn="base" hangingPunct="0">
              <a:spcBef>
                <a:spcPct val="0"/>
              </a:spcBef>
              <a:spcAft>
                <a:spcPct val="0"/>
              </a:spcAft>
              <a:defRPr sz="2200">
                <a:solidFill>
                  <a:schemeClr val="tx1"/>
                </a:solidFill>
                <a:latin typeface="Tahoma" panose="020B0604030504040204" pitchFamily="34" charset="0"/>
              </a:defRPr>
            </a:lvl7pPr>
            <a:lvl8pPr marL="3429000" indent="-228600" defTabSz="685800" eaLnBrk="0" fontAlgn="base" hangingPunct="0">
              <a:spcBef>
                <a:spcPct val="0"/>
              </a:spcBef>
              <a:spcAft>
                <a:spcPct val="0"/>
              </a:spcAft>
              <a:defRPr sz="2200">
                <a:solidFill>
                  <a:schemeClr val="tx1"/>
                </a:solidFill>
                <a:latin typeface="Tahoma" panose="020B0604030504040204" pitchFamily="34" charset="0"/>
              </a:defRPr>
            </a:lvl8pPr>
            <a:lvl9pPr marL="3886200" indent="-228600" defTabSz="685800" eaLnBrk="0" fontAlgn="base" hangingPunct="0">
              <a:spcBef>
                <a:spcPct val="0"/>
              </a:spcBef>
              <a:spcAft>
                <a:spcPct val="0"/>
              </a:spcAft>
              <a:defRPr sz="2200">
                <a:solidFill>
                  <a:schemeClr val="tx1"/>
                </a:solidFill>
                <a:latin typeface="Tahoma" panose="020B0604030504040204" pitchFamily="34" charset="0"/>
              </a:defRPr>
            </a:lvl9pPr>
          </a:lstStyle>
          <a:p>
            <a:pPr marL="146050" marR="0" lvl="0" indent="-146050" algn="l" defTabSz="685800" rtl="0" eaLnBrk="0" fontAlgn="base" latinLnBrk="0" hangingPunct="0">
              <a:lnSpc>
                <a:spcPct val="100000"/>
              </a:lnSpc>
              <a:spcBef>
                <a:spcPct val="0"/>
              </a:spcBef>
              <a:spcAft>
                <a:spcPct val="0"/>
              </a:spcAft>
              <a:buClr>
                <a:srgbClr val="108BD9"/>
              </a:buClr>
              <a:buSzTx/>
              <a:buFontTx/>
              <a:buChar char="•"/>
              <a:tabLst/>
              <a:defRPr/>
            </a:pPr>
            <a:r>
              <a:rPr kumimoji="0" lang="nl-NL" altLang="nl-NL" sz="23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Ouderen kiezen voor “leeftijdsvriendelijk” woningen en in de buurt van voorzieningen</a:t>
            </a:r>
          </a:p>
          <a:p>
            <a:pPr marL="146050" marR="0" lvl="0" indent="-146050" algn="l" defTabSz="685800" rtl="0" eaLnBrk="0" fontAlgn="base" latinLnBrk="0" hangingPunct="0">
              <a:lnSpc>
                <a:spcPct val="100000"/>
              </a:lnSpc>
              <a:spcBef>
                <a:spcPct val="0"/>
              </a:spcBef>
              <a:spcAft>
                <a:spcPct val="0"/>
              </a:spcAft>
              <a:buClr>
                <a:srgbClr val="108BD9"/>
              </a:buClr>
              <a:buSzTx/>
              <a:buFontTx/>
              <a:buChar char="•"/>
              <a:tabLst/>
              <a:defRPr/>
            </a:pPr>
            <a:r>
              <a:rPr kumimoji="0" lang="nl-NL" altLang="nl-NL" sz="23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Ouderen wonen het liefst in een gemêleerde wijk met een mix van huishoudenstypen  </a:t>
            </a:r>
          </a:p>
          <a:p>
            <a:pPr marL="146050" marR="0" lvl="0" indent="-146050" algn="l" defTabSz="685800" rtl="0" eaLnBrk="0" fontAlgn="base" latinLnBrk="0" hangingPunct="0">
              <a:lnSpc>
                <a:spcPct val="100000"/>
              </a:lnSpc>
              <a:spcBef>
                <a:spcPct val="0"/>
              </a:spcBef>
              <a:spcAft>
                <a:spcPct val="0"/>
              </a:spcAft>
              <a:buClr>
                <a:srgbClr val="108BD9"/>
              </a:buClr>
              <a:buSzTx/>
              <a:buFontTx/>
              <a:buChar char="•"/>
              <a:tabLst/>
              <a:defRPr/>
            </a:pPr>
            <a:r>
              <a:rPr kumimoji="0" lang="nl-NL" altLang="nl-NL" sz="23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Ouderen met een leeftijd tussen 55-65 en 74+ verlaten vaker de stad </a:t>
            </a:r>
          </a:p>
          <a:p>
            <a:pPr marL="146050" marR="0" lvl="0" indent="-146050" algn="l" defTabSz="685800" rtl="0" eaLnBrk="0" fontAlgn="base" latinLnBrk="0" hangingPunct="0">
              <a:lnSpc>
                <a:spcPct val="100000"/>
              </a:lnSpc>
              <a:spcBef>
                <a:spcPct val="0"/>
              </a:spcBef>
              <a:spcAft>
                <a:spcPct val="0"/>
              </a:spcAft>
              <a:buClr>
                <a:srgbClr val="108BD9"/>
              </a:buClr>
              <a:buSzTx/>
              <a:buFontTx/>
              <a:buChar char="•"/>
              <a:tabLst/>
              <a:defRPr/>
            </a:pPr>
            <a:r>
              <a:rPr kumimoji="0" lang="nl-NL" altLang="nl-NL" sz="23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Bij ouderen tussen 65 en 74 ontstaat wel meer belangstelling voor wonen in de stad</a:t>
            </a:r>
          </a:p>
          <a:p>
            <a:pPr marL="146050" marR="0" lvl="0" indent="-146050" algn="l" defTabSz="685800" rtl="0" eaLnBrk="0" fontAlgn="base" latinLnBrk="0" hangingPunct="0">
              <a:lnSpc>
                <a:spcPct val="100000"/>
              </a:lnSpc>
              <a:spcBef>
                <a:spcPct val="0"/>
              </a:spcBef>
              <a:spcAft>
                <a:spcPct val="0"/>
              </a:spcAft>
              <a:buClr>
                <a:srgbClr val="108BD9"/>
              </a:buClr>
              <a:buSzTx/>
              <a:buFontTx/>
              <a:buChar char="•"/>
              <a:tabLst/>
              <a:defRPr/>
            </a:pPr>
            <a:r>
              <a:rPr kumimoji="0" lang="nl-NL" altLang="nl-NL" sz="23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Door andere verhuisgedrag verandert de ruimtelijke spreiding van de vergrijzing over het land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 calcmode="lin" valueType="num">
                                      <p:cBhvr additive="base">
                                        <p:cTn id="7" dur="500" fill="hold"/>
                                        <p:tgtEl>
                                          <p:spTgt spid="2355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355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3556">
                                            <p:txEl>
                                              <p:pRg st="1" end="1"/>
                                            </p:txEl>
                                          </p:spTgt>
                                        </p:tgtEl>
                                        <p:attrNameLst>
                                          <p:attrName>style.visibility</p:attrName>
                                        </p:attrNameLst>
                                      </p:cBhvr>
                                      <p:to>
                                        <p:strVal val="visible"/>
                                      </p:to>
                                    </p:set>
                                    <p:anim calcmode="lin" valueType="num">
                                      <p:cBhvr additive="base">
                                        <p:cTn id="13" dur="500" fill="hold"/>
                                        <p:tgtEl>
                                          <p:spTgt spid="23556">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355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3556">
                                            <p:txEl>
                                              <p:pRg st="2" end="2"/>
                                            </p:txEl>
                                          </p:spTgt>
                                        </p:tgtEl>
                                        <p:attrNameLst>
                                          <p:attrName>style.visibility</p:attrName>
                                        </p:attrNameLst>
                                      </p:cBhvr>
                                      <p:to>
                                        <p:strVal val="visible"/>
                                      </p:to>
                                    </p:set>
                                    <p:anim calcmode="lin" valueType="num">
                                      <p:cBhvr additive="base">
                                        <p:cTn id="19" dur="500" fill="hold"/>
                                        <p:tgtEl>
                                          <p:spTgt spid="23556">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355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3556">
                                            <p:txEl>
                                              <p:pRg st="3" end="3"/>
                                            </p:txEl>
                                          </p:spTgt>
                                        </p:tgtEl>
                                        <p:attrNameLst>
                                          <p:attrName>style.visibility</p:attrName>
                                        </p:attrNameLst>
                                      </p:cBhvr>
                                      <p:to>
                                        <p:strVal val="visible"/>
                                      </p:to>
                                    </p:set>
                                    <p:anim calcmode="lin" valueType="num">
                                      <p:cBhvr additive="base">
                                        <p:cTn id="25" dur="500" fill="hold"/>
                                        <p:tgtEl>
                                          <p:spTgt spid="23556">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355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3556">
                                            <p:txEl>
                                              <p:pRg st="4" end="4"/>
                                            </p:txEl>
                                          </p:spTgt>
                                        </p:tgtEl>
                                        <p:attrNameLst>
                                          <p:attrName>style.visibility</p:attrName>
                                        </p:attrNameLst>
                                      </p:cBhvr>
                                      <p:to>
                                        <p:strVal val="visible"/>
                                      </p:to>
                                    </p:set>
                                    <p:anim calcmode="lin" valueType="num">
                                      <p:cBhvr additive="base">
                                        <p:cTn id="31" dur="500" fill="hold"/>
                                        <p:tgtEl>
                                          <p:spTgt spid="23556">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355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0DE25AA1-9B30-4970-7B5E-52B8AE6D568D}"/>
              </a:ext>
            </a:extLst>
          </p:cNvPr>
          <p:cNvSpPr>
            <a:spLocks noChangeArrowheads="1"/>
          </p:cNvSpPr>
          <p:nvPr/>
        </p:nvSpPr>
        <p:spPr bwMode="auto">
          <a:xfrm>
            <a:off x="1125538" y="115888"/>
            <a:ext cx="10093325" cy="1109662"/>
          </a:xfrm>
          <a:prstGeom prst="rect">
            <a:avLst/>
          </a:prstGeom>
          <a:noFill/>
          <a:ln>
            <a:noFill/>
          </a:ln>
        </p:spPr>
        <p:txBody>
          <a:bodyPr anchor="b"/>
          <a:lstStyle>
            <a:lvl1pPr>
              <a:defRPr sz="2200">
                <a:solidFill>
                  <a:schemeClr val="tx1"/>
                </a:solidFill>
                <a:latin typeface="Tahoma" panose="020B0604030504040204" pitchFamily="34" charset="0"/>
              </a:defRPr>
            </a:lvl1pPr>
            <a:lvl2pPr marL="742950" indent="-285750">
              <a:defRPr sz="2200">
                <a:solidFill>
                  <a:schemeClr val="tx1"/>
                </a:solidFill>
                <a:latin typeface="Tahoma" panose="020B0604030504040204" pitchFamily="34" charset="0"/>
              </a:defRPr>
            </a:lvl2pPr>
            <a:lvl3pPr marL="1143000" indent="-228600">
              <a:defRPr sz="2200">
                <a:solidFill>
                  <a:schemeClr val="tx1"/>
                </a:solidFill>
                <a:latin typeface="Tahoma" panose="020B0604030504040204" pitchFamily="34" charset="0"/>
              </a:defRPr>
            </a:lvl3pPr>
            <a:lvl4pPr marL="1600200" indent="-228600">
              <a:defRPr sz="2200">
                <a:solidFill>
                  <a:schemeClr val="tx1"/>
                </a:solidFill>
                <a:latin typeface="Tahoma" panose="020B0604030504040204" pitchFamily="34" charset="0"/>
              </a:defRPr>
            </a:lvl4pPr>
            <a:lvl5pPr marL="2057400" indent="-228600">
              <a:defRPr sz="2200">
                <a:solidFill>
                  <a:schemeClr val="tx1"/>
                </a:solidFill>
                <a:latin typeface="Tahoma" panose="020B0604030504040204" pitchFamily="34" charset="0"/>
              </a:defRPr>
            </a:lvl5pPr>
            <a:lvl6pPr marL="2514600" indent="-228600" eaLnBrk="0" fontAlgn="base" hangingPunct="0">
              <a:spcBef>
                <a:spcPct val="0"/>
              </a:spcBef>
              <a:spcAft>
                <a:spcPct val="0"/>
              </a:spcAft>
              <a:defRPr sz="2200">
                <a:solidFill>
                  <a:schemeClr val="tx1"/>
                </a:solidFill>
                <a:latin typeface="Tahoma" panose="020B0604030504040204" pitchFamily="34" charset="0"/>
              </a:defRPr>
            </a:lvl6pPr>
            <a:lvl7pPr marL="2971800" indent="-228600" eaLnBrk="0" fontAlgn="base" hangingPunct="0">
              <a:spcBef>
                <a:spcPct val="0"/>
              </a:spcBef>
              <a:spcAft>
                <a:spcPct val="0"/>
              </a:spcAft>
              <a:defRPr sz="2200">
                <a:solidFill>
                  <a:schemeClr val="tx1"/>
                </a:solidFill>
                <a:latin typeface="Tahoma" panose="020B0604030504040204" pitchFamily="34" charset="0"/>
              </a:defRPr>
            </a:lvl7pPr>
            <a:lvl8pPr marL="3429000" indent="-228600" eaLnBrk="0" fontAlgn="base" hangingPunct="0">
              <a:spcBef>
                <a:spcPct val="0"/>
              </a:spcBef>
              <a:spcAft>
                <a:spcPct val="0"/>
              </a:spcAft>
              <a:defRPr sz="2200">
                <a:solidFill>
                  <a:schemeClr val="tx1"/>
                </a:solidFill>
                <a:latin typeface="Tahoma" panose="020B0604030504040204" pitchFamily="34" charset="0"/>
              </a:defRPr>
            </a:lvl8pPr>
            <a:lvl9pPr marL="3886200" indent="-228600" eaLnBrk="0" fontAlgn="base" hangingPunct="0">
              <a:spcBef>
                <a:spcPct val="0"/>
              </a:spcBef>
              <a:spcAft>
                <a:spcPct val="0"/>
              </a:spcAft>
              <a:defRPr sz="2200">
                <a:solidFill>
                  <a:schemeClr val="tx1"/>
                </a:solidFill>
                <a:latin typeface="Tahoma" panose="020B060403050404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nl-NL" altLang="nl-NL" sz="2250" b="1" i="0" u="none" strike="noStrike" kern="0" cap="none" spc="0" normalizeH="0" baseline="0" noProof="0" dirty="0">
              <a:ln>
                <a:noFill/>
              </a:ln>
              <a:solidFill>
                <a:srgbClr val="108BD9"/>
              </a:solidFill>
              <a:effectLst/>
              <a:uLnTx/>
              <a:uFillTx/>
              <a:latin typeface="Bookman Old Style"/>
              <a:ea typeface="+mn-ea"/>
              <a:cs typeface="+mn-cs"/>
            </a:endParaRPr>
          </a:p>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nl-NL" altLang="nl-NL" sz="2800" b="1" i="0" u="none" strike="noStrike" kern="0" cap="none" spc="0" normalizeH="0" baseline="0" noProof="0" dirty="0">
              <a:ln>
                <a:noFill/>
              </a:ln>
              <a:solidFill>
                <a:srgbClr val="108BD9"/>
              </a:solidFill>
              <a:effectLst/>
              <a:uLnTx/>
              <a:uFillTx/>
              <a:latin typeface="Bookman Old Style"/>
              <a:ea typeface="+mn-ea"/>
              <a:cs typeface="+mn-cs"/>
            </a:endParaRP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nl-NL" altLang="nl-NL" sz="3600" b="1" i="0" u="none" strike="noStrike" kern="0" cap="none" spc="0" normalizeH="0" baseline="0" noProof="0" dirty="0">
                <a:ln>
                  <a:noFill/>
                </a:ln>
                <a:solidFill>
                  <a:srgbClr val="108BD9"/>
                </a:solidFill>
                <a:effectLst/>
                <a:uLnTx/>
                <a:uFillTx/>
                <a:latin typeface="Bookman Old Style"/>
                <a:ea typeface="+mn-ea"/>
                <a:cs typeface="+mn-cs"/>
              </a:rPr>
              <a:t>No </a:t>
            </a:r>
            <a:r>
              <a:rPr kumimoji="0" lang="nl-NL" altLang="nl-NL" sz="3600" b="1" i="0" u="none" strike="noStrike" kern="0" cap="none" spc="0" normalizeH="0" baseline="0" noProof="0" dirty="0" err="1">
                <a:ln>
                  <a:noFill/>
                </a:ln>
                <a:solidFill>
                  <a:srgbClr val="108BD9"/>
                </a:solidFill>
                <a:effectLst/>
                <a:uLnTx/>
                <a:uFillTx/>
                <a:latin typeface="Bookman Old Style"/>
                <a:ea typeface="+mn-ea"/>
                <a:cs typeface="+mn-cs"/>
              </a:rPr>
              <a:t>Place</a:t>
            </a:r>
            <a:r>
              <a:rPr kumimoji="0" lang="nl-NL" altLang="nl-NL" sz="3600" b="1" i="0" u="none" strike="noStrike" kern="0" cap="none" spc="0" normalizeH="0" baseline="0" noProof="0" dirty="0">
                <a:ln>
                  <a:noFill/>
                </a:ln>
                <a:solidFill>
                  <a:srgbClr val="108BD9"/>
                </a:solidFill>
                <a:effectLst/>
                <a:uLnTx/>
                <a:uFillTx/>
                <a:latin typeface="Bookman Old Style"/>
                <a:ea typeface="+mn-ea"/>
                <a:cs typeface="+mn-cs"/>
              </a:rPr>
              <a:t> like home? (P</a:t>
            </a:r>
            <a:r>
              <a:rPr kumimoji="0" lang="nl-NL" altLang="nl-NL" sz="3600" b="1" i="0" u="none" strike="noStrike" kern="0" cap="none" spc="0" normalizeH="0" baseline="0" noProof="0" dirty="0" err="1">
                <a:ln>
                  <a:noFill/>
                </a:ln>
                <a:solidFill>
                  <a:srgbClr val="108BD9"/>
                </a:solidFill>
                <a:effectLst/>
                <a:uLnTx/>
                <a:uFillTx/>
                <a:latin typeface="Bookman Old Style"/>
                <a:ea typeface="+mn-ea"/>
                <a:cs typeface="+mn-cs"/>
              </a:rPr>
              <a:t>etra</a:t>
            </a:r>
            <a:r>
              <a:rPr kumimoji="0" lang="nl-NL" altLang="nl-NL" sz="3600" b="1" i="0" u="none" strike="noStrike" kern="0" cap="none" spc="0" normalizeH="0" baseline="0" noProof="0" dirty="0">
                <a:ln>
                  <a:noFill/>
                </a:ln>
                <a:solidFill>
                  <a:srgbClr val="108BD9"/>
                </a:solidFill>
                <a:effectLst/>
                <a:uLnTx/>
                <a:uFillTx/>
                <a:latin typeface="Bookman Old Style"/>
                <a:ea typeface="+mn-ea"/>
                <a:cs typeface="+mn-cs"/>
              </a:rPr>
              <a:t> de Jong, 2021)</a:t>
            </a:r>
            <a:endParaRPr kumimoji="0" lang="nl-NL" altLang="nl-NL" sz="3600" b="1" i="0" u="none" strike="noStrike" kern="1200" cap="none" spc="0" normalizeH="0" baseline="0" noProof="0" dirty="0">
              <a:ln>
                <a:noFill/>
              </a:ln>
              <a:solidFill>
                <a:srgbClr val="108BD9"/>
              </a:solidFill>
              <a:effectLst/>
              <a:uLnTx/>
              <a:uFillTx/>
              <a:latin typeface="Bookman Old Style" panose="02050604050505020204" pitchFamily="18" charset="0"/>
              <a:ea typeface="MS PGothic" panose="020B0600070205080204" pitchFamily="34" charset="-128"/>
              <a:cs typeface="+mn-cs"/>
            </a:endParaRPr>
          </a:p>
        </p:txBody>
      </p:sp>
      <p:sp>
        <p:nvSpPr>
          <p:cNvPr id="34819" name="Rectangle 3">
            <a:extLst>
              <a:ext uri="{FF2B5EF4-FFF2-40B4-BE49-F238E27FC236}">
                <a16:creationId xmlns:a16="http://schemas.microsoft.com/office/drawing/2014/main" id="{E05241EB-DF84-2307-2119-4B8D78793D3F}"/>
              </a:ext>
            </a:extLst>
          </p:cNvPr>
          <p:cNvSpPr>
            <a:spLocks noChangeArrowheads="1"/>
          </p:cNvSpPr>
          <p:nvPr/>
        </p:nvSpPr>
        <p:spPr bwMode="auto">
          <a:xfrm>
            <a:off x="3752850" y="2343150"/>
            <a:ext cx="5257800" cy="3086100"/>
          </a:xfrm>
          <a:prstGeom prst="rect">
            <a:avLst/>
          </a:prstGeom>
          <a:noFill/>
          <a:ln>
            <a:noFill/>
          </a:ln>
        </p:spPr>
        <p:txBody>
          <a:bodyPr/>
          <a:lstStyle/>
          <a:p>
            <a:pPr marL="146447" marR="0" lvl="0" indent="-146447" algn="l" defTabSz="685800" rtl="0" eaLnBrk="0" fontAlgn="base" latinLnBrk="0" hangingPunct="0">
              <a:lnSpc>
                <a:spcPts val="1875"/>
              </a:lnSpc>
              <a:spcBef>
                <a:spcPct val="0"/>
              </a:spcBef>
              <a:spcAft>
                <a:spcPct val="0"/>
              </a:spcAft>
              <a:buClr>
                <a:srgbClr val="E1E1E1"/>
              </a:buClr>
              <a:buSzTx/>
              <a:buFontTx/>
              <a:buChar char="•"/>
              <a:tabLst/>
              <a:defRPr/>
            </a:pPr>
            <a:endParaRPr kumimoji="0" lang="en-GB" sz="1500" b="1" i="0" u="none" strike="noStrike" kern="1200" cap="none" spc="0" normalizeH="0" baseline="0" noProof="0">
              <a:ln>
                <a:noFill/>
              </a:ln>
              <a:solidFill>
                <a:srgbClr val="000000"/>
              </a:solidFill>
              <a:effectLst>
                <a:outerShdw blurRad="38100" dist="38100" dir="2700000" algn="tl">
                  <a:srgbClr val="C0C0C0"/>
                </a:outerShdw>
              </a:effectLst>
              <a:uLnTx/>
              <a:uFillTx/>
              <a:latin typeface="Tahoma" panose="020B0604030504040204" pitchFamily="34" charset="0"/>
              <a:ea typeface="MS PGothic" pitchFamily="34" charset="-128"/>
              <a:cs typeface="+mn-cs"/>
            </a:endParaRPr>
          </a:p>
        </p:txBody>
      </p:sp>
      <p:sp>
        <p:nvSpPr>
          <p:cNvPr id="23556" name="Rectangle 4">
            <a:extLst>
              <a:ext uri="{FF2B5EF4-FFF2-40B4-BE49-F238E27FC236}">
                <a16:creationId xmlns:a16="http://schemas.microsoft.com/office/drawing/2014/main" id="{6D61AAE2-9FE2-96DB-F153-4932DFE13C2D}"/>
              </a:ext>
            </a:extLst>
          </p:cNvPr>
          <p:cNvSpPr>
            <a:spLocks noChangeArrowheads="1"/>
          </p:cNvSpPr>
          <p:nvPr/>
        </p:nvSpPr>
        <p:spPr bwMode="auto">
          <a:xfrm>
            <a:off x="1347788" y="1724025"/>
            <a:ext cx="9451975"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46050" indent="-146050" defTabSz="685800">
              <a:defRPr sz="2200">
                <a:solidFill>
                  <a:schemeClr val="tx1"/>
                </a:solidFill>
                <a:latin typeface="Tahoma" panose="020B0604030504040204" pitchFamily="34" charset="0"/>
              </a:defRPr>
            </a:lvl1pPr>
            <a:lvl2pPr marL="742950" indent="-285750" defTabSz="685800">
              <a:defRPr sz="2200">
                <a:solidFill>
                  <a:schemeClr val="tx1"/>
                </a:solidFill>
                <a:latin typeface="Tahoma" panose="020B0604030504040204" pitchFamily="34" charset="0"/>
              </a:defRPr>
            </a:lvl2pPr>
            <a:lvl3pPr marL="1143000" indent="-228600" defTabSz="685800">
              <a:defRPr sz="2200">
                <a:solidFill>
                  <a:schemeClr val="tx1"/>
                </a:solidFill>
                <a:latin typeface="Tahoma" panose="020B0604030504040204" pitchFamily="34" charset="0"/>
              </a:defRPr>
            </a:lvl3pPr>
            <a:lvl4pPr marL="1600200" indent="-228600" defTabSz="685800">
              <a:defRPr sz="2200">
                <a:solidFill>
                  <a:schemeClr val="tx1"/>
                </a:solidFill>
                <a:latin typeface="Tahoma" panose="020B0604030504040204" pitchFamily="34" charset="0"/>
              </a:defRPr>
            </a:lvl4pPr>
            <a:lvl5pPr marL="2057400" indent="-228600" defTabSz="685800">
              <a:defRPr sz="2200">
                <a:solidFill>
                  <a:schemeClr val="tx1"/>
                </a:solidFill>
                <a:latin typeface="Tahoma" panose="020B0604030504040204" pitchFamily="34" charset="0"/>
              </a:defRPr>
            </a:lvl5pPr>
            <a:lvl6pPr marL="2514600" indent="-228600" defTabSz="685800" eaLnBrk="0" fontAlgn="base" hangingPunct="0">
              <a:spcBef>
                <a:spcPct val="0"/>
              </a:spcBef>
              <a:spcAft>
                <a:spcPct val="0"/>
              </a:spcAft>
              <a:defRPr sz="2200">
                <a:solidFill>
                  <a:schemeClr val="tx1"/>
                </a:solidFill>
                <a:latin typeface="Tahoma" panose="020B0604030504040204" pitchFamily="34" charset="0"/>
              </a:defRPr>
            </a:lvl6pPr>
            <a:lvl7pPr marL="2971800" indent="-228600" defTabSz="685800" eaLnBrk="0" fontAlgn="base" hangingPunct="0">
              <a:spcBef>
                <a:spcPct val="0"/>
              </a:spcBef>
              <a:spcAft>
                <a:spcPct val="0"/>
              </a:spcAft>
              <a:defRPr sz="2200">
                <a:solidFill>
                  <a:schemeClr val="tx1"/>
                </a:solidFill>
                <a:latin typeface="Tahoma" panose="020B0604030504040204" pitchFamily="34" charset="0"/>
              </a:defRPr>
            </a:lvl7pPr>
            <a:lvl8pPr marL="3429000" indent="-228600" defTabSz="685800" eaLnBrk="0" fontAlgn="base" hangingPunct="0">
              <a:spcBef>
                <a:spcPct val="0"/>
              </a:spcBef>
              <a:spcAft>
                <a:spcPct val="0"/>
              </a:spcAft>
              <a:defRPr sz="2200">
                <a:solidFill>
                  <a:schemeClr val="tx1"/>
                </a:solidFill>
                <a:latin typeface="Tahoma" panose="020B0604030504040204" pitchFamily="34" charset="0"/>
              </a:defRPr>
            </a:lvl8pPr>
            <a:lvl9pPr marL="3886200" indent="-228600" defTabSz="685800" eaLnBrk="0" fontAlgn="base" hangingPunct="0">
              <a:spcBef>
                <a:spcPct val="0"/>
              </a:spcBef>
              <a:spcAft>
                <a:spcPct val="0"/>
              </a:spcAft>
              <a:defRPr sz="2200">
                <a:solidFill>
                  <a:schemeClr val="tx1"/>
                </a:solidFill>
                <a:latin typeface="Tahoma" panose="020B0604030504040204" pitchFamily="34" charset="0"/>
              </a:defRPr>
            </a:lvl9pPr>
          </a:lstStyle>
          <a:p>
            <a:pPr marL="146050" marR="0" lvl="0" indent="-146050" algn="l" defTabSz="685800" rtl="0" eaLnBrk="0" fontAlgn="base" latinLnBrk="0" hangingPunct="0">
              <a:lnSpc>
                <a:spcPct val="100000"/>
              </a:lnSpc>
              <a:spcBef>
                <a:spcPct val="0"/>
              </a:spcBef>
              <a:spcAft>
                <a:spcPct val="0"/>
              </a:spcAft>
              <a:buClr>
                <a:srgbClr val="108BD9"/>
              </a:buClr>
              <a:buSzTx/>
              <a:buFontTx/>
              <a:buChar char="•"/>
              <a:tabLst/>
              <a:defRPr/>
            </a:pPr>
            <a:r>
              <a:rPr kumimoji="0" lang="nl-NL" altLang="nl-NL" sz="23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De geringe verhuisgeneigdheid van ouderen is vooral ingegeven door de vrije wil en niet door het ontbreken van alternatieven op de woningmarkt: dit ondanks het feit dat de gewenste woningkenmerken soms afwijken van de huidige woonsituatie</a:t>
            </a:r>
          </a:p>
          <a:p>
            <a:pPr marL="146050" marR="0" lvl="0" indent="-146050" algn="l" defTabSz="685800" rtl="0" eaLnBrk="0" fontAlgn="base" latinLnBrk="0" hangingPunct="0">
              <a:lnSpc>
                <a:spcPct val="100000"/>
              </a:lnSpc>
              <a:spcBef>
                <a:spcPct val="0"/>
              </a:spcBef>
              <a:spcAft>
                <a:spcPct val="0"/>
              </a:spcAft>
              <a:buClr>
                <a:srgbClr val="108BD9"/>
              </a:buClr>
              <a:buSzTx/>
              <a:buFontTx/>
              <a:buChar char="•"/>
              <a:tabLst/>
              <a:defRPr/>
            </a:pPr>
            <a:r>
              <a:rPr kumimoji="0" lang="nl-NL" altLang="nl-NL" sz="23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Ook bij ouderen diverse leefstijlen met diverse woonvoorkeuren </a:t>
            </a:r>
          </a:p>
          <a:p>
            <a:pPr marL="146050" marR="0" lvl="0" indent="-146050" algn="l" defTabSz="685800" rtl="0" eaLnBrk="0" fontAlgn="base" latinLnBrk="0" hangingPunct="0">
              <a:lnSpc>
                <a:spcPct val="100000"/>
              </a:lnSpc>
              <a:spcBef>
                <a:spcPct val="0"/>
              </a:spcBef>
              <a:spcAft>
                <a:spcPct val="0"/>
              </a:spcAft>
              <a:buClr>
                <a:srgbClr val="108BD9"/>
              </a:buClr>
              <a:buSzTx/>
              <a:buFontTx/>
              <a:buChar char="•"/>
              <a:tabLst/>
              <a:defRPr/>
            </a:pPr>
            <a:endParaRPr kumimoji="0" lang="nl-NL" altLang="nl-NL" sz="23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endParaRPr>
          </a:p>
          <a:p>
            <a:pPr marL="146050" marR="0" lvl="0" indent="-146050" algn="l" defTabSz="685800" rtl="0" eaLnBrk="0" fontAlgn="base" latinLnBrk="0" hangingPunct="0">
              <a:lnSpc>
                <a:spcPct val="100000"/>
              </a:lnSpc>
              <a:spcBef>
                <a:spcPct val="0"/>
              </a:spcBef>
              <a:spcAft>
                <a:spcPct val="0"/>
              </a:spcAft>
              <a:buClr>
                <a:srgbClr val="108BD9"/>
              </a:buClr>
              <a:buSzTx/>
              <a:buFontTx/>
              <a:buChar char="•"/>
              <a:tabLst/>
              <a:defRPr/>
            </a:pPr>
            <a:r>
              <a:rPr kumimoji="0" lang="nl-NL" altLang="nl-NL" sz="23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Sommige ouderen kiezen juist voor een grotere woning….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 calcmode="lin" valueType="num">
                                      <p:cBhvr additive="base">
                                        <p:cTn id="7" dur="500" fill="hold"/>
                                        <p:tgtEl>
                                          <p:spTgt spid="2355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355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3556">
                                            <p:txEl>
                                              <p:pRg st="1" end="1"/>
                                            </p:txEl>
                                          </p:spTgt>
                                        </p:tgtEl>
                                        <p:attrNameLst>
                                          <p:attrName>style.visibility</p:attrName>
                                        </p:attrNameLst>
                                      </p:cBhvr>
                                      <p:to>
                                        <p:strVal val="visible"/>
                                      </p:to>
                                    </p:set>
                                    <p:anim calcmode="lin" valueType="num">
                                      <p:cBhvr additive="base">
                                        <p:cTn id="13" dur="500" fill="hold"/>
                                        <p:tgtEl>
                                          <p:spTgt spid="23556">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355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3556">
                                            <p:txEl>
                                              <p:pRg st="3" end="3"/>
                                            </p:txEl>
                                          </p:spTgt>
                                        </p:tgtEl>
                                        <p:attrNameLst>
                                          <p:attrName>style.visibility</p:attrName>
                                        </p:attrNameLst>
                                      </p:cBhvr>
                                      <p:to>
                                        <p:strVal val="visible"/>
                                      </p:to>
                                    </p:set>
                                    <p:anim calcmode="lin" valueType="num">
                                      <p:cBhvr additive="base">
                                        <p:cTn id="19" dur="500" fill="hold"/>
                                        <p:tgtEl>
                                          <p:spTgt spid="23556">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355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4C373AC7-B176-B21E-AFAD-7C661C679DB5}"/>
              </a:ext>
            </a:extLst>
          </p:cNvPr>
          <p:cNvSpPr>
            <a:spLocks noChangeArrowheads="1"/>
          </p:cNvSpPr>
          <p:nvPr/>
        </p:nvSpPr>
        <p:spPr bwMode="auto">
          <a:xfrm>
            <a:off x="1114425" y="0"/>
            <a:ext cx="10737850" cy="1341438"/>
          </a:xfrm>
          <a:prstGeom prst="rect">
            <a:avLst/>
          </a:prstGeom>
          <a:noFill/>
          <a:ln>
            <a:noFill/>
          </a:ln>
        </p:spPr>
        <p:txBody>
          <a:bodyPr anchor="b"/>
          <a:lstStyle>
            <a:lvl1pPr>
              <a:defRPr sz="2200">
                <a:solidFill>
                  <a:schemeClr val="tx1"/>
                </a:solidFill>
                <a:latin typeface="Tahoma" panose="020B0604030504040204" pitchFamily="34" charset="0"/>
              </a:defRPr>
            </a:lvl1pPr>
            <a:lvl2pPr marL="742950" indent="-285750">
              <a:defRPr sz="2200">
                <a:solidFill>
                  <a:schemeClr val="tx1"/>
                </a:solidFill>
                <a:latin typeface="Tahoma" panose="020B0604030504040204" pitchFamily="34" charset="0"/>
              </a:defRPr>
            </a:lvl2pPr>
            <a:lvl3pPr marL="1143000" indent="-228600">
              <a:defRPr sz="2200">
                <a:solidFill>
                  <a:schemeClr val="tx1"/>
                </a:solidFill>
                <a:latin typeface="Tahoma" panose="020B0604030504040204" pitchFamily="34" charset="0"/>
              </a:defRPr>
            </a:lvl3pPr>
            <a:lvl4pPr marL="1600200" indent="-228600">
              <a:defRPr sz="2200">
                <a:solidFill>
                  <a:schemeClr val="tx1"/>
                </a:solidFill>
                <a:latin typeface="Tahoma" panose="020B0604030504040204" pitchFamily="34" charset="0"/>
              </a:defRPr>
            </a:lvl4pPr>
            <a:lvl5pPr marL="2057400" indent="-228600">
              <a:defRPr sz="2200">
                <a:solidFill>
                  <a:schemeClr val="tx1"/>
                </a:solidFill>
                <a:latin typeface="Tahoma" panose="020B0604030504040204" pitchFamily="34" charset="0"/>
              </a:defRPr>
            </a:lvl5pPr>
            <a:lvl6pPr marL="2514600" indent="-228600" eaLnBrk="0" fontAlgn="base" hangingPunct="0">
              <a:spcBef>
                <a:spcPct val="0"/>
              </a:spcBef>
              <a:spcAft>
                <a:spcPct val="0"/>
              </a:spcAft>
              <a:defRPr sz="2200">
                <a:solidFill>
                  <a:schemeClr val="tx1"/>
                </a:solidFill>
                <a:latin typeface="Tahoma" panose="020B0604030504040204" pitchFamily="34" charset="0"/>
              </a:defRPr>
            </a:lvl6pPr>
            <a:lvl7pPr marL="2971800" indent="-228600" eaLnBrk="0" fontAlgn="base" hangingPunct="0">
              <a:spcBef>
                <a:spcPct val="0"/>
              </a:spcBef>
              <a:spcAft>
                <a:spcPct val="0"/>
              </a:spcAft>
              <a:defRPr sz="2200">
                <a:solidFill>
                  <a:schemeClr val="tx1"/>
                </a:solidFill>
                <a:latin typeface="Tahoma" panose="020B0604030504040204" pitchFamily="34" charset="0"/>
              </a:defRPr>
            </a:lvl7pPr>
            <a:lvl8pPr marL="3429000" indent="-228600" eaLnBrk="0" fontAlgn="base" hangingPunct="0">
              <a:spcBef>
                <a:spcPct val="0"/>
              </a:spcBef>
              <a:spcAft>
                <a:spcPct val="0"/>
              </a:spcAft>
              <a:defRPr sz="2200">
                <a:solidFill>
                  <a:schemeClr val="tx1"/>
                </a:solidFill>
                <a:latin typeface="Tahoma" panose="020B0604030504040204" pitchFamily="34" charset="0"/>
              </a:defRPr>
            </a:lvl8pPr>
            <a:lvl9pPr marL="3886200" indent="-228600" eaLnBrk="0" fontAlgn="base" hangingPunct="0">
              <a:spcBef>
                <a:spcPct val="0"/>
              </a:spcBef>
              <a:spcAft>
                <a:spcPct val="0"/>
              </a:spcAft>
              <a:defRPr sz="2200">
                <a:solidFill>
                  <a:schemeClr val="tx1"/>
                </a:solidFill>
                <a:latin typeface="Tahoma" panose="020B060403050404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nl-NL" altLang="nl-NL" sz="2250" b="1" i="0" u="none" strike="noStrike" kern="0" cap="none" spc="0" normalizeH="0" baseline="0" noProof="0" dirty="0">
              <a:ln>
                <a:noFill/>
              </a:ln>
              <a:solidFill>
                <a:srgbClr val="108BD9"/>
              </a:solidFill>
              <a:effectLst/>
              <a:uLnTx/>
              <a:uFillTx/>
              <a:latin typeface="Bookman Old Style"/>
              <a:ea typeface="+mn-ea"/>
              <a:cs typeface="+mn-cs"/>
            </a:endParaRPr>
          </a:p>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nl-NL" altLang="nl-NL" sz="3300" b="1" i="0" u="none" strike="noStrike" kern="0" cap="none" spc="0" normalizeH="0" baseline="0" noProof="0" dirty="0">
              <a:ln>
                <a:noFill/>
              </a:ln>
              <a:solidFill>
                <a:srgbClr val="108BD9"/>
              </a:solidFill>
              <a:effectLst/>
              <a:uLnTx/>
              <a:uFillTx/>
              <a:latin typeface="Bookman Old Style"/>
              <a:ea typeface="+mn-ea"/>
              <a:cs typeface="+mn-cs"/>
            </a:endParaRP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nl-NL" altLang="nl-NL" sz="3600" b="1" i="0" u="none" strike="noStrike" kern="0" cap="none" spc="0" normalizeH="0" baseline="0" noProof="0" dirty="0">
                <a:ln>
                  <a:noFill/>
                </a:ln>
                <a:solidFill>
                  <a:srgbClr val="108BD9"/>
                </a:solidFill>
                <a:effectLst/>
                <a:uLnTx/>
                <a:uFillTx/>
                <a:latin typeface="Bookman Old Style"/>
                <a:ea typeface="+mn-ea"/>
                <a:cs typeface="+mn-cs"/>
              </a:rPr>
              <a:t>Ouderenhuisvesting als panacee voor woningmarkt- problematiek: een drieslag</a:t>
            </a:r>
            <a:endParaRPr kumimoji="0" lang="nl-NL" altLang="nl-NL" sz="3600" b="1" i="0" u="none" strike="noStrike" kern="1200" cap="none" spc="0" normalizeH="0" baseline="0" noProof="0" dirty="0">
              <a:ln>
                <a:noFill/>
              </a:ln>
              <a:solidFill>
                <a:srgbClr val="108BD9"/>
              </a:solidFill>
              <a:effectLst/>
              <a:uLnTx/>
              <a:uFillTx/>
              <a:latin typeface="Bookman Old Style" panose="02050604050505020204" pitchFamily="18" charset="0"/>
              <a:ea typeface="MS PGothic" panose="020B0600070205080204" pitchFamily="34" charset="-128"/>
              <a:cs typeface="+mn-cs"/>
            </a:endParaRPr>
          </a:p>
        </p:txBody>
      </p:sp>
      <p:sp>
        <p:nvSpPr>
          <p:cNvPr id="34819" name="Rectangle 3">
            <a:extLst>
              <a:ext uri="{FF2B5EF4-FFF2-40B4-BE49-F238E27FC236}">
                <a16:creationId xmlns:a16="http://schemas.microsoft.com/office/drawing/2014/main" id="{9617C8D2-6C4C-14DB-4537-98364E90BA9B}"/>
              </a:ext>
            </a:extLst>
          </p:cNvPr>
          <p:cNvSpPr>
            <a:spLocks noChangeArrowheads="1"/>
          </p:cNvSpPr>
          <p:nvPr/>
        </p:nvSpPr>
        <p:spPr bwMode="auto">
          <a:xfrm>
            <a:off x="3752850" y="2343150"/>
            <a:ext cx="5257800" cy="3086100"/>
          </a:xfrm>
          <a:prstGeom prst="rect">
            <a:avLst/>
          </a:prstGeom>
          <a:noFill/>
          <a:ln>
            <a:noFill/>
          </a:ln>
        </p:spPr>
        <p:txBody>
          <a:bodyPr/>
          <a:lstStyle/>
          <a:p>
            <a:pPr marL="146447" marR="0" lvl="0" indent="-146447" algn="l" defTabSz="685800" rtl="0" eaLnBrk="0" fontAlgn="base" latinLnBrk="0" hangingPunct="0">
              <a:lnSpc>
                <a:spcPts val="1875"/>
              </a:lnSpc>
              <a:spcBef>
                <a:spcPct val="0"/>
              </a:spcBef>
              <a:spcAft>
                <a:spcPct val="0"/>
              </a:spcAft>
              <a:buClr>
                <a:srgbClr val="E1E1E1"/>
              </a:buClr>
              <a:buSzTx/>
              <a:buFontTx/>
              <a:buChar char="•"/>
              <a:tabLst/>
              <a:defRPr/>
            </a:pPr>
            <a:endParaRPr kumimoji="0" lang="en-GB" sz="1500" b="1" i="0" u="none" strike="noStrike" kern="1200" cap="none" spc="0" normalizeH="0" baseline="0" noProof="0">
              <a:ln>
                <a:noFill/>
              </a:ln>
              <a:solidFill>
                <a:srgbClr val="000000"/>
              </a:solidFill>
              <a:effectLst>
                <a:outerShdw blurRad="38100" dist="38100" dir="2700000" algn="tl">
                  <a:srgbClr val="C0C0C0"/>
                </a:outerShdw>
              </a:effectLst>
              <a:uLnTx/>
              <a:uFillTx/>
              <a:latin typeface="Tahoma" panose="020B0604030504040204" pitchFamily="34" charset="0"/>
              <a:ea typeface="MS PGothic" pitchFamily="34" charset="-128"/>
              <a:cs typeface="+mn-cs"/>
            </a:endParaRPr>
          </a:p>
        </p:txBody>
      </p:sp>
      <p:sp>
        <p:nvSpPr>
          <p:cNvPr id="23556" name="Rectangle 4">
            <a:extLst>
              <a:ext uri="{FF2B5EF4-FFF2-40B4-BE49-F238E27FC236}">
                <a16:creationId xmlns:a16="http://schemas.microsoft.com/office/drawing/2014/main" id="{9C7189D4-8989-03B0-8055-B9C965219F1F}"/>
              </a:ext>
            </a:extLst>
          </p:cNvPr>
          <p:cNvSpPr>
            <a:spLocks noChangeArrowheads="1"/>
          </p:cNvSpPr>
          <p:nvPr/>
        </p:nvSpPr>
        <p:spPr bwMode="auto">
          <a:xfrm>
            <a:off x="1114425" y="1773238"/>
            <a:ext cx="7896225"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46050" indent="-146050" defTabSz="685800">
              <a:defRPr sz="2200">
                <a:solidFill>
                  <a:schemeClr val="tx1"/>
                </a:solidFill>
                <a:latin typeface="Tahoma" panose="020B0604030504040204" pitchFamily="34" charset="0"/>
              </a:defRPr>
            </a:lvl1pPr>
            <a:lvl2pPr marL="742950" indent="-285750" defTabSz="685800">
              <a:defRPr sz="2200">
                <a:solidFill>
                  <a:schemeClr val="tx1"/>
                </a:solidFill>
                <a:latin typeface="Tahoma" panose="020B0604030504040204" pitchFamily="34" charset="0"/>
              </a:defRPr>
            </a:lvl2pPr>
            <a:lvl3pPr marL="1143000" indent="-228600" defTabSz="685800">
              <a:defRPr sz="2200">
                <a:solidFill>
                  <a:schemeClr val="tx1"/>
                </a:solidFill>
                <a:latin typeface="Tahoma" panose="020B0604030504040204" pitchFamily="34" charset="0"/>
              </a:defRPr>
            </a:lvl3pPr>
            <a:lvl4pPr marL="1600200" indent="-228600" defTabSz="685800">
              <a:defRPr sz="2200">
                <a:solidFill>
                  <a:schemeClr val="tx1"/>
                </a:solidFill>
                <a:latin typeface="Tahoma" panose="020B0604030504040204" pitchFamily="34" charset="0"/>
              </a:defRPr>
            </a:lvl4pPr>
            <a:lvl5pPr marL="2057400" indent="-228600" defTabSz="685800">
              <a:defRPr sz="2200">
                <a:solidFill>
                  <a:schemeClr val="tx1"/>
                </a:solidFill>
                <a:latin typeface="Tahoma" panose="020B0604030504040204" pitchFamily="34" charset="0"/>
              </a:defRPr>
            </a:lvl5pPr>
            <a:lvl6pPr marL="2514600" indent="-228600" defTabSz="685800" eaLnBrk="0" fontAlgn="base" hangingPunct="0">
              <a:spcBef>
                <a:spcPct val="0"/>
              </a:spcBef>
              <a:spcAft>
                <a:spcPct val="0"/>
              </a:spcAft>
              <a:defRPr sz="2200">
                <a:solidFill>
                  <a:schemeClr val="tx1"/>
                </a:solidFill>
                <a:latin typeface="Tahoma" panose="020B0604030504040204" pitchFamily="34" charset="0"/>
              </a:defRPr>
            </a:lvl6pPr>
            <a:lvl7pPr marL="2971800" indent="-228600" defTabSz="685800" eaLnBrk="0" fontAlgn="base" hangingPunct="0">
              <a:spcBef>
                <a:spcPct val="0"/>
              </a:spcBef>
              <a:spcAft>
                <a:spcPct val="0"/>
              </a:spcAft>
              <a:defRPr sz="2200">
                <a:solidFill>
                  <a:schemeClr val="tx1"/>
                </a:solidFill>
                <a:latin typeface="Tahoma" panose="020B0604030504040204" pitchFamily="34" charset="0"/>
              </a:defRPr>
            </a:lvl7pPr>
            <a:lvl8pPr marL="3429000" indent="-228600" defTabSz="685800" eaLnBrk="0" fontAlgn="base" hangingPunct="0">
              <a:spcBef>
                <a:spcPct val="0"/>
              </a:spcBef>
              <a:spcAft>
                <a:spcPct val="0"/>
              </a:spcAft>
              <a:defRPr sz="2200">
                <a:solidFill>
                  <a:schemeClr val="tx1"/>
                </a:solidFill>
                <a:latin typeface="Tahoma" panose="020B0604030504040204" pitchFamily="34" charset="0"/>
              </a:defRPr>
            </a:lvl8pPr>
            <a:lvl9pPr marL="3886200" indent="-228600" defTabSz="685800" eaLnBrk="0" fontAlgn="base" hangingPunct="0">
              <a:spcBef>
                <a:spcPct val="0"/>
              </a:spcBef>
              <a:spcAft>
                <a:spcPct val="0"/>
              </a:spcAft>
              <a:defRPr sz="2200">
                <a:solidFill>
                  <a:schemeClr val="tx1"/>
                </a:solidFill>
                <a:latin typeface="Tahoma" panose="020B0604030504040204" pitchFamily="34" charset="0"/>
              </a:defRPr>
            </a:lvl9pPr>
          </a:lstStyle>
          <a:p>
            <a:pPr marL="146050" marR="0" lvl="0" indent="-146050" algn="l" defTabSz="685800" rtl="0" eaLnBrk="0" fontAlgn="base" latinLnBrk="0" hangingPunct="0">
              <a:lnSpc>
                <a:spcPct val="100000"/>
              </a:lnSpc>
              <a:spcBef>
                <a:spcPct val="0"/>
              </a:spcBef>
              <a:spcAft>
                <a:spcPct val="0"/>
              </a:spcAft>
              <a:buClr>
                <a:srgbClr val="108BD9"/>
              </a:buClr>
              <a:buSzTx/>
              <a:buFontTx/>
              <a:buChar char="•"/>
              <a:tabLst/>
              <a:defRPr/>
            </a:pPr>
            <a:r>
              <a:rPr kumimoji="0" lang="nl-NL" altLang="nl-NL" sz="23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Voldoen aan de toekomstige woningvraag van ouderen het bestrijden van eenzaamheid</a:t>
            </a:r>
          </a:p>
          <a:p>
            <a:pPr marL="146050" marR="0" lvl="0" indent="-146050" algn="l" defTabSz="685800" rtl="0" eaLnBrk="0" fontAlgn="base" latinLnBrk="0" hangingPunct="0">
              <a:lnSpc>
                <a:spcPct val="100000"/>
              </a:lnSpc>
              <a:spcBef>
                <a:spcPct val="0"/>
              </a:spcBef>
              <a:spcAft>
                <a:spcPct val="0"/>
              </a:spcAft>
              <a:buClr>
                <a:srgbClr val="108BD9"/>
              </a:buClr>
              <a:buSzTx/>
              <a:buFontTx/>
              <a:buChar char="•"/>
              <a:tabLst/>
              <a:defRPr/>
            </a:pPr>
            <a:r>
              <a:rPr kumimoji="0" lang="nl-NL" altLang="nl-NL" sz="23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Via doorstroming een efficiëntere inzet van de bestaande woningvoorraad</a:t>
            </a:r>
          </a:p>
          <a:p>
            <a:pPr marL="146050" marR="0" lvl="0" indent="-146050" algn="l" defTabSz="685800" rtl="0" eaLnBrk="0" fontAlgn="base" latinLnBrk="0" hangingPunct="0">
              <a:lnSpc>
                <a:spcPct val="100000"/>
              </a:lnSpc>
              <a:spcBef>
                <a:spcPct val="0"/>
              </a:spcBef>
              <a:spcAft>
                <a:spcPct val="0"/>
              </a:spcAft>
              <a:buClr>
                <a:srgbClr val="108BD9"/>
              </a:buClr>
              <a:buSzTx/>
              <a:buFontTx/>
              <a:buChar char="•"/>
              <a:tabLst/>
              <a:defRPr/>
            </a:pPr>
            <a:r>
              <a:rPr kumimoji="0" lang="nl-NL" altLang="nl-NL" sz="23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Minder aanspraak op mantelzorg en gezondheidszorg  </a:t>
            </a:r>
          </a:p>
          <a:p>
            <a:pPr marL="146050" marR="0" lvl="0" indent="-146050" algn="l" defTabSz="685800" rtl="0" eaLnBrk="0" fontAlgn="base" latinLnBrk="0" hangingPunct="0">
              <a:lnSpc>
                <a:spcPct val="100000"/>
              </a:lnSpc>
              <a:spcBef>
                <a:spcPct val="0"/>
              </a:spcBef>
              <a:spcAft>
                <a:spcPct val="0"/>
              </a:spcAft>
              <a:buClr>
                <a:srgbClr val="108BD9"/>
              </a:buClr>
              <a:buSzTx/>
              <a:buFontTx/>
              <a:buChar char="•"/>
              <a:tabLst/>
              <a:defRPr/>
            </a:pPr>
            <a:endParaRPr kumimoji="0" lang="nl-NL" altLang="nl-NL" sz="23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 calcmode="lin" valueType="num">
                                      <p:cBhvr additive="base">
                                        <p:cTn id="7" dur="500" fill="hold"/>
                                        <p:tgtEl>
                                          <p:spTgt spid="2355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355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3556">
                                            <p:txEl>
                                              <p:pRg st="1" end="1"/>
                                            </p:txEl>
                                          </p:spTgt>
                                        </p:tgtEl>
                                        <p:attrNameLst>
                                          <p:attrName>style.visibility</p:attrName>
                                        </p:attrNameLst>
                                      </p:cBhvr>
                                      <p:to>
                                        <p:strVal val="visible"/>
                                      </p:to>
                                    </p:set>
                                    <p:anim calcmode="lin" valueType="num">
                                      <p:cBhvr additive="base">
                                        <p:cTn id="13" dur="500" fill="hold"/>
                                        <p:tgtEl>
                                          <p:spTgt spid="23556">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355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3556">
                                            <p:txEl>
                                              <p:pRg st="2" end="2"/>
                                            </p:txEl>
                                          </p:spTgt>
                                        </p:tgtEl>
                                        <p:attrNameLst>
                                          <p:attrName>style.visibility</p:attrName>
                                        </p:attrNameLst>
                                      </p:cBhvr>
                                      <p:to>
                                        <p:strVal val="visible"/>
                                      </p:to>
                                    </p:set>
                                    <p:anim calcmode="lin" valueType="num">
                                      <p:cBhvr additive="base">
                                        <p:cTn id="19" dur="500" fill="hold"/>
                                        <p:tgtEl>
                                          <p:spTgt spid="23556">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355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el 1">
            <a:extLst>
              <a:ext uri="{FF2B5EF4-FFF2-40B4-BE49-F238E27FC236}">
                <a16:creationId xmlns:a16="http://schemas.microsoft.com/office/drawing/2014/main" id="{5360B53A-7CB6-6073-BE18-8DF3EF750F3D}"/>
              </a:ext>
            </a:extLst>
          </p:cNvPr>
          <p:cNvSpPr>
            <a:spLocks noGrp="1" noChangeArrowheads="1"/>
          </p:cNvSpPr>
          <p:nvPr>
            <p:ph type="title"/>
          </p:nvPr>
        </p:nvSpPr>
        <p:spPr>
          <a:xfrm>
            <a:off x="1127125" y="0"/>
            <a:ext cx="8777288" cy="620713"/>
          </a:xfrm>
        </p:spPr>
        <p:txBody>
          <a:bodyPr/>
          <a:lstStyle/>
          <a:p>
            <a:r>
              <a:rPr lang="en-GB" altLang="nl-NL" b="1">
                <a:solidFill>
                  <a:srgbClr val="168CD1"/>
                </a:solidFill>
              </a:rPr>
              <a:t>Knarrenhof Hasselt</a:t>
            </a:r>
            <a:endParaRPr lang="nl-NL" altLang="nl-NL" b="1">
              <a:solidFill>
                <a:srgbClr val="168CD1"/>
              </a:solidFill>
            </a:endParaRPr>
          </a:p>
        </p:txBody>
      </p:sp>
      <p:pic>
        <p:nvPicPr>
          <p:cNvPr id="77827" name="Picture 1">
            <a:extLst>
              <a:ext uri="{FF2B5EF4-FFF2-40B4-BE49-F238E27FC236}">
                <a16:creationId xmlns:a16="http://schemas.microsoft.com/office/drawing/2014/main" id="{FE04E9CC-C333-F7D6-36BA-A34108B19F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781050"/>
            <a:ext cx="4518025"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6">
            <a:extLst>
              <a:ext uri="{FF2B5EF4-FFF2-40B4-BE49-F238E27FC236}">
                <a16:creationId xmlns:a16="http://schemas.microsoft.com/office/drawing/2014/main" id="{84C37CCC-3720-CCFC-5B98-006BB3CB08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850" y="790575"/>
            <a:ext cx="3756025"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Content Placeholder 8">
            <a:extLst>
              <a:ext uri="{FF2B5EF4-FFF2-40B4-BE49-F238E27FC236}">
                <a16:creationId xmlns:a16="http://schemas.microsoft.com/office/drawing/2014/main" id="{765F683F-B37F-E3AA-774D-A803D1CD3A4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774825" y="3336925"/>
            <a:ext cx="4538663" cy="2722563"/>
          </a:xfrm>
        </p:spPr>
      </p:pic>
      <p:pic>
        <p:nvPicPr>
          <p:cNvPr id="77830" name="Picture 9">
            <a:extLst>
              <a:ext uri="{FF2B5EF4-FFF2-40B4-BE49-F238E27FC236}">
                <a16:creationId xmlns:a16="http://schemas.microsoft.com/office/drawing/2014/main" id="{1F122E03-7BF5-3859-1F89-18D9BDD7F9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1738" y="3306763"/>
            <a:ext cx="3756025"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el 1">
            <a:extLst>
              <a:ext uri="{FF2B5EF4-FFF2-40B4-BE49-F238E27FC236}">
                <a16:creationId xmlns:a16="http://schemas.microsoft.com/office/drawing/2014/main" id="{A6C0212A-1F55-84E7-3515-A16E40DE0C45}"/>
              </a:ext>
            </a:extLst>
          </p:cNvPr>
          <p:cNvSpPr>
            <a:spLocks noGrp="1" noChangeArrowheads="1"/>
          </p:cNvSpPr>
          <p:nvPr>
            <p:ph type="title"/>
          </p:nvPr>
        </p:nvSpPr>
        <p:spPr>
          <a:xfrm>
            <a:off x="1127125" y="0"/>
            <a:ext cx="8777288" cy="620713"/>
          </a:xfrm>
        </p:spPr>
        <p:txBody>
          <a:bodyPr/>
          <a:lstStyle/>
          <a:p>
            <a:r>
              <a:rPr lang="en-GB" altLang="nl-NL" b="1">
                <a:solidFill>
                  <a:srgbClr val="168CD1"/>
                </a:solidFill>
              </a:rPr>
              <a:t>Knarrenhof Zutphen</a:t>
            </a:r>
            <a:endParaRPr lang="nl-NL" altLang="nl-NL" b="1">
              <a:solidFill>
                <a:srgbClr val="168CD1"/>
              </a:solidFill>
            </a:endParaRPr>
          </a:p>
        </p:txBody>
      </p:sp>
      <p:pic>
        <p:nvPicPr>
          <p:cNvPr id="78851" name="Content Placeholder 4">
            <a:extLst>
              <a:ext uri="{FF2B5EF4-FFF2-40B4-BE49-F238E27FC236}">
                <a16:creationId xmlns:a16="http://schemas.microsoft.com/office/drawing/2014/main" id="{B5ECC271-F650-7BE6-2271-5225720E9BC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79650" y="3327400"/>
            <a:ext cx="4013200" cy="2724150"/>
          </a:xfrm>
        </p:spPr>
      </p:pic>
      <p:pic>
        <p:nvPicPr>
          <p:cNvPr id="78852" name="Picture 2">
            <a:extLst>
              <a:ext uri="{FF2B5EF4-FFF2-40B4-BE49-F238E27FC236}">
                <a16:creationId xmlns:a16="http://schemas.microsoft.com/office/drawing/2014/main" id="{B832EA21-68C4-E055-0811-257E4789E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981075"/>
            <a:ext cx="40132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3">
            <a:extLst>
              <a:ext uri="{FF2B5EF4-FFF2-40B4-BE49-F238E27FC236}">
                <a16:creationId xmlns:a16="http://schemas.microsoft.com/office/drawing/2014/main" id="{F28752CE-2A37-7E8B-CB5D-5F1D20B846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2850" y="962025"/>
            <a:ext cx="3763963"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5">
            <a:extLst>
              <a:ext uri="{FF2B5EF4-FFF2-40B4-BE49-F238E27FC236}">
                <a16:creationId xmlns:a16="http://schemas.microsoft.com/office/drawing/2014/main" id="{C7CE8C2B-A4B9-9C24-61D0-58409363FE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788" y="3306763"/>
            <a:ext cx="3756025"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el 1">
            <a:extLst>
              <a:ext uri="{FF2B5EF4-FFF2-40B4-BE49-F238E27FC236}">
                <a16:creationId xmlns:a16="http://schemas.microsoft.com/office/drawing/2014/main" id="{AF2FD28E-AD04-BE6C-D08B-5201E5904556}"/>
              </a:ext>
            </a:extLst>
          </p:cNvPr>
          <p:cNvSpPr>
            <a:spLocks noGrp="1" noChangeArrowheads="1"/>
          </p:cNvSpPr>
          <p:nvPr>
            <p:ph type="title"/>
          </p:nvPr>
        </p:nvSpPr>
        <p:spPr>
          <a:xfrm>
            <a:off x="2424113" y="0"/>
            <a:ext cx="7772400" cy="1144588"/>
          </a:xfrm>
        </p:spPr>
        <p:txBody>
          <a:bodyPr/>
          <a:lstStyle/>
          <a:p>
            <a:pPr marL="0" indent="0"/>
            <a:endParaRPr lang="nl-NL" altLang="nl-NL" b="1">
              <a:solidFill>
                <a:schemeClr val="bg2"/>
              </a:solidFill>
            </a:endParaRPr>
          </a:p>
        </p:txBody>
      </p:sp>
      <p:sp>
        <p:nvSpPr>
          <p:cNvPr id="21507" name="Tijdelijke aanduiding voor tekst 2">
            <a:extLst>
              <a:ext uri="{FF2B5EF4-FFF2-40B4-BE49-F238E27FC236}">
                <a16:creationId xmlns:a16="http://schemas.microsoft.com/office/drawing/2014/main" id="{C5317DC2-324E-1BF7-5649-02948E55A11E}"/>
              </a:ext>
            </a:extLst>
          </p:cNvPr>
          <p:cNvSpPr>
            <a:spLocks noGrp="1"/>
          </p:cNvSpPr>
          <p:nvPr>
            <p:ph type="body" sz="half" idx="1"/>
          </p:nvPr>
        </p:nvSpPr>
        <p:spPr>
          <a:xfrm>
            <a:off x="2441575" y="1412875"/>
            <a:ext cx="7913688" cy="4165600"/>
          </a:xfrm>
        </p:spPr>
        <p:txBody>
          <a:bodyPr/>
          <a:lstStyle/>
          <a:p>
            <a:pPr marL="0" indent="0">
              <a:buFontTx/>
              <a:buNone/>
              <a:defRPr/>
            </a:pPr>
            <a:endParaRPr lang="en-GB" altLang="nl-NL" sz="3000" b="1" dirty="0">
              <a:solidFill>
                <a:schemeClr val="bg2"/>
              </a:solidFill>
              <a:latin typeface="+mj-lt"/>
            </a:endParaRPr>
          </a:p>
          <a:p>
            <a:pPr marL="0" indent="0">
              <a:buFontTx/>
              <a:buNone/>
              <a:defRPr/>
            </a:pPr>
            <a:endParaRPr lang="en-GB" altLang="nl-NL" sz="3000" b="1" dirty="0">
              <a:solidFill>
                <a:schemeClr val="bg2"/>
              </a:solidFill>
              <a:latin typeface="+mj-lt"/>
            </a:endParaRPr>
          </a:p>
          <a:p>
            <a:pPr marL="0" indent="0">
              <a:buFontTx/>
              <a:buNone/>
              <a:defRPr/>
            </a:pPr>
            <a:endParaRPr lang="en-GB" altLang="nl-NL" sz="3000" b="1" dirty="0">
              <a:solidFill>
                <a:schemeClr val="bg2"/>
              </a:solidFill>
              <a:latin typeface="+mj-lt"/>
            </a:endParaRPr>
          </a:p>
          <a:p>
            <a:pPr marL="0" indent="0">
              <a:buFontTx/>
              <a:buNone/>
              <a:defRPr/>
            </a:pPr>
            <a:endParaRPr lang="en-GB" altLang="nl-NL" sz="3000" b="1" dirty="0">
              <a:solidFill>
                <a:schemeClr val="bg2"/>
              </a:solidFill>
              <a:latin typeface="+mj-lt"/>
            </a:endParaRPr>
          </a:p>
          <a:p>
            <a:pPr marL="0" indent="0">
              <a:lnSpc>
                <a:spcPts val="3000"/>
              </a:lnSpc>
              <a:buFontTx/>
              <a:buNone/>
              <a:defRPr/>
            </a:pPr>
            <a:r>
              <a:rPr lang="en-GB" altLang="nl-NL" sz="3600" b="1" dirty="0" err="1">
                <a:solidFill>
                  <a:schemeClr val="bg2"/>
                </a:solidFill>
                <a:latin typeface="+mj-lt"/>
              </a:rPr>
              <a:t>Woonlastenproblematiek</a:t>
            </a:r>
            <a:endParaRPr lang="nl-NL" altLang="nl-NL" sz="3600" dirty="0">
              <a:latin typeface="+mj-lt"/>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5">
            <a:extLst>
              <a:ext uri="{FF2B5EF4-FFF2-40B4-BE49-F238E27FC236}">
                <a16:creationId xmlns:a16="http://schemas.microsoft.com/office/drawing/2014/main" id="{424713E7-EEA8-1D37-71A8-B93BCF9D96CF}"/>
              </a:ext>
            </a:extLst>
          </p:cNvPr>
          <p:cNvSpPr>
            <a:spLocks noGrp="1" noChangeArrowheads="1"/>
          </p:cNvSpPr>
          <p:nvPr>
            <p:ph type="title" idx="4294967295"/>
          </p:nvPr>
        </p:nvSpPr>
        <p:spPr>
          <a:xfrm>
            <a:off x="1558925" y="0"/>
            <a:ext cx="9109075" cy="1052513"/>
          </a:xfrm>
        </p:spPr>
        <p:txBody>
          <a:bodyPr/>
          <a:lstStyle/>
          <a:p>
            <a:pPr marL="0" indent="0"/>
            <a:r>
              <a:rPr lang="nl-NL" altLang="nl-NL" b="1">
                <a:solidFill>
                  <a:schemeClr val="bg2"/>
                </a:solidFill>
              </a:rPr>
              <a:t>Gemiddelde huurverhoging 1 juli, 2010-2025  </a:t>
            </a:r>
            <a:endParaRPr lang="en-US" altLang="nl-NL" b="1">
              <a:solidFill>
                <a:schemeClr val="bg2"/>
              </a:solidFill>
            </a:endParaRPr>
          </a:p>
        </p:txBody>
      </p:sp>
      <p:sp>
        <p:nvSpPr>
          <p:cNvPr id="80899" name="Text Box 3">
            <a:extLst>
              <a:ext uri="{FF2B5EF4-FFF2-40B4-BE49-F238E27FC236}">
                <a16:creationId xmlns:a16="http://schemas.microsoft.com/office/drawing/2014/main" id="{87C5DD8C-0A77-E94F-41FF-518E75B3E072}"/>
              </a:ext>
            </a:extLst>
          </p:cNvPr>
          <p:cNvSpPr txBox="1">
            <a:spLocks noChangeArrowheads="1"/>
          </p:cNvSpPr>
          <p:nvPr/>
        </p:nvSpPr>
        <p:spPr bwMode="auto">
          <a:xfrm>
            <a:off x="1558925" y="5876925"/>
            <a:ext cx="31146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95263" indent="-195263">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195263" marR="0" lvl="0" indent="-195263" algn="l" defTabSz="914400" rtl="0" eaLnBrk="1" fontAlgn="base" latinLnBrk="0" hangingPunct="1">
              <a:lnSpc>
                <a:spcPct val="100000"/>
              </a:lnSpc>
              <a:spcBef>
                <a:spcPct val="50000"/>
              </a:spcBef>
              <a:spcAft>
                <a:spcPct val="0"/>
              </a:spcAft>
              <a:buClrTx/>
              <a:buSzTx/>
              <a:buFontTx/>
              <a:buNone/>
              <a:tabLst/>
              <a:defRPr/>
            </a:pPr>
            <a:r>
              <a:rPr kumimoji="0" lang="nl-NL" altLang="nl-NL" sz="1200" b="0" i="1" u="none" strike="noStrike" kern="1200" cap="none" spc="0" normalizeH="0" baseline="0" noProof="0">
                <a:ln>
                  <a:noFill/>
                </a:ln>
                <a:solidFill>
                  <a:srgbClr val="3399FF"/>
                </a:solidFill>
                <a:effectLst/>
                <a:uLnTx/>
                <a:uFillTx/>
                <a:latin typeface="Tahoma" panose="020B0604030504040204" pitchFamily="34" charset="0"/>
                <a:ea typeface="+mn-ea"/>
                <a:cs typeface="+mn-cs"/>
              </a:rPr>
              <a:t>Bron: CBS, 2025</a:t>
            </a:r>
            <a:endParaRPr kumimoji="0" lang="en-US" altLang="nl-NL" sz="1200" b="0" i="1" u="none" strike="noStrike" kern="1200" cap="none" spc="0" normalizeH="0" baseline="0" noProof="0">
              <a:ln>
                <a:noFill/>
              </a:ln>
              <a:solidFill>
                <a:srgbClr val="3399FF"/>
              </a:solidFill>
              <a:effectLst/>
              <a:uLnTx/>
              <a:uFillTx/>
              <a:latin typeface="Tahoma" panose="020B0604030504040204" pitchFamily="34" charset="0"/>
              <a:ea typeface="+mn-ea"/>
              <a:cs typeface="+mn-cs"/>
            </a:endParaRPr>
          </a:p>
        </p:txBody>
      </p:sp>
      <p:sp>
        <p:nvSpPr>
          <p:cNvPr id="80900" name="Rectangle 6">
            <a:extLst>
              <a:ext uri="{FF2B5EF4-FFF2-40B4-BE49-F238E27FC236}">
                <a16:creationId xmlns:a16="http://schemas.microsoft.com/office/drawing/2014/main" id="{C491276B-C71E-D780-6A2F-09711A58F40D}"/>
              </a:ext>
            </a:extLst>
          </p:cNvPr>
          <p:cNvSpPr>
            <a:spLocks noChangeArrowheads="1"/>
          </p:cNvSpPr>
          <p:nvPr/>
        </p:nvSpPr>
        <p:spPr bwMode="auto">
          <a:xfrm>
            <a:off x="10483850" y="-215900"/>
            <a:ext cx="184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80901" name="Rectangle 7">
            <a:extLst>
              <a:ext uri="{FF2B5EF4-FFF2-40B4-BE49-F238E27FC236}">
                <a16:creationId xmlns:a16="http://schemas.microsoft.com/office/drawing/2014/main" id="{060AEED2-6CA1-3FCC-4F76-CAF1291B3BB2}"/>
              </a:ext>
            </a:extLst>
          </p:cNvPr>
          <p:cNvSpPr>
            <a:spLocks noChangeArrowheads="1"/>
          </p:cNvSpPr>
          <p:nvPr/>
        </p:nvSpPr>
        <p:spPr bwMode="auto">
          <a:xfrm>
            <a:off x="10483850" y="-215900"/>
            <a:ext cx="184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nl-NL" altLang="en-US"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80902" name="Rectangle 8">
            <a:extLst>
              <a:ext uri="{FF2B5EF4-FFF2-40B4-BE49-F238E27FC236}">
                <a16:creationId xmlns:a16="http://schemas.microsoft.com/office/drawing/2014/main" id="{938441C1-0CE6-9CE5-DBA2-515B52E5BFFB}"/>
              </a:ext>
            </a:extLst>
          </p:cNvPr>
          <p:cNvSpPr>
            <a:spLocks noChangeArrowheads="1"/>
          </p:cNvSpPr>
          <p:nvPr/>
        </p:nvSpPr>
        <p:spPr bwMode="auto">
          <a:xfrm>
            <a:off x="10483850" y="-215900"/>
            <a:ext cx="184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80903" name="Rectangle 9">
            <a:extLst>
              <a:ext uri="{FF2B5EF4-FFF2-40B4-BE49-F238E27FC236}">
                <a16:creationId xmlns:a16="http://schemas.microsoft.com/office/drawing/2014/main" id="{E10FDD72-B237-4045-EBA2-FACFCD5616F2}"/>
              </a:ext>
            </a:extLst>
          </p:cNvPr>
          <p:cNvSpPr>
            <a:spLocks noChangeArrowheads="1"/>
          </p:cNvSpPr>
          <p:nvPr/>
        </p:nvSpPr>
        <p:spPr bwMode="auto">
          <a:xfrm>
            <a:off x="10483850" y="-215900"/>
            <a:ext cx="184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80904" name="Rectangle 2">
            <a:extLst>
              <a:ext uri="{FF2B5EF4-FFF2-40B4-BE49-F238E27FC236}">
                <a16:creationId xmlns:a16="http://schemas.microsoft.com/office/drawing/2014/main" id="{B2101AA2-5E89-FB3E-8751-6BFDA30E6569}"/>
              </a:ext>
            </a:extLst>
          </p:cNvPr>
          <p:cNvSpPr>
            <a:spLocks noChangeArrowheads="1"/>
          </p:cNvSpPr>
          <p:nvPr/>
        </p:nvSpPr>
        <p:spPr bwMode="auto">
          <a:xfrm>
            <a:off x="10483850" y="-215900"/>
            <a:ext cx="184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80905" name="Rectangle 11">
            <a:extLst>
              <a:ext uri="{FF2B5EF4-FFF2-40B4-BE49-F238E27FC236}">
                <a16:creationId xmlns:a16="http://schemas.microsoft.com/office/drawing/2014/main" id="{D4E21DD5-D91A-1EA1-EBC1-D85C8833B980}"/>
              </a:ext>
            </a:extLst>
          </p:cNvPr>
          <p:cNvSpPr>
            <a:spLocks noChangeArrowheads="1"/>
          </p:cNvSpPr>
          <p:nvPr/>
        </p:nvSpPr>
        <p:spPr bwMode="auto">
          <a:xfrm>
            <a:off x="10483850" y="-215900"/>
            <a:ext cx="184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pic>
        <p:nvPicPr>
          <p:cNvPr id="80906" name="Afbeelding 3">
            <a:extLst>
              <a:ext uri="{FF2B5EF4-FFF2-40B4-BE49-F238E27FC236}">
                <a16:creationId xmlns:a16="http://schemas.microsoft.com/office/drawing/2014/main" id="{79D49284-DEFC-E642-75CF-91A7D4C7C1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1300163"/>
            <a:ext cx="794385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5">
            <a:extLst>
              <a:ext uri="{FF2B5EF4-FFF2-40B4-BE49-F238E27FC236}">
                <a16:creationId xmlns:a16="http://schemas.microsoft.com/office/drawing/2014/main" id="{A79B4036-DEF2-F5C1-C85C-609D71A70730}"/>
              </a:ext>
            </a:extLst>
          </p:cNvPr>
          <p:cNvSpPr>
            <a:spLocks noGrp="1" noChangeArrowheads="1"/>
          </p:cNvSpPr>
          <p:nvPr>
            <p:ph type="title" idx="4294967295"/>
          </p:nvPr>
        </p:nvSpPr>
        <p:spPr>
          <a:xfrm>
            <a:off x="1127125" y="0"/>
            <a:ext cx="9540875" cy="1050925"/>
          </a:xfrm>
        </p:spPr>
        <p:txBody>
          <a:bodyPr/>
          <a:lstStyle/>
          <a:p>
            <a:pPr marL="0" indent="0"/>
            <a:r>
              <a:rPr lang="en-US" altLang="nl-NL" b="1">
                <a:solidFill>
                  <a:schemeClr val="bg2"/>
                </a:solidFill>
              </a:rPr>
              <a:t>Gemiddelde huurverhoging en effect bewonerswisseling</a:t>
            </a:r>
          </a:p>
        </p:txBody>
      </p:sp>
      <p:sp>
        <p:nvSpPr>
          <p:cNvPr id="82947" name="Text Box 3">
            <a:extLst>
              <a:ext uri="{FF2B5EF4-FFF2-40B4-BE49-F238E27FC236}">
                <a16:creationId xmlns:a16="http://schemas.microsoft.com/office/drawing/2014/main" id="{34BAEC87-B8E3-D125-F6CC-2201FD47BBFE}"/>
              </a:ext>
            </a:extLst>
          </p:cNvPr>
          <p:cNvSpPr txBox="1">
            <a:spLocks noChangeArrowheads="1"/>
          </p:cNvSpPr>
          <p:nvPr/>
        </p:nvSpPr>
        <p:spPr bwMode="auto">
          <a:xfrm>
            <a:off x="1425575" y="5807075"/>
            <a:ext cx="22320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95263" indent="-195263">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195263" marR="0" lvl="0" indent="-195263" algn="l" defTabSz="914400" rtl="0" eaLnBrk="1" fontAlgn="base" latinLnBrk="0" hangingPunct="1">
              <a:lnSpc>
                <a:spcPct val="100000"/>
              </a:lnSpc>
              <a:spcBef>
                <a:spcPct val="50000"/>
              </a:spcBef>
              <a:spcAft>
                <a:spcPct val="0"/>
              </a:spcAft>
              <a:buClrTx/>
              <a:buSzTx/>
              <a:buFontTx/>
              <a:buNone/>
              <a:tabLst/>
              <a:defRPr/>
            </a:pPr>
            <a:r>
              <a:rPr kumimoji="0" lang="nl-NL" altLang="nl-NL" sz="1200" b="0" i="1" u="none" strike="noStrike" kern="1200" cap="none" spc="0" normalizeH="0" baseline="0" noProof="0">
                <a:ln>
                  <a:noFill/>
                </a:ln>
                <a:solidFill>
                  <a:srgbClr val="3399FF"/>
                </a:solidFill>
                <a:effectLst/>
                <a:uLnTx/>
                <a:uFillTx/>
                <a:latin typeface="Tahoma" panose="020B0604030504040204" pitchFamily="34" charset="0"/>
                <a:ea typeface="+mn-ea"/>
                <a:cs typeface="+mn-cs"/>
              </a:rPr>
              <a:t>Bron: CBS, 2023</a:t>
            </a:r>
            <a:endParaRPr kumimoji="0" lang="en-US" altLang="nl-NL" sz="1200" b="0" i="1" u="none" strike="noStrike" kern="1200" cap="none" spc="0" normalizeH="0" baseline="0" noProof="0">
              <a:ln>
                <a:noFill/>
              </a:ln>
              <a:solidFill>
                <a:srgbClr val="3399FF"/>
              </a:solidFill>
              <a:effectLst/>
              <a:uLnTx/>
              <a:uFillTx/>
              <a:latin typeface="Tahoma" panose="020B0604030504040204" pitchFamily="34" charset="0"/>
              <a:ea typeface="+mn-ea"/>
              <a:cs typeface="+mn-cs"/>
            </a:endParaRPr>
          </a:p>
        </p:txBody>
      </p:sp>
      <p:sp>
        <p:nvSpPr>
          <p:cNvPr id="82948" name="Rectangle 6">
            <a:extLst>
              <a:ext uri="{FF2B5EF4-FFF2-40B4-BE49-F238E27FC236}">
                <a16:creationId xmlns:a16="http://schemas.microsoft.com/office/drawing/2014/main" id="{8085DEB4-1F5D-8E65-740E-B6D8C711874B}"/>
              </a:ext>
            </a:extLst>
          </p:cNvPr>
          <p:cNvSpPr>
            <a:spLocks noChangeArrowheads="1"/>
          </p:cNvSpPr>
          <p:nvPr/>
        </p:nvSpPr>
        <p:spPr bwMode="auto">
          <a:xfrm>
            <a:off x="10483850" y="-215900"/>
            <a:ext cx="1841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82949" name="Rectangle 7">
            <a:extLst>
              <a:ext uri="{FF2B5EF4-FFF2-40B4-BE49-F238E27FC236}">
                <a16:creationId xmlns:a16="http://schemas.microsoft.com/office/drawing/2014/main" id="{0FFC480F-4B92-663D-1E5E-E3A5F8FB46E7}"/>
              </a:ext>
            </a:extLst>
          </p:cNvPr>
          <p:cNvSpPr>
            <a:spLocks noChangeArrowheads="1"/>
          </p:cNvSpPr>
          <p:nvPr/>
        </p:nvSpPr>
        <p:spPr bwMode="auto">
          <a:xfrm>
            <a:off x="10483850" y="-215900"/>
            <a:ext cx="1841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nl-NL" altLang="en-US"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82950" name="Rectangle 8">
            <a:extLst>
              <a:ext uri="{FF2B5EF4-FFF2-40B4-BE49-F238E27FC236}">
                <a16:creationId xmlns:a16="http://schemas.microsoft.com/office/drawing/2014/main" id="{AB53A9E2-F118-ADC4-E86B-FF858B1C7BFB}"/>
              </a:ext>
            </a:extLst>
          </p:cNvPr>
          <p:cNvSpPr>
            <a:spLocks noChangeArrowheads="1"/>
          </p:cNvSpPr>
          <p:nvPr/>
        </p:nvSpPr>
        <p:spPr bwMode="auto">
          <a:xfrm>
            <a:off x="10483850" y="-215900"/>
            <a:ext cx="1841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82951" name="Rectangle 9">
            <a:extLst>
              <a:ext uri="{FF2B5EF4-FFF2-40B4-BE49-F238E27FC236}">
                <a16:creationId xmlns:a16="http://schemas.microsoft.com/office/drawing/2014/main" id="{BBAA8566-44B3-FFA7-27A1-B003B70B58F5}"/>
              </a:ext>
            </a:extLst>
          </p:cNvPr>
          <p:cNvSpPr>
            <a:spLocks noChangeArrowheads="1"/>
          </p:cNvSpPr>
          <p:nvPr/>
        </p:nvSpPr>
        <p:spPr bwMode="auto">
          <a:xfrm>
            <a:off x="10483850" y="-215900"/>
            <a:ext cx="1841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82952" name="Rectangle 2">
            <a:extLst>
              <a:ext uri="{FF2B5EF4-FFF2-40B4-BE49-F238E27FC236}">
                <a16:creationId xmlns:a16="http://schemas.microsoft.com/office/drawing/2014/main" id="{8222FC48-B8EE-03A2-894E-41EA4633A60A}"/>
              </a:ext>
            </a:extLst>
          </p:cNvPr>
          <p:cNvSpPr>
            <a:spLocks noChangeArrowheads="1"/>
          </p:cNvSpPr>
          <p:nvPr/>
        </p:nvSpPr>
        <p:spPr bwMode="auto">
          <a:xfrm>
            <a:off x="10483850" y="-215900"/>
            <a:ext cx="1841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82953" name="Rectangle 11">
            <a:extLst>
              <a:ext uri="{FF2B5EF4-FFF2-40B4-BE49-F238E27FC236}">
                <a16:creationId xmlns:a16="http://schemas.microsoft.com/office/drawing/2014/main" id="{215D5236-F358-E260-B71E-0B414FC3F32C}"/>
              </a:ext>
            </a:extLst>
          </p:cNvPr>
          <p:cNvSpPr>
            <a:spLocks noChangeArrowheads="1"/>
          </p:cNvSpPr>
          <p:nvPr/>
        </p:nvSpPr>
        <p:spPr bwMode="auto">
          <a:xfrm>
            <a:off x="10483850" y="-215900"/>
            <a:ext cx="1841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pic>
        <p:nvPicPr>
          <p:cNvPr id="82954" name="Afbeelding 2">
            <a:extLst>
              <a:ext uri="{FF2B5EF4-FFF2-40B4-BE49-F238E27FC236}">
                <a16:creationId xmlns:a16="http://schemas.microsoft.com/office/drawing/2014/main" id="{A93DC395-BA0A-3CD6-2775-EF803D461D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1268413"/>
            <a:ext cx="812800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a:extLst>
              <a:ext uri="{FF2B5EF4-FFF2-40B4-BE49-F238E27FC236}">
                <a16:creationId xmlns:a16="http://schemas.microsoft.com/office/drawing/2014/main" id="{D63FD210-4A15-3224-F514-79DC525E5DF6}"/>
              </a:ext>
            </a:extLst>
          </p:cNvPr>
          <p:cNvSpPr>
            <a:spLocks noGrp="1" noChangeArrowheads="1"/>
          </p:cNvSpPr>
          <p:nvPr>
            <p:ph type="title" idx="4294967295"/>
          </p:nvPr>
        </p:nvSpPr>
        <p:spPr>
          <a:xfrm>
            <a:off x="1127125" y="0"/>
            <a:ext cx="9540875" cy="1081088"/>
          </a:xfrm>
        </p:spPr>
        <p:txBody>
          <a:bodyPr/>
          <a:lstStyle/>
          <a:p>
            <a:pPr marL="0" indent="0"/>
            <a:r>
              <a:rPr lang="en-US" altLang="nl-NL" b="1">
                <a:solidFill>
                  <a:schemeClr val="bg2"/>
                </a:solidFill>
              </a:rPr>
              <a:t>Gemiddelde huurverhoging bij gereguleerde en vrije-sectorwoningen</a:t>
            </a:r>
          </a:p>
        </p:txBody>
      </p:sp>
      <p:sp>
        <p:nvSpPr>
          <p:cNvPr id="84995" name="Text Box 3">
            <a:extLst>
              <a:ext uri="{FF2B5EF4-FFF2-40B4-BE49-F238E27FC236}">
                <a16:creationId xmlns:a16="http://schemas.microsoft.com/office/drawing/2014/main" id="{92738E19-4861-0348-14EE-CD57E70A4E3F}"/>
              </a:ext>
            </a:extLst>
          </p:cNvPr>
          <p:cNvSpPr txBox="1">
            <a:spLocks noChangeArrowheads="1"/>
          </p:cNvSpPr>
          <p:nvPr/>
        </p:nvSpPr>
        <p:spPr bwMode="auto">
          <a:xfrm>
            <a:off x="1425575" y="5807075"/>
            <a:ext cx="22320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95263" indent="-195263">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195263" marR="0" lvl="0" indent="-195263" algn="l" defTabSz="914400" rtl="0" eaLnBrk="1" fontAlgn="base" latinLnBrk="0" hangingPunct="1">
              <a:lnSpc>
                <a:spcPct val="100000"/>
              </a:lnSpc>
              <a:spcBef>
                <a:spcPct val="50000"/>
              </a:spcBef>
              <a:spcAft>
                <a:spcPct val="0"/>
              </a:spcAft>
              <a:buClrTx/>
              <a:buSzTx/>
              <a:buFontTx/>
              <a:buNone/>
              <a:tabLst/>
              <a:defRPr/>
            </a:pPr>
            <a:r>
              <a:rPr kumimoji="0" lang="nl-NL" altLang="nl-NL" sz="1200" b="0" i="1" u="none" strike="noStrike" kern="1200" cap="none" spc="0" normalizeH="0" baseline="0" noProof="0">
                <a:ln>
                  <a:noFill/>
                </a:ln>
                <a:solidFill>
                  <a:srgbClr val="3399FF"/>
                </a:solidFill>
                <a:effectLst/>
                <a:uLnTx/>
                <a:uFillTx/>
                <a:latin typeface="Tahoma" panose="020B0604030504040204" pitchFamily="34" charset="0"/>
                <a:ea typeface="+mn-ea"/>
                <a:cs typeface="+mn-cs"/>
              </a:rPr>
              <a:t>Bron: CBS, 2025</a:t>
            </a:r>
            <a:endParaRPr kumimoji="0" lang="en-US" altLang="nl-NL" sz="1200" b="0" i="1" u="none" strike="noStrike" kern="1200" cap="none" spc="0" normalizeH="0" baseline="0" noProof="0">
              <a:ln>
                <a:noFill/>
              </a:ln>
              <a:solidFill>
                <a:srgbClr val="3399FF"/>
              </a:solidFill>
              <a:effectLst/>
              <a:uLnTx/>
              <a:uFillTx/>
              <a:latin typeface="Tahoma" panose="020B0604030504040204" pitchFamily="34" charset="0"/>
              <a:ea typeface="+mn-ea"/>
              <a:cs typeface="+mn-cs"/>
            </a:endParaRPr>
          </a:p>
        </p:txBody>
      </p:sp>
      <p:sp>
        <p:nvSpPr>
          <p:cNvPr id="84996" name="Rectangle 6">
            <a:extLst>
              <a:ext uri="{FF2B5EF4-FFF2-40B4-BE49-F238E27FC236}">
                <a16:creationId xmlns:a16="http://schemas.microsoft.com/office/drawing/2014/main" id="{6409BC51-B788-901B-B8E2-93081DE6670E}"/>
              </a:ext>
            </a:extLst>
          </p:cNvPr>
          <p:cNvSpPr>
            <a:spLocks noChangeArrowheads="1"/>
          </p:cNvSpPr>
          <p:nvPr/>
        </p:nvSpPr>
        <p:spPr bwMode="auto">
          <a:xfrm>
            <a:off x="10483850" y="-215900"/>
            <a:ext cx="1841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84997" name="Rectangle 7">
            <a:extLst>
              <a:ext uri="{FF2B5EF4-FFF2-40B4-BE49-F238E27FC236}">
                <a16:creationId xmlns:a16="http://schemas.microsoft.com/office/drawing/2014/main" id="{B7023321-035A-1F48-3D3C-884FB7A6B71E}"/>
              </a:ext>
            </a:extLst>
          </p:cNvPr>
          <p:cNvSpPr>
            <a:spLocks noChangeArrowheads="1"/>
          </p:cNvSpPr>
          <p:nvPr/>
        </p:nvSpPr>
        <p:spPr bwMode="auto">
          <a:xfrm>
            <a:off x="10483850" y="-215900"/>
            <a:ext cx="1841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nl-NL" altLang="en-US"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84998" name="Rectangle 8">
            <a:extLst>
              <a:ext uri="{FF2B5EF4-FFF2-40B4-BE49-F238E27FC236}">
                <a16:creationId xmlns:a16="http://schemas.microsoft.com/office/drawing/2014/main" id="{222D38F9-323B-58BB-2112-3B1484515EBB}"/>
              </a:ext>
            </a:extLst>
          </p:cNvPr>
          <p:cNvSpPr>
            <a:spLocks noChangeArrowheads="1"/>
          </p:cNvSpPr>
          <p:nvPr/>
        </p:nvSpPr>
        <p:spPr bwMode="auto">
          <a:xfrm>
            <a:off x="10483850" y="-215900"/>
            <a:ext cx="1841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84999" name="Rectangle 9">
            <a:extLst>
              <a:ext uri="{FF2B5EF4-FFF2-40B4-BE49-F238E27FC236}">
                <a16:creationId xmlns:a16="http://schemas.microsoft.com/office/drawing/2014/main" id="{A278D2E7-F66C-C9A1-5E46-57A28EEB71A6}"/>
              </a:ext>
            </a:extLst>
          </p:cNvPr>
          <p:cNvSpPr>
            <a:spLocks noChangeArrowheads="1"/>
          </p:cNvSpPr>
          <p:nvPr/>
        </p:nvSpPr>
        <p:spPr bwMode="auto">
          <a:xfrm>
            <a:off x="10483850" y="-215900"/>
            <a:ext cx="1841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85000" name="Rectangle 2">
            <a:extLst>
              <a:ext uri="{FF2B5EF4-FFF2-40B4-BE49-F238E27FC236}">
                <a16:creationId xmlns:a16="http://schemas.microsoft.com/office/drawing/2014/main" id="{9934945C-8DD0-8B16-6E12-698BD240341F}"/>
              </a:ext>
            </a:extLst>
          </p:cNvPr>
          <p:cNvSpPr>
            <a:spLocks noChangeArrowheads="1"/>
          </p:cNvSpPr>
          <p:nvPr/>
        </p:nvSpPr>
        <p:spPr bwMode="auto">
          <a:xfrm>
            <a:off x="10483850" y="-215900"/>
            <a:ext cx="1841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85001" name="Rectangle 11">
            <a:extLst>
              <a:ext uri="{FF2B5EF4-FFF2-40B4-BE49-F238E27FC236}">
                <a16:creationId xmlns:a16="http://schemas.microsoft.com/office/drawing/2014/main" id="{4723DABD-B26B-7A66-37D2-121940B017D1}"/>
              </a:ext>
            </a:extLst>
          </p:cNvPr>
          <p:cNvSpPr>
            <a:spLocks noChangeArrowheads="1"/>
          </p:cNvSpPr>
          <p:nvPr/>
        </p:nvSpPr>
        <p:spPr bwMode="auto">
          <a:xfrm>
            <a:off x="10483850" y="-215900"/>
            <a:ext cx="1841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pic>
        <p:nvPicPr>
          <p:cNvPr id="85002" name="Afbeelding 3">
            <a:extLst>
              <a:ext uri="{FF2B5EF4-FFF2-40B4-BE49-F238E27FC236}">
                <a16:creationId xmlns:a16="http://schemas.microsoft.com/office/drawing/2014/main" id="{E25895AC-18E2-94CC-BAD6-264FB615B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850" y="1341438"/>
            <a:ext cx="7734300"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6224A00A-46BC-55AE-EDE9-AEC299B31149}"/>
              </a:ext>
            </a:extLst>
          </p:cNvPr>
          <p:cNvSpPr>
            <a:spLocks noGrp="1" noChangeArrowheads="1"/>
          </p:cNvSpPr>
          <p:nvPr>
            <p:ph type="title"/>
          </p:nvPr>
        </p:nvSpPr>
        <p:spPr>
          <a:xfrm>
            <a:off x="1200150" y="-28575"/>
            <a:ext cx="10583863" cy="1225550"/>
          </a:xfrm>
        </p:spPr>
        <p:txBody>
          <a:bodyPr/>
          <a:lstStyle/>
          <a:p>
            <a:pPr marL="0" indent="0"/>
            <a:r>
              <a:rPr lang="nl-NL" altLang="en-US" b="1">
                <a:solidFill>
                  <a:schemeClr val="bg2"/>
                </a:solidFill>
              </a:rPr>
              <a:t>Hoe is Nederland in de wooncrisis terecht gekomen? (1)</a:t>
            </a:r>
          </a:p>
        </p:txBody>
      </p:sp>
      <p:sp>
        <p:nvSpPr>
          <p:cNvPr id="11267" name="Rectangle 4">
            <a:extLst>
              <a:ext uri="{FF2B5EF4-FFF2-40B4-BE49-F238E27FC236}">
                <a16:creationId xmlns:a16="http://schemas.microsoft.com/office/drawing/2014/main" id="{6B41445B-0C41-8613-2448-65762D0B32F9}"/>
              </a:ext>
            </a:extLst>
          </p:cNvPr>
          <p:cNvSpPr>
            <a:spLocks noChangeArrowheads="1"/>
          </p:cNvSpPr>
          <p:nvPr/>
        </p:nvSpPr>
        <p:spPr bwMode="auto">
          <a:xfrm>
            <a:off x="1343025" y="5734050"/>
            <a:ext cx="27368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en-US" sz="1200" b="0" i="0" u="none" strike="noStrike" kern="1200" cap="none" spc="0" normalizeH="0" baseline="0" noProof="0">
                <a:ln>
                  <a:noFill/>
                </a:ln>
                <a:solidFill>
                  <a:srgbClr val="108BD9"/>
                </a:solidFill>
                <a:effectLst/>
                <a:uLnTx/>
                <a:uFillTx/>
                <a:latin typeface="Tahoma" panose="020B0604030504040204" pitchFamily="34" charset="0"/>
                <a:ea typeface="MS PGothic" panose="020B0600070205080204" pitchFamily="34" charset="-128"/>
                <a:cs typeface="+mn-cs"/>
              </a:rPr>
              <a:t> </a:t>
            </a:r>
          </a:p>
        </p:txBody>
      </p:sp>
      <p:sp>
        <p:nvSpPr>
          <p:cNvPr id="11268" name="Content Placeholder 1">
            <a:extLst>
              <a:ext uri="{FF2B5EF4-FFF2-40B4-BE49-F238E27FC236}">
                <a16:creationId xmlns:a16="http://schemas.microsoft.com/office/drawing/2014/main" id="{18124D24-576D-99C1-EFE6-C8164DCE2EA5}"/>
              </a:ext>
            </a:extLst>
          </p:cNvPr>
          <p:cNvSpPr>
            <a:spLocks noGrp="1" noChangeArrowheads="1"/>
          </p:cNvSpPr>
          <p:nvPr>
            <p:ph idx="1"/>
          </p:nvPr>
        </p:nvSpPr>
        <p:spPr>
          <a:xfrm>
            <a:off x="1184275" y="1773238"/>
            <a:ext cx="10213975" cy="3336925"/>
          </a:xfrm>
        </p:spPr>
        <p:txBody>
          <a:bodyPr/>
          <a:lstStyle/>
          <a:p>
            <a:r>
              <a:rPr lang="nl-NL" altLang="en-US" sz="2300"/>
              <a:t>Onderschatten van de woningvraag</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33DD944F-2AAE-F8BE-9A5C-9648DBE2AB49}"/>
              </a:ext>
            </a:extLst>
          </p:cNvPr>
          <p:cNvSpPr>
            <a:spLocks noGrp="1" noChangeArrowheads="1"/>
          </p:cNvSpPr>
          <p:nvPr>
            <p:ph type="title"/>
          </p:nvPr>
        </p:nvSpPr>
        <p:spPr>
          <a:xfrm>
            <a:off x="1127125" y="0"/>
            <a:ext cx="10369550" cy="620713"/>
          </a:xfrm>
        </p:spPr>
        <p:txBody>
          <a:bodyPr/>
          <a:lstStyle/>
          <a:p>
            <a:pPr marL="0" indent="0"/>
            <a:r>
              <a:rPr lang="nl-NL" altLang="nl-NL" b="1">
                <a:solidFill>
                  <a:schemeClr val="bg2"/>
                </a:solidFill>
              </a:rPr>
              <a:t>Netto huur- en koopquote in Europa 2022</a:t>
            </a:r>
          </a:p>
        </p:txBody>
      </p:sp>
      <p:sp>
        <p:nvSpPr>
          <p:cNvPr id="87043" name="TextBox 5">
            <a:extLst>
              <a:ext uri="{FF2B5EF4-FFF2-40B4-BE49-F238E27FC236}">
                <a16:creationId xmlns:a16="http://schemas.microsoft.com/office/drawing/2014/main" id="{44DCA674-B792-0949-EDA6-23E0E1794DE1}"/>
              </a:ext>
            </a:extLst>
          </p:cNvPr>
          <p:cNvSpPr txBox="1">
            <a:spLocks noChangeArrowheads="1"/>
          </p:cNvSpPr>
          <p:nvPr/>
        </p:nvSpPr>
        <p:spPr bwMode="auto">
          <a:xfrm>
            <a:off x="1127125" y="5772150"/>
            <a:ext cx="82819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nl-NL" sz="1000" b="0" i="1"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Source:  Eurostat</a:t>
            </a:r>
            <a:endParaRPr kumimoji="0" lang="nl-NL" altLang="nl-NL" sz="1000" b="0" i="1"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endParaRPr>
          </a:p>
        </p:txBody>
      </p:sp>
      <p:pic>
        <p:nvPicPr>
          <p:cNvPr id="87044" name="Picture 2">
            <a:extLst>
              <a:ext uri="{FF2B5EF4-FFF2-40B4-BE49-F238E27FC236}">
                <a16:creationId xmlns:a16="http://schemas.microsoft.com/office/drawing/2014/main" id="{F7B91727-4043-6C68-5BF9-38C21062F9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2663" y="908050"/>
            <a:ext cx="10658475"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7AF69AD0-4B9A-AE54-C87C-24F83FF355DD}"/>
              </a:ext>
            </a:extLst>
          </p:cNvPr>
          <p:cNvSpPr>
            <a:spLocks noGrp="1" noChangeArrowheads="1"/>
          </p:cNvSpPr>
          <p:nvPr>
            <p:ph type="title"/>
          </p:nvPr>
        </p:nvSpPr>
        <p:spPr>
          <a:xfrm>
            <a:off x="1271588" y="0"/>
            <a:ext cx="10728325" cy="1196975"/>
          </a:xfrm>
        </p:spPr>
        <p:txBody>
          <a:bodyPr/>
          <a:lstStyle/>
          <a:p>
            <a:pPr marL="0" indent="0" eaLnBrk="1" hangingPunct="1"/>
            <a:r>
              <a:rPr lang="en-US" altLang="nl-NL" b="1">
                <a:solidFill>
                  <a:schemeClr val="bg2"/>
                </a:solidFill>
              </a:rPr>
              <a:t>In welke mate maakt u zich zorgen over het betalen van de huur of de hypotheek in de EU?</a:t>
            </a:r>
            <a:endParaRPr lang="nl-NL" altLang="nl-NL" b="1">
              <a:solidFill>
                <a:schemeClr val="bg2"/>
              </a:solidFill>
            </a:endParaRPr>
          </a:p>
        </p:txBody>
      </p:sp>
      <p:sp>
        <p:nvSpPr>
          <p:cNvPr id="88067" name="Tekstvak 1">
            <a:extLst>
              <a:ext uri="{FF2B5EF4-FFF2-40B4-BE49-F238E27FC236}">
                <a16:creationId xmlns:a16="http://schemas.microsoft.com/office/drawing/2014/main" id="{3966A0DF-6483-8E14-4F05-6525BA26CF86}"/>
              </a:ext>
            </a:extLst>
          </p:cNvPr>
          <p:cNvSpPr txBox="1">
            <a:spLocks noChangeArrowheads="1"/>
          </p:cNvSpPr>
          <p:nvPr/>
        </p:nvSpPr>
        <p:spPr bwMode="auto">
          <a:xfrm>
            <a:off x="1271588" y="5876925"/>
            <a:ext cx="74993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0" i="1"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rPr>
              <a:t>Bron: EU</a:t>
            </a:r>
            <a:endParaRPr kumimoji="0" lang="nl-NL" altLang="nl-NL" sz="1200" b="0" i="1"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pic>
        <p:nvPicPr>
          <p:cNvPr id="88068" name="Picture 1">
            <a:extLst>
              <a:ext uri="{FF2B5EF4-FFF2-40B4-BE49-F238E27FC236}">
                <a16:creationId xmlns:a16="http://schemas.microsoft.com/office/drawing/2014/main" id="{A394D6EC-526E-523A-1491-6525FAEF44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588" y="1412875"/>
            <a:ext cx="10225087"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6E40029E-F213-4377-9AC6-A890757DA695}"/>
              </a:ext>
            </a:extLst>
          </p:cNvPr>
          <p:cNvSpPr>
            <a:spLocks noGrp="1" noChangeArrowheads="1"/>
          </p:cNvSpPr>
          <p:nvPr>
            <p:ph type="title"/>
          </p:nvPr>
        </p:nvSpPr>
        <p:spPr>
          <a:xfrm>
            <a:off x="1271588" y="0"/>
            <a:ext cx="10728325" cy="765175"/>
          </a:xfrm>
        </p:spPr>
        <p:txBody>
          <a:bodyPr/>
          <a:lstStyle/>
          <a:p>
            <a:pPr marL="0" indent="0" eaLnBrk="1" hangingPunct="1"/>
            <a:r>
              <a:rPr lang="en-US" altLang="nl-NL" b="1">
                <a:solidFill>
                  <a:schemeClr val="bg2"/>
                </a:solidFill>
              </a:rPr>
              <a:t>Ontwikkeling woonuitgaven in de huursector</a:t>
            </a:r>
            <a:endParaRPr lang="nl-NL" altLang="nl-NL" b="1">
              <a:solidFill>
                <a:schemeClr val="bg2"/>
              </a:solidFill>
            </a:endParaRPr>
          </a:p>
        </p:txBody>
      </p:sp>
      <p:sp>
        <p:nvSpPr>
          <p:cNvPr id="89091" name="Tekstvak 1">
            <a:extLst>
              <a:ext uri="{FF2B5EF4-FFF2-40B4-BE49-F238E27FC236}">
                <a16:creationId xmlns:a16="http://schemas.microsoft.com/office/drawing/2014/main" id="{D7539BB5-4B0F-37F1-4E95-F8AE4DBC7877}"/>
              </a:ext>
            </a:extLst>
          </p:cNvPr>
          <p:cNvSpPr txBox="1">
            <a:spLocks noChangeArrowheads="1"/>
          </p:cNvSpPr>
          <p:nvPr/>
        </p:nvSpPr>
        <p:spPr bwMode="auto">
          <a:xfrm>
            <a:off x="1271588" y="5876925"/>
            <a:ext cx="74993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0" i="1"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rPr>
              <a:t>Bron: WoON, 2024</a:t>
            </a:r>
            <a:endParaRPr kumimoji="0" lang="nl-NL" altLang="nl-NL" sz="1200" b="0" i="1"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pic>
        <p:nvPicPr>
          <p:cNvPr id="89092" name="Picture 1">
            <a:extLst>
              <a:ext uri="{FF2B5EF4-FFF2-40B4-BE49-F238E27FC236}">
                <a16:creationId xmlns:a16="http://schemas.microsoft.com/office/drawing/2014/main" id="{44A490C9-3681-D599-8752-B885037FBA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9788" y="908050"/>
            <a:ext cx="10872787"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808E0973-6DAE-4175-9752-19184F9EDB21}"/>
              </a:ext>
            </a:extLst>
          </p:cNvPr>
          <p:cNvSpPr>
            <a:spLocks noGrp="1" noChangeArrowheads="1"/>
          </p:cNvSpPr>
          <p:nvPr>
            <p:ph type="title"/>
          </p:nvPr>
        </p:nvSpPr>
        <p:spPr>
          <a:xfrm>
            <a:off x="1271588" y="0"/>
            <a:ext cx="10728325" cy="765175"/>
          </a:xfrm>
        </p:spPr>
        <p:txBody>
          <a:bodyPr/>
          <a:lstStyle/>
          <a:p>
            <a:pPr marL="0" indent="0" eaLnBrk="1" hangingPunct="1"/>
            <a:r>
              <a:rPr lang="en-US" altLang="nl-NL" b="1">
                <a:solidFill>
                  <a:schemeClr val="bg2"/>
                </a:solidFill>
              </a:rPr>
              <a:t>Ontwikkeling woonuitgaven eigenaar-bewoners</a:t>
            </a:r>
            <a:endParaRPr lang="nl-NL" altLang="nl-NL" b="1">
              <a:solidFill>
                <a:schemeClr val="bg2"/>
              </a:solidFill>
            </a:endParaRPr>
          </a:p>
        </p:txBody>
      </p:sp>
      <p:sp>
        <p:nvSpPr>
          <p:cNvPr id="90115" name="Tekstvak 1">
            <a:extLst>
              <a:ext uri="{FF2B5EF4-FFF2-40B4-BE49-F238E27FC236}">
                <a16:creationId xmlns:a16="http://schemas.microsoft.com/office/drawing/2014/main" id="{B3713DA6-6594-F0E1-2368-66B21A570BFC}"/>
              </a:ext>
            </a:extLst>
          </p:cNvPr>
          <p:cNvSpPr txBox="1">
            <a:spLocks noChangeArrowheads="1"/>
          </p:cNvSpPr>
          <p:nvPr/>
        </p:nvSpPr>
        <p:spPr bwMode="auto">
          <a:xfrm>
            <a:off x="1271588" y="5876925"/>
            <a:ext cx="74993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0" i="1"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rPr>
              <a:t>Bron: WoON, 2024</a:t>
            </a:r>
            <a:endParaRPr kumimoji="0" lang="nl-NL" altLang="nl-NL" sz="1200" b="0" i="1"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pic>
        <p:nvPicPr>
          <p:cNvPr id="90116" name="Picture 1">
            <a:extLst>
              <a:ext uri="{FF2B5EF4-FFF2-40B4-BE49-F238E27FC236}">
                <a16:creationId xmlns:a16="http://schemas.microsoft.com/office/drawing/2014/main" id="{214F934E-B55C-076E-CE36-44A186A341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7125" y="981075"/>
            <a:ext cx="10729913"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16F23D3B-92DC-9BE5-5820-FB98EDD493DB}"/>
              </a:ext>
            </a:extLst>
          </p:cNvPr>
          <p:cNvSpPr>
            <a:spLocks noGrp="1" noChangeArrowheads="1"/>
          </p:cNvSpPr>
          <p:nvPr>
            <p:ph type="title"/>
          </p:nvPr>
        </p:nvSpPr>
        <p:spPr>
          <a:xfrm>
            <a:off x="1271588" y="0"/>
            <a:ext cx="10728325" cy="765175"/>
          </a:xfrm>
        </p:spPr>
        <p:txBody>
          <a:bodyPr/>
          <a:lstStyle/>
          <a:p>
            <a:pPr marL="0" indent="0" eaLnBrk="1" hangingPunct="1"/>
            <a:r>
              <a:rPr lang="en-US" altLang="nl-NL" b="1">
                <a:solidFill>
                  <a:schemeClr val="bg2"/>
                </a:solidFill>
              </a:rPr>
              <a:t>Ontwikkeling scheefheid in de huursector</a:t>
            </a:r>
            <a:endParaRPr lang="nl-NL" altLang="nl-NL" b="1">
              <a:solidFill>
                <a:schemeClr val="bg2"/>
              </a:solidFill>
            </a:endParaRPr>
          </a:p>
        </p:txBody>
      </p:sp>
      <p:sp>
        <p:nvSpPr>
          <p:cNvPr id="91139" name="Tekstvak 1">
            <a:extLst>
              <a:ext uri="{FF2B5EF4-FFF2-40B4-BE49-F238E27FC236}">
                <a16:creationId xmlns:a16="http://schemas.microsoft.com/office/drawing/2014/main" id="{A55E5012-410C-342D-130C-A2A9A4414FE3}"/>
              </a:ext>
            </a:extLst>
          </p:cNvPr>
          <p:cNvSpPr txBox="1">
            <a:spLocks noChangeArrowheads="1"/>
          </p:cNvSpPr>
          <p:nvPr/>
        </p:nvSpPr>
        <p:spPr bwMode="auto">
          <a:xfrm>
            <a:off x="1271588" y="5876925"/>
            <a:ext cx="74993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0" i="1"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rPr>
              <a:t>Bron: WoON, 2024</a:t>
            </a:r>
            <a:endParaRPr kumimoji="0" lang="nl-NL" altLang="nl-NL" sz="1200" b="0" i="1"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pic>
        <p:nvPicPr>
          <p:cNvPr id="91140" name="Picture 1">
            <a:extLst>
              <a:ext uri="{FF2B5EF4-FFF2-40B4-BE49-F238E27FC236}">
                <a16:creationId xmlns:a16="http://schemas.microsoft.com/office/drawing/2014/main" id="{AFDE1B38-7C9E-3811-95EB-A03E0CECB2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2663" y="2352675"/>
            <a:ext cx="10945812"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A88C2DCC-0A91-3BAA-1E9A-FEC78961FF7D}"/>
              </a:ext>
            </a:extLst>
          </p:cNvPr>
          <p:cNvSpPr>
            <a:spLocks noGrp="1" noChangeArrowheads="1"/>
          </p:cNvSpPr>
          <p:nvPr>
            <p:ph type="title"/>
          </p:nvPr>
        </p:nvSpPr>
        <p:spPr>
          <a:xfrm>
            <a:off x="1271588" y="0"/>
            <a:ext cx="10728325" cy="1125538"/>
          </a:xfrm>
        </p:spPr>
        <p:txBody>
          <a:bodyPr/>
          <a:lstStyle/>
          <a:p>
            <a:pPr marL="0" indent="0" eaLnBrk="1" hangingPunct="1"/>
            <a:r>
              <a:rPr lang="en-US" altLang="nl-NL" b="1">
                <a:solidFill>
                  <a:schemeClr val="bg2"/>
                </a:solidFill>
              </a:rPr>
              <a:t>Maandelijkse woonuitgaven en inkomens naar doelgroep en naar eigendom, 2024</a:t>
            </a:r>
            <a:endParaRPr lang="nl-NL" altLang="nl-NL" b="1">
              <a:solidFill>
                <a:schemeClr val="bg2"/>
              </a:solidFill>
            </a:endParaRPr>
          </a:p>
        </p:txBody>
      </p:sp>
      <p:sp>
        <p:nvSpPr>
          <p:cNvPr id="92163" name="Tekstvak 1">
            <a:extLst>
              <a:ext uri="{FF2B5EF4-FFF2-40B4-BE49-F238E27FC236}">
                <a16:creationId xmlns:a16="http://schemas.microsoft.com/office/drawing/2014/main" id="{0CB9983A-4D86-78B1-58E1-657C6182439C}"/>
              </a:ext>
            </a:extLst>
          </p:cNvPr>
          <p:cNvSpPr txBox="1">
            <a:spLocks noChangeArrowheads="1"/>
          </p:cNvSpPr>
          <p:nvPr/>
        </p:nvSpPr>
        <p:spPr bwMode="auto">
          <a:xfrm>
            <a:off x="1271588" y="5876925"/>
            <a:ext cx="74993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0" i="1"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rPr>
              <a:t>Bron: WoON, 2024</a:t>
            </a:r>
            <a:endParaRPr kumimoji="0" lang="nl-NL" altLang="nl-NL" sz="1200" b="0" i="1"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pic>
        <p:nvPicPr>
          <p:cNvPr id="92164" name="Picture 1">
            <a:extLst>
              <a:ext uri="{FF2B5EF4-FFF2-40B4-BE49-F238E27FC236}">
                <a16:creationId xmlns:a16="http://schemas.microsoft.com/office/drawing/2014/main" id="{70CFBFB5-6E28-55F8-1189-9FA7F2359DB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2700" y="1268413"/>
            <a:ext cx="9998075" cy="443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45F58E62-2D94-6418-0BDC-C5D23D70D7B3}"/>
              </a:ext>
            </a:extLst>
          </p:cNvPr>
          <p:cNvSpPr>
            <a:spLocks noGrp="1" noChangeArrowheads="1"/>
          </p:cNvSpPr>
          <p:nvPr>
            <p:ph type="title"/>
          </p:nvPr>
        </p:nvSpPr>
        <p:spPr>
          <a:xfrm>
            <a:off x="1271588" y="0"/>
            <a:ext cx="10728325" cy="1125538"/>
          </a:xfrm>
        </p:spPr>
        <p:txBody>
          <a:bodyPr/>
          <a:lstStyle/>
          <a:p>
            <a:pPr marL="0" indent="0" eaLnBrk="1" hangingPunct="1"/>
            <a:r>
              <a:rPr lang="en-US" altLang="nl-NL" b="1">
                <a:solidFill>
                  <a:schemeClr val="bg2"/>
                </a:solidFill>
              </a:rPr>
              <a:t>Aandeel hurende huishoudens met te hoge woonlasten 2022-2025</a:t>
            </a:r>
            <a:endParaRPr lang="nl-NL" altLang="nl-NL" b="1">
              <a:solidFill>
                <a:schemeClr val="bg2"/>
              </a:solidFill>
            </a:endParaRPr>
          </a:p>
        </p:txBody>
      </p:sp>
      <p:sp>
        <p:nvSpPr>
          <p:cNvPr id="93187" name="Tekstvak 1">
            <a:extLst>
              <a:ext uri="{FF2B5EF4-FFF2-40B4-BE49-F238E27FC236}">
                <a16:creationId xmlns:a16="http://schemas.microsoft.com/office/drawing/2014/main" id="{EFD938F1-23AC-4047-D7A7-EB9F952B8395}"/>
              </a:ext>
            </a:extLst>
          </p:cNvPr>
          <p:cNvSpPr txBox="1">
            <a:spLocks noChangeArrowheads="1"/>
          </p:cNvSpPr>
          <p:nvPr/>
        </p:nvSpPr>
        <p:spPr bwMode="auto">
          <a:xfrm>
            <a:off x="1271588" y="5876925"/>
            <a:ext cx="74993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0" i="1"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rPr>
              <a:t>Bron:  Woonbase CBS</a:t>
            </a:r>
            <a:endParaRPr kumimoji="0" lang="nl-NL" altLang="nl-NL" sz="1200" b="0" i="1"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pic>
        <p:nvPicPr>
          <p:cNvPr id="93188" name="Afbeelding 1">
            <a:extLst>
              <a:ext uri="{FF2B5EF4-FFF2-40B4-BE49-F238E27FC236}">
                <a16:creationId xmlns:a16="http://schemas.microsoft.com/office/drawing/2014/main" id="{11332E17-DF2A-9EB4-8204-555CC30B7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400" y="1412875"/>
            <a:ext cx="9896475"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1B4F053B-BF0B-F16E-DAC4-74C5D8CC3C31}"/>
              </a:ext>
            </a:extLst>
          </p:cNvPr>
          <p:cNvSpPr>
            <a:spLocks noGrp="1" noChangeArrowheads="1"/>
          </p:cNvSpPr>
          <p:nvPr>
            <p:ph type="title"/>
          </p:nvPr>
        </p:nvSpPr>
        <p:spPr>
          <a:xfrm>
            <a:off x="1271588" y="0"/>
            <a:ext cx="10728325" cy="1125538"/>
          </a:xfrm>
        </p:spPr>
        <p:txBody>
          <a:bodyPr/>
          <a:lstStyle/>
          <a:p>
            <a:pPr marL="0" indent="0" eaLnBrk="1" hangingPunct="1"/>
            <a:r>
              <a:rPr lang="en-US" altLang="nl-NL" sz="3600" b="1">
                <a:solidFill>
                  <a:schemeClr val="bg2"/>
                </a:solidFill>
              </a:rPr>
              <a:t>Mate waarin huurders moeite hebben om de woonuitgaven te betalen</a:t>
            </a:r>
            <a:endParaRPr lang="nl-NL" altLang="nl-NL" sz="3600" b="1">
              <a:solidFill>
                <a:schemeClr val="bg2"/>
              </a:solidFill>
            </a:endParaRPr>
          </a:p>
        </p:txBody>
      </p:sp>
      <p:sp>
        <p:nvSpPr>
          <p:cNvPr id="94211" name="Tekstvak 1">
            <a:extLst>
              <a:ext uri="{FF2B5EF4-FFF2-40B4-BE49-F238E27FC236}">
                <a16:creationId xmlns:a16="http://schemas.microsoft.com/office/drawing/2014/main" id="{6D50F0A6-6BD3-DF5C-AA35-974C8D06EE0E}"/>
              </a:ext>
            </a:extLst>
          </p:cNvPr>
          <p:cNvSpPr txBox="1">
            <a:spLocks noChangeArrowheads="1"/>
          </p:cNvSpPr>
          <p:nvPr/>
        </p:nvSpPr>
        <p:spPr bwMode="auto">
          <a:xfrm>
            <a:off x="1271588" y="5876925"/>
            <a:ext cx="74993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0" i="1"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rPr>
              <a:t>Bron: WoON, 2024</a:t>
            </a:r>
            <a:endParaRPr kumimoji="0" lang="nl-NL" altLang="nl-NL" sz="1200" b="0" i="1"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pic>
        <p:nvPicPr>
          <p:cNvPr id="94212" name="Picture 1">
            <a:extLst>
              <a:ext uri="{FF2B5EF4-FFF2-40B4-BE49-F238E27FC236}">
                <a16:creationId xmlns:a16="http://schemas.microsoft.com/office/drawing/2014/main" id="{AD57EF05-280B-1FB3-1562-8D78FE6A0D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71813" y="1341438"/>
            <a:ext cx="5699125"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el 1">
            <a:extLst>
              <a:ext uri="{FF2B5EF4-FFF2-40B4-BE49-F238E27FC236}">
                <a16:creationId xmlns:a16="http://schemas.microsoft.com/office/drawing/2014/main" id="{FFE2BE10-0845-5201-BC70-4F20A186893C}"/>
              </a:ext>
            </a:extLst>
          </p:cNvPr>
          <p:cNvSpPr>
            <a:spLocks noGrp="1" noChangeArrowheads="1"/>
          </p:cNvSpPr>
          <p:nvPr>
            <p:ph type="title"/>
          </p:nvPr>
        </p:nvSpPr>
        <p:spPr>
          <a:xfrm>
            <a:off x="2424113" y="0"/>
            <a:ext cx="7772400" cy="1144588"/>
          </a:xfrm>
        </p:spPr>
        <p:txBody>
          <a:bodyPr/>
          <a:lstStyle/>
          <a:p>
            <a:pPr marL="0" indent="0"/>
            <a:endParaRPr lang="nl-NL" altLang="nl-NL" b="1">
              <a:solidFill>
                <a:schemeClr val="bg2"/>
              </a:solidFill>
            </a:endParaRPr>
          </a:p>
        </p:txBody>
      </p:sp>
      <p:sp>
        <p:nvSpPr>
          <p:cNvPr id="21507" name="Tijdelijke aanduiding voor tekst 2">
            <a:extLst>
              <a:ext uri="{FF2B5EF4-FFF2-40B4-BE49-F238E27FC236}">
                <a16:creationId xmlns:a16="http://schemas.microsoft.com/office/drawing/2014/main" id="{F2858F8B-C8A7-9ED3-58A1-4406692E7220}"/>
              </a:ext>
            </a:extLst>
          </p:cNvPr>
          <p:cNvSpPr>
            <a:spLocks noGrp="1"/>
          </p:cNvSpPr>
          <p:nvPr>
            <p:ph type="body" sz="half" idx="1"/>
          </p:nvPr>
        </p:nvSpPr>
        <p:spPr>
          <a:xfrm>
            <a:off x="2441575" y="1412875"/>
            <a:ext cx="7913688" cy="4165600"/>
          </a:xfrm>
        </p:spPr>
        <p:txBody>
          <a:bodyPr/>
          <a:lstStyle/>
          <a:p>
            <a:pPr marL="0" indent="0">
              <a:buFontTx/>
              <a:buNone/>
              <a:defRPr/>
            </a:pPr>
            <a:endParaRPr lang="en-GB" altLang="nl-NL" sz="3000" b="1" dirty="0">
              <a:solidFill>
                <a:schemeClr val="bg2"/>
              </a:solidFill>
              <a:latin typeface="+mj-lt"/>
            </a:endParaRPr>
          </a:p>
          <a:p>
            <a:pPr marL="0" indent="0">
              <a:buFontTx/>
              <a:buNone/>
              <a:defRPr/>
            </a:pPr>
            <a:endParaRPr lang="en-GB" altLang="nl-NL" sz="3000" b="1" dirty="0">
              <a:solidFill>
                <a:schemeClr val="bg2"/>
              </a:solidFill>
              <a:latin typeface="+mj-lt"/>
            </a:endParaRPr>
          </a:p>
          <a:p>
            <a:pPr marL="0" indent="0">
              <a:buFontTx/>
              <a:buNone/>
              <a:defRPr/>
            </a:pPr>
            <a:endParaRPr lang="en-GB" altLang="nl-NL" sz="3000" b="1" dirty="0">
              <a:solidFill>
                <a:schemeClr val="bg2"/>
              </a:solidFill>
              <a:latin typeface="+mj-lt"/>
            </a:endParaRPr>
          </a:p>
          <a:p>
            <a:pPr marL="0" indent="0">
              <a:buFontTx/>
              <a:buNone/>
              <a:defRPr/>
            </a:pPr>
            <a:endParaRPr lang="en-GB" altLang="nl-NL" sz="3000" b="1" dirty="0">
              <a:solidFill>
                <a:schemeClr val="bg2"/>
              </a:solidFill>
              <a:latin typeface="+mj-lt"/>
            </a:endParaRPr>
          </a:p>
          <a:p>
            <a:pPr marL="0" indent="0">
              <a:lnSpc>
                <a:spcPts val="3000"/>
              </a:lnSpc>
              <a:buFontTx/>
              <a:buNone/>
              <a:defRPr/>
            </a:pPr>
            <a:r>
              <a:rPr lang="en-GB" altLang="nl-NL" sz="3600" b="1" dirty="0" err="1">
                <a:solidFill>
                  <a:schemeClr val="bg2"/>
                </a:solidFill>
                <a:latin typeface="+mj-lt"/>
              </a:rPr>
              <a:t>Duurzaamheidsproblematiek</a:t>
            </a:r>
            <a:endParaRPr lang="nl-NL" altLang="nl-NL" sz="3600" dirty="0">
              <a:latin typeface="+mj-lt"/>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5CB937C8-A0AC-25F8-1299-CE4F5B000FD4}"/>
              </a:ext>
            </a:extLst>
          </p:cNvPr>
          <p:cNvSpPr>
            <a:spLocks noChangeArrowheads="1"/>
          </p:cNvSpPr>
          <p:nvPr/>
        </p:nvSpPr>
        <p:spPr bwMode="auto">
          <a:xfrm>
            <a:off x="1343025" y="0"/>
            <a:ext cx="1022508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200">
                <a:solidFill>
                  <a:schemeClr val="tx1"/>
                </a:solidFill>
                <a:latin typeface="Tahoma" panose="020B0604030504040204" pitchFamily="34" charset="0"/>
              </a:defRPr>
            </a:lvl1pPr>
            <a:lvl2pPr marL="742950" indent="-285750">
              <a:defRPr sz="2200">
                <a:solidFill>
                  <a:schemeClr val="tx1"/>
                </a:solidFill>
                <a:latin typeface="Tahoma" panose="020B0604030504040204" pitchFamily="34" charset="0"/>
              </a:defRPr>
            </a:lvl2pPr>
            <a:lvl3pPr marL="1143000" indent="-228600">
              <a:defRPr sz="2200">
                <a:solidFill>
                  <a:schemeClr val="tx1"/>
                </a:solidFill>
                <a:latin typeface="Tahoma" panose="020B0604030504040204" pitchFamily="34" charset="0"/>
              </a:defRPr>
            </a:lvl3pPr>
            <a:lvl4pPr marL="1600200" indent="-228600">
              <a:defRPr sz="2200">
                <a:solidFill>
                  <a:schemeClr val="tx1"/>
                </a:solidFill>
                <a:latin typeface="Tahoma" panose="020B0604030504040204" pitchFamily="34" charset="0"/>
              </a:defRPr>
            </a:lvl4pPr>
            <a:lvl5pPr marL="2057400" indent="-228600">
              <a:defRPr sz="2200">
                <a:solidFill>
                  <a:schemeClr val="tx1"/>
                </a:solidFill>
                <a:latin typeface="Tahoma" panose="020B0604030504040204" pitchFamily="34" charset="0"/>
              </a:defRPr>
            </a:lvl5pPr>
            <a:lvl6pPr marL="2514600" indent="-228600" eaLnBrk="0" fontAlgn="base" hangingPunct="0">
              <a:spcBef>
                <a:spcPct val="0"/>
              </a:spcBef>
              <a:spcAft>
                <a:spcPct val="0"/>
              </a:spcAft>
              <a:defRPr sz="2200">
                <a:solidFill>
                  <a:schemeClr val="tx1"/>
                </a:solidFill>
                <a:latin typeface="Tahoma" panose="020B0604030504040204" pitchFamily="34" charset="0"/>
              </a:defRPr>
            </a:lvl6pPr>
            <a:lvl7pPr marL="2971800" indent="-228600" eaLnBrk="0" fontAlgn="base" hangingPunct="0">
              <a:spcBef>
                <a:spcPct val="0"/>
              </a:spcBef>
              <a:spcAft>
                <a:spcPct val="0"/>
              </a:spcAft>
              <a:defRPr sz="2200">
                <a:solidFill>
                  <a:schemeClr val="tx1"/>
                </a:solidFill>
                <a:latin typeface="Tahoma" panose="020B0604030504040204" pitchFamily="34" charset="0"/>
              </a:defRPr>
            </a:lvl7pPr>
            <a:lvl8pPr marL="3429000" indent="-228600" eaLnBrk="0" fontAlgn="base" hangingPunct="0">
              <a:spcBef>
                <a:spcPct val="0"/>
              </a:spcBef>
              <a:spcAft>
                <a:spcPct val="0"/>
              </a:spcAft>
              <a:defRPr sz="2200">
                <a:solidFill>
                  <a:schemeClr val="tx1"/>
                </a:solidFill>
                <a:latin typeface="Tahoma" panose="020B0604030504040204" pitchFamily="34" charset="0"/>
              </a:defRPr>
            </a:lvl8pPr>
            <a:lvl9pPr marL="3886200" indent="-228600" eaLnBrk="0" fontAlgn="base" hangingPunct="0">
              <a:spcBef>
                <a:spcPct val="0"/>
              </a:spcBef>
              <a:spcAft>
                <a:spcPct val="0"/>
              </a:spcAft>
              <a:defRPr sz="22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3300" b="1" i="0" u="none" strike="noStrike" kern="1200" cap="none" spc="0" normalizeH="0" baseline="0" noProof="0">
                <a:ln>
                  <a:noFill/>
                </a:ln>
                <a:solidFill>
                  <a:srgbClr val="108BD9"/>
                </a:solidFill>
                <a:effectLst/>
                <a:uLnTx/>
                <a:uFillTx/>
                <a:latin typeface="Bookman Old Style" panose="02050604050505020204" pitchFamily="18" charset="0"/>
                <a:ea typeface="MS PGothic" panose="020B0600070205080204" pitchFamily="34" charset="-128"/>
                <a:cs typeface="+mn-cs"/>
              </a:rPr>
              <a:t>Voortgang duurzaamheid Staat van de Volkshuisvesting 2022-2025</a:t>
            </a:r>
          </a:p>
        </p:txBody>
      </p:sp>
      <p:sp>
        <p:nvSpPr>
          <p:cNvPr id="34819" name="Rectangle 3">
            <a:extLst>
              <a:ext uri="{FF2B5EF4-FFF2-40B4-BE49-F238E27FC236}">
                <a16:creationId xmlns:a16="http://schemas.microsoft.com/office/drawing/2014/main" id="{B7164DC0-B296-6880-CD29-B6633BB738DF}"/>
              </a:ext>
            </a:extLst>
          </p:cNvPr>
          <p:cNvSpPr>
            <a:spLocks noChangeArrowheads="1"/>
          </p:cNvSpPr>
          <p:nvPr/>
        </p:nvSpPr>
        <p:spPr bwMode="auto">
          <a:xfrm>
            <a:off x="2971800" y="1981200"/>
            <a:ext cx="7010400" cy="4114800"/>
          </a:xfrm>
          <a:prstGeom prst="rect">
            <a:avLst/>
          </a:prstGeom>
          <a:noFill/>
          <a:ln>
            <a:noFill/>
          </a:ln>
        </p:spPr>
        <p:txBody>
          <a:bodyPr/>
          <a:lstStyle/>
          <a:p>
            <a:pPr marL="195263" marR="0" lvl="0" indent="-195263" algn="l" defTabSz="914400" rtl="0" eaLnBrk="0" fontAlgn="base" latinLnBrk="0" hangingPunct="0">
              <a:lnSpc>
                <a:spcPts val="2500"/>
              </a:lnSpc>
              <a:spcBef>
                <a:spcPct val="0"/>
              </a:spcBef>
              <a:spcAft>
                <a:spcPct val="0"/>
              </a:spcAft>
              <a:buClr>
                <a:srgbClr val="E1E1E1"/>
              </a:buClr>
              <a:buSzTx/>
              <a:buFontTx/>
              <a:buChar char="•"/>
              <a:tabLst/>
              <a:defRPr/>
            </a:pPr>
            <a:endParaRPr kumimoji="0" lang="en-GB"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Tahoma" panose="020B0604030504040204" pitchFamily="34" charset="0"/>
              <a:ea typeface="+mn-ea"/>
              <a:cs typeface="+mn-cs"/>
            </a:endParaRPr>
          </a:p>
        </p:txBody>
      </p:sp>
      <p:sp>
        <p:nvSpPr>
          <p:cNvPr id="23556" name="Rectangle 4">
            <a:extLst>
              <a:ext uri="{FF2B5EF4-FFF2-40B4-BE49-F238E27FC236}">
                <a16:creationId xmlns:a16="http://schemas.microsoft.com/office/drawing/2014/main" id="{7DA14841-4002-2290-9AB3-DB4DDB40B945}"/>
              </a:ext>
            </a:extLst>
          </p:cNvPr>
          <p:cNvSpPr>
            <a:spLocks noChangeArrowheads="1"/>
          </p:cNvSpPr>
          <p:nvPr/>
        </p:nvSpPr>
        <p:spPr bwMode="auto">
          <a:xfrm>
            <a:off x="1416050" y="1557338"/>
            <a:ext cx="9693275"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95263" indent="-195263">
              <a:defRPr sz="2200">
                <a:solidFill>
                  <a:schemeClr val="tx1"/>
                </a:solidFill>
                <a:latin typeface="Tahoma" panose="020B0604030504040204" pitchFamily="34" charset="0"/>
              </a:defRPr>
            </a:lvl1pPr>
            <a:lvl2pPr marL="742950" indent="-285750">
              <a:defRPr sz="2200">
                <a:solidFill>
                  <a:schemeClr val="tx1"/>
                </a:solidFill>
                <a:latin typeface="Tahoma" panose="020B0604030504040204" pitchFamily="34" charset="0"/>
              </a:defRPr>
            </a:lvl2pPr>
            <a:lvl3pPr marL="1143000" indent="-228600">
              <a:defRPr sz="2200">
                <a:solidFill>
                  <a:schemeClr val="tx1"/>
                </a:solidFill>
                <a:latin typeface="Tahoma" panose="020B0604030504040204" pitchFamily="34" charset="0"/>
              </a:defRPr>
            </a:lvl3pPr>
            <a:lvl4pPr marL="1600200" indent="-228600">
              <a:defRPr sz="2200">
                <a:solidFill>
                  <a:schemeClr val="tx1"/>
                </a:solidFill>
                <a:latin typeface="Tahoma" panose="020B0604030504040204" pitchFamily="34" charset="0"/>
              </a:defRPr>
            </a:lvl4pPr>
            <a:lvl5pPr marL="2057400" indent="-228600">
              <a:defRPr sz="2200">
                <a:solidFill>
                  <a:schemeClr val="tx1"/>
                </a:solidFill>
                <a:latin typeface="Tahoma" panose="020B0604030504040204" pitchFamily="34" charset="0"/>
              </a:defRPr>
            </a:lvl5pPr>
            <a:lvl6pPr marL="2514600" indent="-228600" eaLnBrk="0" fontAlgn="base" hangingPunct="0">
              <a:spcBef>
                <a:spcPct val="0"/>
              </a:spcBef>
              <a:spcAft>
                <a:spcPct val="0"/>
              </a:spcAft>
              <a:defRPr sz="2200">
                <a:solidFill>
                  <a:schemeClr val="tx1"/>
                </a:solidFill>
                <a:latin typeface="Tahoma" panose="020B0604030504040204" pitchFamily="34" charset="0"/>
              </a:defRPr>
            </a:lvl6pPr>
            <a:lvl7pPr marL="2971800" indent="-228600" eaLnBrk="0" fontAlgn="base" hangingPunct="0">
              <a:spcBef>
                <a:spcPct val="0"/>
              </a:spcBef>
              <a:spcAft>
                <a:spcPct val="0"/>
              </a:spcAft>
              <a:defRPr sz="2200">
                <a:solidFill>
                  <a:schemeClr val="tx1"/>
                </a:solidFill>
                <a:latin typeface="Tahoma" panose="020B0604030504040204" pitchFamily="34" charset="0"/>
              </a:defRPr>
            </a:lvl7pPr>
            <a:lvl8pPr marL="3429000" indent="-228600" eaLnBrk="0" fontAlgn="base" hangingPunct="0">
              <a:spcBef>
                <a:spcPct val="0"/>
              </a:spcBef>
              <a:spcAft>
                <a:spcPct val="0"/>
              </a:spcAft>
              <a:defRPr sz="2200">
                <a:solidFill>
                  <a:schemeClr val="tx1"/>
                </a:solidFill>
                <a:latin typeface="Tahoma" panose="020B0604030504040204" pitchFamily="34" charset="0"/>
              </a:defRPr>
            </a:lvl8pPr>
            <a:lvl9pPr marL="3886200" indent="-228600" eaLnBrk="0" fontAlgn="base" hangingPunct="0">
              <a:spcBef>
                <a:spcPct val="0"/>
              </a:spcBef>
              <a:spcAft>
                <a:spcPct val="0"/>
              </a:spcAft>
              <a:defRPr sz="2200">
                <a:solidFill>
                  <a:schemeClr val="tx1"/>
                </a:solidFill>
                <a:latin typeface="Tahoma" panose="020B0604030504040204" pitchFamily="34" charset="0"/>
              </a:defRPr>
            </a:lvl9pPr>
          </a:lstStyle>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r>
              <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Aandeel woningen met slechte labels gedaald van 18,5% naar 15%</a:t>
            </a:r>
          </a:p>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r>
              <a:rPr kumimoji="0" lang="nl-NL" altLang="nl-NL" sz="20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Aandeel aardgasvrije woningen gestegen van 8,7% naar 11,2%</a:t>
            </a:r>
          </a:p>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r>
              <a:rPr kumimoji="0" lang="nl-NL" altLang="nl-NL" sz="20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Uitstoot broeikasgassen door gebouwde omgeving gedaald van 24 naar 19 Mton </a:t>
            </a:r>
          </a:p>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endParaRPr kumimoji="0" lang="nl-NL" altLang="nl-NL" sz="20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endParaRPr>
          </a:p>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r>
              <a:rPr kumimoji="0" lang="nl-NL" altLang="nl-NL" sz="20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Reductie aardgasgebruik stagneert (stijging 2024)</a:t>
            </a:r>
          </a:p>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r>
              <a:rPr kumimoji="0" lang="nl-NL" altLang="nl-NL" sz="20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Volgens het PBL is de kans op het halen van het beleidsdoel uitstoot 13,2 Mton in 2030 maar 15%...</a:t>
            </a:r>
          </a:p>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r>
              <a:rPr kumimoji="0" lang="nl-NL" altLang="nl-NL" sz="20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Aantal geïnstalleerde warmtepompen daalt (wel licht herstel in 2025) </a:t>
            </a:r>
          </a:p>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r>
              <a:rPr kumimoji="0" lang="nl-NL" altLang="nl-NL" sz="20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Corporaties liggen qua verduurzaming op schema maar dreigen nu achterop te raken (onvoldoende financiële middelen beschikbaar en niet realistische en dure eisen van de overheid)</a:t>
            </a:r>
          </a:p>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r>
              <a:rPr kumimoji="0" lang="nl-NL" altLang="nl-NL" sz="20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Verduurzamen van private sector blijft lastig</a:t>
            </a:r>
          </a:p>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endParaRPr kumimoji="0" lang="nl-NL" altLang="nl-NL" sz="20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endParaRPr>
          </a:p>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endParaRPr kumimoji="0" lang="nl-NL" altLang="nl-NL" sz="20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 calcmode="lin" valueType="num">
                                      <p:cBhvr additive="base">
                                        <p:cTn id="7" dur="500" fill="hold"/>
                                        <p:tgtEl>
                                          <p:spTgt spid="2355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355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3556">
                                            <p:txEl>
                                              <p:pRg st="1" end="1"/>
                                            </p:txEl>
                                          </p:spTgt>
                                        </p:tgtEl>
                                        <p:attrNameLst>
                                          <p:attrName>style.visibility</p:attrName>
                                        </p:attrNameLst>
                                      </p:cBhvr>
                                      <p:to>
                                        <p:strVal val="visible"/>
                                      </p:to>
                                    </p:set>
                                    <p:anim calcmode="lin" valueType="num">
                                      <p:cBhvr additive="base">
                                        <p:cTn id="13" dur="500" fill="hold"/>
                                        <p:tgtEl>
                                          <p:spTgt spid="23556">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355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3556">
                                            <p:txEl>
                                              <p:pRg st="2" end="2"/>
                                            </p:txEl>
                                          </p:spTgt>
                                        </p:tgtEl>
                                        <p:attrNameLst>
                                          <p:attrName>style.visibility</p:attrName>
                                        </p:attrNameLst>
                                      </p:cBhvr>
                                      <p:to>
                                        <p:strVal val="visible"/>
                                      </p:to>
                                    </p:set>
                                    <p:anim calcmode="lin" valueType="num">
                                      <p:cBhvr additive="base">
                                        <p:cTn id="19" dur="500" fill="hold"/>
                                        <p:tgtEl>
                                          <p:spTgt spid="23556">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355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3556">
                                            <p:txEl>
                                              <p:pRg st="4" end="4"/>
                                            </p:txEl>
                                          </p:spTgt>
                                        </p:tgtEl>
                                        <p:attrNameLst>
                                          <p:attrName>style.visibility</p:attrName>
                                        </p:attrNameLst>
                                      </p:cBhvr>
                                      <p:to>
                                        <p:strVal val="visible"/>
                                      </p:to>
                                    </p:set>
                                    <p:anim calcmode="lin" valueType="num">
                                      <p:cBhvr additive="base">
                                        <p:cTn id="25" dur="500" fill="hold"/>
                                        <p:tgtEl>
                                          <p:spTgt spid="23556">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355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3556">
                                            <p:txEl>
                                              <p:pRg st="5" end="5"/>
                                            </p:txEl>
                                          </p:spTgt>
                                        </p:tgtEl>
                                        <p:attrNameLst>
                                          <p:attrName>style.visibility</p:attrName>
                                        </p:attrNameLst>
                                      </p:cBhvr>
                                      <p:to>
                                        <p:strVal val="visible"/>
                                      </p:to>
                                    </p:set>
                                    <p:anim calcmode="lin" valueType="num">
                                      <p:cBhvr additive="base">
                                        <p:cTn id="31" dur="500" fill="hold"/>
                                        <p:tgtEl>
                                          <p:spTgt spid="23556">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355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3556">
                                            <p:txEl>
                                              <p:pRg st="6" end="6"/>
                                            </p:txEl>
                                          </p:spTgt>
                                        </p:tgtEl>
                                        <p:attrNameLst>
                                          <p:attrName>style.visibility</p:attrName>
                                        </p:attrNameLst>
                                      </p:cBhvr>
                                      <p:to>
                                        <p:strVal val="visible"/>
                                      </p:to>
                                    </p:set>
                                    <p:anim calcmode="lin" valueType="num">
                                      <p:cBhvr additive="base">
                                        <p:cTn id="37" dur="500" fill="hold"/>
                                        <p:tgtEl>
                                          <p:spTgt spid="23556">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355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3556">
                                            <p:txEl>
                                              <p:pRg st="7" end="7"/>
                                            </p:txEl>
                                          </p:spTgt>
                                        </p:tgtEl>
                                        <p:attrNameLst>
                                          <p:attrName>style.visibility</p:attrName>
                                        </p:attrNameLst>
                                      </p:cBhvr>
                                      <p:to>
                                        <p:strVal val="visible"/>
                                      </p:to>
                                    </p:set>
                                    <p:anim calcmode="lin" valueType="num">
                                      <p:cBhvr additive="base">
                                        <p:cTn id="43" dur="500" fill="hold"/>
                                        <p:tgtEl>
                                          <p:spTgt spid="23556">
                                            <p:txEl>
                                              <p:pRg st="7" end="7"/>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355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23556">
                                            <p:txEl>
                                              <p:pRg st="8" end="8"/>
                                            </p:txEl>
                                          </p:spTgt>
                                        </p:tgtEl>
                                        <p:attrNameLst>
                                          <p:attrName>style.visibility</p:attrName>
                                        </p:attrNameLst>
                                      </p:cBhvr>
                                      <p:to>
                                        <p:strVal val="visible"/>
                                      </p:to>
                                    </p:set>
                                    <p:anim calcmode="lin" valueType="num">
                                      <p:cBhvr additive="base">
                                        <p:cTn id="49" dur="500" fill="hold"/>
                                        <p:tgtEl>
                                          <p:spTgt spid="23556">
                                            <p:txEl>
                                              <p:pRg st="8" end="8"/>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23556">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5E4E3243-8203-9B90-DFCE-B8D9E2F1181D}"/>
              </a:ext>
            </a:extLst>
          </p:cNvPr>
          <p:cNvSpPr>
            <a:spLocks noGrp="1"/>
          </p:cNvSpPr>
          <p:nvPr>
            <p:ph type="title"/>
          </p:nvPr>
        </p:nvSpPr>
        <p:spPr>
          <a:xfrm>
            <a:off x="2424113" y="857250"/>
            <a:ext cx="8243887" cy="800100"/>
          </a:xfrm>
        </p:spPr>
        <p:txBody>
          <a:bodyPr/>
          <a:lstStyle/>
          <a:p>
            <a:pPr>
              <a:defRPr/>
            </a:pPr>
            <a:endParaRPr lang="en-US" altLang="en-US" sz="2475"/>
          </a:p>
        </p:txBody>
      </p:sp>
      <p:pic>
        <p:nvPicPr>
          <p:cNvPr id="12291" name="Picture 4">
            <a:extLst>
              <a:ext uri="{FF2B5EF4-FFF2-40B4-BE49-F238E27FC236}">
                <a16:creationId xmlns:a16="http://schemas.microsoft.com/office/drawing/2014/main" id="{7A5C4872-693C-223A-472E-E03BE78D8C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1277938"/>
            <a:ext cx="5346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Content Placeholder 5">
            <a:extLst>
              <a:ext uri="{FF2B5EF4-FFF2-40B4-BE49-F238E27FC236}">
                <a16:creationId xmlns:a16="http://schemas.microsoft.com/office/drawing/2014/main" id="{CAD9DBB6-07ED-70E8-61FA-29D25382EE19}"/>
              </a:ext>
            </a:extLst>
          </p:cNvPr>
          <p:cNvSpPr>
            <a:spLocks noGrp="1" noChangeArrowheads="1"/>
          </p:cNvSpPr>
          <p:nvPr>
            <p:ph idx="1"/>
          </p:nvPr>
        </p:nvSpPr>
        <p:spPr>
          <a:xfrm flipV="1">
            <a:off x="9390063" y="1657350"/>
            <a:ext cx="1404937" cy="203200"/>
          </a:xfrm>
        </p:spPr>
        <p:txBody>
          <a:bodyPr/>
          <a:lstStyle/>
          <a:p>
            <a:endParaRPr lang="en-US" altLang="en-US"/>
          </a:p>
        </p:txBody>
      </p:sp>
      <p:pic>
        <p:nvPicPr>
          <p:cNvPr id="12293" name="Picture 6">
            <a:extLst>
              <a:ext uri="{FF2B5EF4-FFF2-40B4-BE49-F238E27FC236}">
                <a16:creationId xmlns:a16="http://schemas.microsoft.com/office/drawing/2014/main" id="{67F0540E-5BA4-72A3-9B24-FE376D08CF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5089525"/>
            <a:ext cx="4913313"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7">
            <a:extLst>
              <a:ext uri="{FF2B5EF4-FFF2-40B4-BE49-F238E27FC236}">
                <a16:creationId xmlns:a16="http://schemas.microsoft.com/office/drawing/2014/main" id="{467BF8E5-9B1E-2154-053A-1F0145EB874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98988" y="2471738"/>
            <a:ext cx="3625850"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
            <a:extLst>
              <a:ext uri="{FF2B5EF4-FFF2-40B4-BE49-F238E27FC236}">
                <a16:creationId xmlns:a16="http://schemas.microsoft.com/office/drawing/2014/main" id="{A8AC56FE-5EA7-3A18-1E6C-A46EEE20DF4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92313" y="63500"/>
            <a:ext cx="68103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el 1">
            <a:extLst>
              <a:ext uri="{FF2B5EF4-FFF2-40B4-BE49-F238E27FC236}">
                <a16:creationId xmlns:a16="http://schemas.microsoft.com/office/drawing/2014/main" id="{373FDF62-0058-A2AD-19BB-C736A5F1EAD1}"/>
              </a:ext>
            </a:extLst>
          </p:cNvPr>
          <p:cNvSpPr>
            <a:spLocks noGrp="1" noChangeArrowheads="1"/>
          </p:cNvSpPr>
          <p:nvPr>
            <p:ph type="title"/>
          </p:nvPr>
        </p:nvSpPr>
        <p:spPr>
          <a:xfrm>
            <a:off x="2424113" y="0"/>
            <a:ext cx="7772400" cy="1144588"/>
          </a:xfrm>
        </p:spPr>
        <p:txBody>
          <a:bodyPr/>
          <a:lstStyle/>
          <a:p>
            <a:pPr marL="0" indent="0"/>
            <a:endParaRPr lang="nl-NL" altLang="nl-NL" b="1">
              <a:solidFill>
                <a:schemeClr val="bg2"/>
              </a:solidFill>
            </a:endParaRPr>
          </a:p>
        </p:txBody>
      </p:sp>
      <p:sp>
        <p:nvSpPr>
          <p:cNvPr id="21507" name="Tijdelijke aanduiding voor tekst 2">
            <a:extLst>
              <a:ext uri="{FF2B5EF4-FFF2-40B4-BE49-F238E27FC236}">
                <a16:creationId xmlns:a16="http://schemas.microsoft.com/office/drawing/2014/main" id="{851965EE-33DA-54A8-C7EF-305D2704D814}"/>
              </a:ext>
            </a:extLst>
          </p:cNvPr>
          <p:cNvSpPr>
            <a:spLocks noGrp="1"/>
          </p:cNvSpPr>
          <p:nvPr>
            <p:ph type="body" sz="half" idx="1"/>
          </p:nvPr>
        </p:nvSpPr>
        <p:spPr>
          <a:xfrm>
            <a:off x="2441575" y="1412875"/>
            <a:ext cx="7913688" cy="4165600"/>
          </a:xfrm>
        </p:spPr>
        <p:txBody>
          <a:bodyPr/>
          <a:lstStyle/>
          <a:p>
            <a:pPr marL="0" indent="0">
              <a:buFontTx/>
              <a:buNone/>
              <a:defRPr/>
            </a:pPr>
            <a:endParaRPr lang="en-GB" altLang="nl-NL" sz="3000" b="1" dirty="0">
              <a:solidFill>
                <a:schemeClr val="bg2"/>
              </a:solidFill>
              <a:latin typeface="+mj-lt"/>
            </a:endParaRPr>
          </a:p>
          <a:p>
            <a:pPr marL="0" indent="0">
              <a:buFontTx/>
              <a:buNone/>
              <a:defRPr/>
            </a:pPr>
            <a:endParaRPr lang="en-GB" altLang="nl-NL" sz="3000" b="1" dirty="0">
              <a:solidFill>
                <a:schemeClr val="bg2"/>
              </a:solidFill>
              <a:latin typeface="+mj-lt"/>
            </a:endParaRPr>
          </a:p>
          <a:p>
            <a:pPr marL="0" indent="0">
              <a:buFontTx/>
              <a:buNone/>
              <a:defRPr/>
            </a:pPr>
            <a:endParaRPr lang="en-GB" altLang="nl-NL" sz="3000" b="1" dirty="0">
              <a:solidFill>
                <a:schemeClr val="bg2"/>
              </a:solidFill>
              <a:latin typeface="+mj-lt"/>
            </a:endParaRPr>
          </a:p>
          <a:p>
            <a:pPr marL="0" indent="0">
              <a:buFontTx/>
              <a:buNone/>
              <a:defRPr/>
            </a:pPr>
            <a:endParaRPr lang="en-GB" altLang="nl-NL" sz="3000" b="1" dirty="0">
              <a:solidFill>
                <a:schemeClr val="bg2"/>
              </a:solidFill>
              <a:latin typeface="+mj-lt"/>
            </a:endParaRPr>
          </a:p>
          <a:p>
            <a:pPr marL="0" indent="0">
              <a:lnSpc>
                <a:spcPts val="3000"/>
              </a:lnSpc>
              <a:buFontTx/>
              <a:buNone/>
              <a:defRPr/>
            </a:pPr>
            <a:r>
              <a:rPr lang="en-GB" altLang="nl-NL" sz="3600" b="1" dirty="0" err="1">
                <a:solidFill>
                  <a:schemeClr val="bg2"/>
                </a:solidFill>
                <a:latin typeface="+mj-lt"/>
              </a:rPr>
              <a:t>Funderingsproblematiek</a:t>
            </a:r>
            <a:endParaRPr lang="nl-NL" altLang="nl-NL" sz="3600" dirty="0">
              <a:latin typeface="+mj-lt"/>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0BFCAB45-E954-758F-7312-A1AF3B0E2F0E}"/>
              </a:ext>
            </a:extLst>
          </p:cNvPr>
          <p:cNvSpPr>
            <a:spLocks noGrp="1" noChangeArrowheads="1"/>
          </p:cNvSpPr>
          <p:nvPr>
            <p:ph type="title"/>
          </p:nvPr>
        </p:nvSpPr>
        <p:spPr>
          <a:xfrm>
            <a:off x="1200150" y="0"/>
            <a:ext cx="10213975" cy="1065213"/>
          </a:xfrm>
        </p:spPr>
        <p:txBody>
          <a:bodyPr/>
          <a:lstStyle/>
          <a:p>
            <a:endParaRPr lang="en-US" altLang="en-US"/>
          </a:p>
        </p:txBody>
      </p:sp>
      <p:pic>
        <p:nvPicPr>
          <p:cNvPr id="99331" name="Picture 4">
            <a:extLst>
              <a:ext uri="{FF2B5EF4-FFF2-40B4-BE49-F238E27FC236}">
                <a16:creationId xmlns:a16="http://schemas.microsoft.com/office/drawing/2014/main" id="{C37FD186-7918-86EB-2F2D-E041C0DC5C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3588" cy="71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Afbeelding 6">
            <a:extLst>
              <a:ext uri="{FF2B5EF4-FFF2-40B4-BE49-F238E27FC236}">
                <a16:creationId xmlns:a16="http://schemas.microsoft.com/office/drawing/2014/main" id="{FC65B660-112F-AB0B-C679-2C4756A673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A92DC2B9-0927-446E-9CCE-E44073AFAAF6" descr="KCAF_FunderMaps-drogezomers-1660051248977.jpg">
            <a:extLst>
              <a:ext uri="{FF2B5EF4-FFF2-40B4-BE49-F238E27FC236}">
                <a16:creationId xmlns:a16="http://schemas.microsoft.com/office/drawing/2014/main" id="{58EF40CC-7B07-32D8-56D6-20DEB5130A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9600" y="577850"/>
            <a:ext cx="4197350"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4">
            <a:extLst>
              <a:ext uri="{FF2B5EF4-FFF2-40B4-BE49-F238E27FC236}">
                <a16:creationId xmlns:a16="http://schemas.microsoft.com/office/drawing/2014/main" id="{B8FA3553-473E-365E-B3E1-A21B4435B548}"/>
              </a:ext>
            </a:extLst>
          </p:cNvPr>
          <p:cNvSpPr/>
          <p:nvPr/>
        </p:nvSpPr>
        <p:spPr>
          <a:xfrm>
            <a:off x="0" y="-14288"/>
            <a:ext cx="12192000" cy="347663"/>
          </a:xfrm>
          <a:prstGeom prst="rect">
            <a:avLst/>
          </a:prstGeom>
          <a:solidFill>
            <a:srgbClr val="139DE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Tahoma"/>
              <a:ea typeface="+mn-ea"/>
              <a:cs typeface="+mn-cs"/>
            </a:endParaRPr>
          </a:p>
        </p:txBody>
      </p:sp>
      <p:grpSp>
        <p:nvGrpSpPr>
          <p:cNvPr id="101380" name="Groep 42">
            <a:extLst>
              <a:ext uri="{FF2B5EF4-FFF2-40B4-BE49-F238E27FC236}">
                <a16:creationId xmlns:a16="http://schemas.microsoft.com/office/drawing/2014/main" id="{5A402AFE-B0F8-FEF5-D833-AD39EAB3D0DA}"/>
              </a:ext>
            </a:extLst>
          </p:cNvPr>
          <p:cNvGrpSpPr>
            <a:grpSpLocks/>
          </p:cNvGrpSpPr>
          <p:nvPr/>
        </p:nvGrpSpPr>
        <p:grpSpPr bwMode="auto">
          <a:xfrm flipV="1">
            <a:off x="-88900" y="7316788"/>
            <a:ext cx="12388850" cy="73025"/>
            <a:chOff x="-89648" y="6525345"/>
            <a:chExt cx="12389223" cy="413337"/>
          </a:xfrm>
        </p:grpSpPr>
        <p:sp>
          <p:nvSpPr>
            <p:cNvPr id="44" name="Rectangle 4">
              <a:extLst>
                <a:ext uri="{FF2B5EF4-FFF2-40B4-BE49-F238E27FC236}">
                  <a16:creationId xmlns:a16="http://schemas.microsoft.com/office/drawing/2014/main" id="{08F6E9F4-3861-DA79-D3A4-2826F47CC783}"/>
                </a:ext>
              </a:extLst>
            </p:cNvPr>
            <p:cNvSpPr/>
            <p:nvPr/>
          </p:nvSpPr>
          <p:spPr>
            <a:xfrm>
              <a:off x="-89648" y="6525345"/>
              <a:ext cx="12389223" cy="413337"/>
            </a:xfrm>
            <a:prstGeom prst="rect">
              <a:avLst/>
            </a:prstGeom>
            <a:solidFill>
              <a:srgbClr val="2D3540"/>
            </a:solidFill>
            <a:ln w="19050">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Tahoma"/>
                <a:ea typeface="+mn-ea"/>
                <a:cs typeface="+mn-cs"/>
              </a:endParaRPr>
            </a:p>
          </p:txBody>
        </p:sp>
        <p:pic>
          <p:nvPicPr>
            <p:cNvPr id="101383" name="Picture 14" descr="Logo-Medium.png">
              <a:extLst>
                <a:ext uri="{FF2B5EF4-FFF2-40B4-BE49-F238E27FC236}">
                  <a16:creationId xmlns:a16="http://schemas.microsoft.com/office/drawing/2014/main" id="{F19512BB-E109-C000-2717-C9E1B28F9021}"/>
                </a:ext>
              </a:extLst>
            </p:cNvPr>
            <p:cNvPicPr>
              <a:picLocks noChangeAspect="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11832343" y="6552240"/>
              <a:ext cx="274170" cy="28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1381" name="Afbeelding 7">
            <a:extLst>
              <a:ext uri="{FF2B5EF4-FFF2-40B4-BE49-F238E27FC236}">
                <a16:creationId xmlns:a16="http://schemas.microsoft.com/office/drawing/2014/main" id="{CA4EBDAC-A5FF-0491-489A-9DDC0BA251E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7738" y="333375"/>
            <a:ext cx="4837112"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0C1DECF8-DE60-5179-9E1D-4241045105DB}"/>
              </a:ext>
            </a:extLst>
          </p:cNvPr>
          <p:cNvSpPr>
            <a:spLocks noChangeArrowheads="1"/>
          </p:cNvSpPr>
          <p:nvPr/>
        </p:nvSpPr>
        <p:spPr bwMode="auto">
          <a:xfrm>
            <a:off x="1230313" y="0"/>
            <a:ext cx="10210800" cy="809625"/>
          </a:xfrm>
          <a:prstGeom prst="rect">
            <a:avLst/>
          </a:prstGeom>
          <a:noFill/>
          <a:ln>
            <a:noFill/>
          </a:ln>
        </p:spPr>
        <p:txBody>
          <a:bodyPr anchor="b"/>
          <a:lstStyle>
            <a:lvl1pPr>
              <a:defRPr sz="2200">
                <a:solidFill>
                  <a:schemeClr val="tx1"/>
                </a:solidFill>
                <a:latin typeface="Tahoma" panose="020B0604030504040204" pitchFamily="34" charset="0"/>
              </a:defRPr>
            </a:lvl1pPr>
            <a:lvl2pPr marL="742950" indent="-285750">
              <a:defRPr sz="2200">
                <a:solidFill>
                  <a:schemeClr val="tx1"/>
                </a:solidFill>
                <a:latin typeface="Tahoma" panose="020B0604030504040204" pitchFamily="34" charset="0"/>
              </a:defRPr>
            </a:lvl2pPr>
            <a:lvl3pPr marL="1143000" indent="-228600">
              <a:defRPr sz="2200">
                <a:solidFill>
                  <a:schemeClr val="tx1"/>
                </a:solidFill>
                <a:latin typeface="Tahoma" panose="020B0604030504040204" pitchFamily="34" charset="0"/>
              </a:defRPr>
            </a:lvl3pPr>
            <a:lvl4pPr marL="1600200" indent="-228600">
              <a:defRPr sz="2200">
                <a:solidFill>
                  <a:schemeClr val="tx1"/>
                </a:solidFill>
                <a:latin typeface="Tahoma" panose="020B0604030504040204" pitchFamily="34" charset="0"/>
              </a:defRPr>
            </a:lvl4pPr>
            <a:lvl5pPr marL="2057400" indent="-228600">
              <a:defRPr sz="2200">
                <a:solidFill>
                  <a:schemeClr val="tx1"/>
                </a:solidFill>
                <a:latin typeface="Tahoma" panose="020B0604030504040204" pitchFamily="34" charset="0"/>
              </a:defRPr>
            </a:lvl5pPr>
            <a:lvl6pPr marL="2514600" indent="-228600" eaLnBrk="0" fontAlgn="base" hangingPunct="0">
              <a:spcBef>
                <a:spcPct val="0"/>
              </a:spcBef>
              <a:spcAft>
                <a:spcPct val="0"/>
              </a:spcAft>
              <a:defRPr sz="2200">
                <a:solidFill>
                  <a:schemeClr val="tx1"/>
                </a:solidFill>
                <a:latin typeface="Tahoma" panose="020B0604030504040204" pitchFamily="34" charset="0"/>
              </a:defRPr>
            </a:lvl6pPr>
            <a:lvl7pPr marL="2971800" indent="-228600" eaLnBrk="0" fontAlgn="base" hangingPunct="0">
              <a:spcBef>
                <a:spcPct val="0"/>
              </a:spcBef>
              <a:spcAft>
                <a:spcPct val="0"/>
              </a:spcAft>
              <a:defRPr sz="2200">
                <a:solidFill>
                  <a:schemeClr val="tx1"/>
                </a:solidFill>
                <a:latin typeface="Tahoma" panose="020B0604030504040204" pitchFamily="34" charset="0"/>
              </a:defRPr>
            </a:lvl7pPr>
            <a:lvl8pPr marL="3429000" indent="-228600" eaLnBrk="0" fontAlgn="base" hangingPunct="0">
              <a:spcBef>
                <a:spcPct val="0"/>
              </a:spcBef>
              <a:spcAft>
                <a:spcPct val="0"/>
              </a:spcAft>
              <a:defRPr sz="2200">
                <a:solidFill>
                  <a:schemeClr val="tx1"/>
                </a:solidFill>
                <a:latin typeface="Tahoma" panose="020B0604030504040204" pitchFamily="34" charset="0"/>
              </a:defRPr>
            </a:lvl8pPr>
            <a:lvl9pPr marL="3886200" indent="-228600" eaLnBrk="0" fontAlgn="base" hangingPunct="0">
              <a:spcBef>
                <a:spcPct val="0"/>
              </a:spcBef>
              <a:spcAft>
                <a:spcPct val="0"/>
              </a:spcAft>
              <a:defRPr sz="2200">
                <a:solidFill>
                  <a:schemeClr val="tx1"/>
                </a:solidFill>
                <a:latin typeface="Tahoma" panose="020B060403050404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nl-NL" altLang="nl-NL" sz="2250" b="1" i="0" u="none" strike="noStrike" kern="0" cap="none" spc="0" normalizeH="0" baseline="0" noProof="0" dirty="0">
              <a:ln>
                <a:noFill/>
              </a:ln>
              <a:solidFill>
                <a:srgbClr val="108BD9"/>
              </a:solidFill>
              <a:effectLst/>
              <a:uLnTx/>
              <a:uFillTx/>
              <a:latin typeface="Bookman Old Style"/>
              <a:ea typeface="+mn-ea"/>
              <a:cs typeface="+mn-cs"/>
            </a:endParaRPr>
          </a:p>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nl-NL" altLang="nl-NL" sz="2800" b="1" i="0" u="none" strike="noStrike" kern="0" cap="none" spc="0" normalizeH="0" baseline="0" noProof="0" dirty="0">
              <a:ln>
                <a:noFill/>
              </a:ln>
              <a:solidFill>
                <a:srgbClr val="108BD9"/>
              </a:solidFill>
              <a:effectLst/>
              <a:uLnTx/>
              <a:uFillTx/>
              <a:latin typeface="Bookman Old Style"/>
              <a:ea typeface="+mn-ea"/>
              <a:cs typeface="+mn-cs"/>
            </a:endParaRP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nl-NL" altLang="nl-NL" sz="3300" b="1" i="0" u="none" strike="noStrike" kern="0" cap="none" spc="0" normalizeH="0" baseline="0" noProof="0" dirty="0">
                <a:ln>
                  <a:noFill/>
                </a:ln>
                <a:solidFill>
                  <a:srgbClr val="108BD9"/>
                </a:solidFill>
                <a:effectLst/>
                <a:uLnTx/>
                <a:uFillTx/>
                <a:latin typeface="Bookman Old Style"/>
                <a:ea typeface="+mn-ea"/>
                <a:cs typeface="+mn-cs"/>
              </a:rPr>
              <a:t>Actiepunten funderingsherstel</a:t>
            </a:r>
            <a:endParaRPr kumimoji="0" lang="nl-NL" altLang="nl-NL" sz="3300" b="1" i="0" u="none" strike="noStrike" kern="1200" cap="none" spc="0" normalizeH="0" baseline="0" noProof="0" dirty="0">
              <a:ln>
                <a:noFill/>
              </a:ln>
              <a:solidFill>
                <a:srgbClr val="108BD9"/>
              </a:solidFill>
              <a:effectLst/>
              <a:uLnTx/>
              <a:uFillTx/>
              <a:latin typeface="Bookman Old Style" panose="02050604050505020204" pitchFamily="18" charset="0"/>
              <a:ea typeface="MS PGothic" panose="020B0600070205080204" pitchFamily="34" charset="-128"/>
              <a:cs typeface="+mn-cs"/>
            </a:endParaRPr>
          </a:p>
        </p:txBody>
      </p:sp>
      <p:sp>
        <p:nvSpPr>
          <p:cNvPr id="34819" name="Rectangle 3">
            <a:extLst>
              <a:ext uri="{FF2B5EF4-FFF2-40B4-BE49-F238E27FC236}">
                <a16:creationId xmlns:a16="http://schemas.microsoft.com/office/drawing/2014/main" id="{407CF3F2-A510-906B-0C71-E6C6145F2354}"/>
              </a:ext>
            </a:extLst>
          </p:cNvPr>
          <p:cNvSpPr>
            <a:spLocks noChangeArrowheads="1"/>
          </p:cNvSpPr>
          <p:nvPr/>
        </p:nvSpPr>
        <p:spPr bwMode="auto">
          <a:xfrm>
            <a:off x="3752850" y="2343150"/>
            <a:ext cx="5257800" cy="3086100"/>
          </a:xfrm>
          <a:prstGeom prst="rect">
            <a:avLst/>
          </a:prstGeom>
          <a:noFill/>
          <a:ln>
            <a:noFill/>
          </a:ln>
        </p:spPr>
        <p:txBody>
          <a:bodyPr/>
          <a:lstStyle/>
          <a:p>
            <a:pPr marL="146447" marR="0" lvl="0" indent="-146447" algn="l" defTabSz="685800" rtl="0" eaLnBrk="0" fontAlgn="base" latinLnBrk="0" hangingPunct="0">
              <a:lnSpc>
                <a:spcPts val="1875"/>
              </a:lnSpc>
              <a:spcBef>
                <a:spcPct val="0"/>
              </a:spcBef>
              <a:spcAft>
                <a:spcPct val="0"/>
              </a:spcAft>
              <a:buClr>
                <a:srgbClr val="E1E1E1"/>
              </a:buClr>
              <a:buSzTx/>
              <a:buFontTx/>
              <a:buChar char="•"/>
              <a:tabLst/>
              <a:defRPr/>
            </a:pPr>
            <a:endParaRPr kumimoji="0" lang="en-GB" sz="1500" b="1" i="0" u="none" strike="noStrike" kern="1200" cap="none" spc="0" normalizeH="0" baseline="0" noProof="0">
              <a:ln>
                <a:noFill/>
              </a:ln>
              <a:solidFill>
                <a:srgbClr val="000000"/>
              </a:solidFill>
              <a:effectLst>
                <a:outerShdw blurRad="38100" dist="38100" dir="2700000" algn="tl">
                  <a:srgbClr val="C0C0C0"/>
                </a:outerShdw>
              </a:effectLst>
              <a:uLnTx/>
              <a:uFillTx/>
              <a:latin typeface="Tahoma" panose="020B0604030504040204" pitchFamily="34" charset="0"/>
              <a:ea typeface="MS PGothic" pitchFamily="34" charset="-128"/>
              <a:cs typeface="+mn-cs"/>
            </a:endParaRPr>
          </a:p>
        </p:txBody>
      </p:sp>
      <p:sp>
        <p:nvSpPr>
          <p:cNvPr id="23556" name="Rectangle 4">
            <a:extLst>
              <a:ext uri="{FF2B5EF4-FFF2-40B4-BE49-F238E27FC236}">
                <a16:creationId xmlns:a16="http://schemas.microsoft.com/office/drawing/2014/main" id="{ECAB6151-7F5A-E6DA-6073-E3804BE3B277}"/>
              </a:ext>
            </a:extLst>
          </p:cNvPr>
          <p:cNvSpPr>
            <a:spLocks noChangeArrowheads="1"/>
          </p:cNvSpPr>
          <p:nvPr/>
        </p:nvSpPr>
        <p:spPr bwMode="auto">
          <a:xfrm>
            <a:off x="1230313" y="1412875"/>
            <a:ext cx="792480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46050" indent="-146050" defTabSz="685800">
              <a:defRPr sz="2200">
                <a:solidFill>
                  <a:schemeClr val="tx1"/>
                </a:solidFill>
                <a:latin typeface="Tahoma" panose="020B0604030504040204" pitchFamily="34" charset="0"/>
              </a:defRPr>
            </a:lvl1pPr>
            <a:lvl2pPr marL="742950" indent="-285750" defTabSz="685800">
              <a:defRPr sz="2200">
                <a:solidFill>
                  <a:schemeClr val="tx1"/>
                </a:solidFill>
                <a:latin typeface="Tahoma" panose="020B0604030504040204" pitchFamily="34" charset="0"/>
              </a:defRPr>
            </a:lvl2pPr>
            <a:lvl3pPr marL="1143000" indent="-228600" defTabSz="685800">
              <a:defRPr sz="2200">
                <a:solidFill>
                  <a:schemeClr val="tx1"/>
                </a:solidFill>
                <a:latin typeface="Tahoma" panose="020B0604030504040204" pitchFamily="34" charset="0"/>
              </a:defRPr>
            </a:lvl3pPr>
            <a:lvl4pPr marL="1600200" indent="-228600" defTabSz="685800">
              <a:defRPr sz="2200">
                <a:solidFill>
                  <a:schemeClr val="tx1"/>
                </a:solidFill>
                <a:latin typeface="Tahoma" panose="020B0604030504040204" pitchFamily="34" charset="0"/>
              </a:defRPr>
            </a:lvl4pPr>
            <a:lvl5pPr marL="2057400" indent="-228600" defTabSz="685800">
              <a:defRPr sz="2200">
                <a:solidFill>
                  <a:schemeClr val="tx1"/>
                </a:solidFill>
                <a:latin typeface="Tahoma" panose="020B0604030504040204" pitchFamily="34" charset="0"/>
              </a:defRPr>
            </a:lvl5pPr>
            <a:lvl6pPr marL="2514600" indent="-228600" defTabSz="685800" eaLnBrk="0" fontAlgn="base" hangingPunct="0">
              <a:spcBef>
                <a:spcPct val="0"/>
              </a:spcBef>
              <a:spcAft>
                <a:spcPct val="0"/>
              </a:spcAft>
              <a:defRPr sz="2200">
                <a:solidFill>
                  <a:schemeClr val="tx1"/>
                </a:solidFill>
                <a:latin typeface="Tahoma" panose="020B0604030504040204" pitchFamily="34" charset="0"/>
              </a:defRPr>
            </a:lvl6pPr>
            <a:lvl7pPr marL="2971800" indent="-228600" defTabSz="685800" eaLnBrk="0" fontAlgn="base" hangingPunct="0">
              <a:spcBef>
                <a:spcPct val="0"/>
              </a:spcBef>
              <a:spcAft>
                <a:spcPct val="0"/>
              </a:spcAft>
              <a:defRPr sz="2200">
                <a:solidFill>
                  <a:schemeClr val="tx1"/>
                </a:solidFill>
                <a:latin typeface="Tahoma" panose="020B0604030504040204" pitchFamily="34" charset="0"/>
              </a:defRPr>
            </a:lvl7pPr>
            <a:lvl8pPr marL="3429000" indent="-228600" defTabSz="685800" eaLnBrk="0" fontAlgn="base" hangingPunct="0">
              <a:spcBef>
                <a:spcPct val="0"/>
              </a:spcBef>
              <a:spcAft>
                <a:spcPct val="0"/>
              </a:spcAft>
              <a:defRPr sz="2200">
                <a:solidFill>
                  <a:schemeClr val="tx1"/>
                </a:solidFill>
                <a:latin typeface="Tahoma" panose="020B0604030504040204" pitchFamily="34" charset="0"/>
              </a:defRPr>
            </a:lvl8pPr>
            <a:lvl9pPr marL="3886200" indent="-228600" defTabSz="685800" eaLnBrk="0" fontAlgn="base" hangingPunct="0">
              <a:spcBef>
                <a:spcPct val="0"/>
              </a:spcBef>
              <a:spcAft>
                <a:spcPct val="0"/>
              </a:spcAft>
              <a:defRPr sz="2200">
                <a:solidFill>
                  <a:schemeClr val="tx1"/>
                </a:solidFill>
                <a:latin typeface="Tahoma" panose="020B0604030504040204" pitchFamily="34" charset="0"/>
              </a:defRPr>
            </a:lvl9pPr>
          </a:lstStyle>
          <a:p>
            <a:pPr marL="146050" marR="0" lvl="0" indent="-146050" algn="l" defTabSz="685800" rtl="0" eaLnBrk="0" fontAlgn="base" latinLnBrk="0" hangingPunct="0">
              <a:lnSpc>
                <a:spcPct val="100000"/>
              </a:lnSpc>
              <a:spcBef>
                <a:spcPct val="0"/>
              </a:spcBef>
              <a:spcAft>
                <a:spcPct val="0"/>
              </a:spcAft>
              <a:buClr>
                <a:srgbClr val="108BD9"/>
              </a:buClr>
              <a:buSzTx/>
              <a:buFontTx/>
              <a:buChar char="•"/>
              <a:tabLst/>
              <a:defRPr/>
            </a:pPr>
            <a:r>
              <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Perspectief voor de pandeigenaar net een verbeterd Fonds Duurzaam Funderingsherstel</a:t>
            </a:r>
          </a:p>
          <a:p>
            <a:pPr marL="146050" marR="0" lvl="0" indent="-146050" algn="l" defTabSz="685800" rtl="0" eaLnBrk="0" fontAlgn="base" latinLnBrk="0" hangingPunct="0">
              <a:lnSpc>
                <a:spcPct val="100000"/>
              </a:lnSpc>
              <a:spcBef>
                <a:spcPct val="0"/>
              </a:spcBef>
              <a:spcAft>
                <a:spcPct val="0"/>
              </a:spcAft>
              <a:buClr>
                <a:srgbClr val="108BD9"/>
              </a:buClr>
              <a:buSzTx/>
              <a:buFontTx/>
              <a:buChar char="•"/>
              <a:tabLst/>
              <a:defRPr/>
            </a:pPr>
            <a:r>
              <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Meer inzetten op innovaties en onderzoek</a:t>
            </a:r>
          </a:p>
          <a:p>
            <a:pPr marL="146050" marR="0" lvl="0" indent="-146050" algn="l" defTabSz="685800" rtl="0" eaLnBrk="0" fontAlgn="base" latinLnBrk="0" hangingPunct="0">
              <a:lnSpc>
                <a:spcPct val="100000"/>
              </a:lnSpc>
              <a:spcBef>
                <a:spcPct val="0"/>
              </a:spcBef>
              <a:spcAft>
                <a:spcPct val="0"/>
              </a:spcAft>
              <a:buClr>
                <a:srgbClr val="108BD9"/>
              </a:buClr>
              <a:buSzTx/>
              <a:buFontTx/>
              <a:buChar char="•"/>
              <a:tabLst/>
              <a:defRPr/>
            </a:pPr>
            <a:r>
              <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Een versterking van het KCAF met een substantiële bijdrage</a:t>
            </a:r>
          </a:p>
          <a:p>
            <a:pPr marL="146050" marR="0" lvl="0" indent="-146050" algn="l" defTabSz="685800" rtl="0" eaLnBrk="0" fontAlgn="base" latinLnBrk="0" hangingPunct="0">
              <a:lnSpc>
                <a:spcPct val="100000"/>
              </a:lnSpc>
              <a:spcBef>
                <a:spcPct val="0"/>
              </a:spcBef>
              <a:spcAft>
                <a:spcPct val="0"/>
              </a:spcAft>
              <a:buClr>
                <a:srgbClr val="108BD9"/>
              </a:buClr>
              <a:buSzTx/>
              <a:buFontTx/>
              <a:buChar char="•"/>
              <a:tabLst/>
              <a:defRPr/>
            </a:pPr>
            <a:r>
              <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Uitbreiding van het nationaal Funderingsloket</a:t>
            </a:r>
          </a:p>
          <a:p>
            <a:pPr marL="146050" marR="0" lvl="0" indent="-146050" algn="l" defTabSz="685800" rtl="0" eaLnBrk="0" fontAlgn="base" latinLnBrk="0" hangingPunct="0">
              <a:lnSpc>
                <a:spcPct val="100000"/>
              </a:lnSpc>
              <a:spcBef>
                <a:spcPct val="0"/>
              </a:spcBef>
              <a:spcAft>
                <a:spcPct val="0"/>
              </a:spcAft>
              <a:buClr>
                <a:srgbClr val="108BD9"/>
              </a:buClr>
              <a:buSzTx/>
              <a:buFontTx/>
              <a:buChar char="•"/>
              <a:tabLst/>
              <a:defRPr/>
            </a:pPr>
            <a:r>
              <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Eerder inzicht in risico’s fundering</a:t>
            </a:r>
          </a:p>
          <a:p>
            <a:pPr marL="146050" marR="0" lvl="0" indent="-146050" algn="l" defTabSz="685800" rtl="0" eaLnBrk="0" fontAlgn="base" latinLnBrk="0" hangingPunct="0">
              <a:lnSpc>
                <a:spcPct val="100000"/>
              </a:lnSpc>
              <a:spcBef>
                <a:spcPct val="0"/>
              </a:spcBef>
              <a:spcAft>
                <a:spcPct val="0"/>
              </a:spcAft>
              <a:buClr>
                <a:srgbClr val="108BD9"/>
              </a:buClr>
              <a:buSzTx/>
              <a:buFontTx/>
              <a:buChar char="•"/>
              <a:tabLst/>
              <a:defRPr/>
            </a:pPr>
            <a:r>
              <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Meer ondersteuning van bewoners</a:t>
            </a:r>
          </a:p>
          <a:p>
            <a:pPr marL="146050" marR="0" lvl="0" indent="-146050" algn="l" defTabSz="685800" rtl="0" eaLnBrk="0" fontAlgn="base" latinLnBrk="0" hangingPunct="0">
              <a:lnSpc>
                <a:spcPct val="100000"/>
              </a:lnSpc>
              <a:spcBef>
                <a:spcPct val="0"/>
              </a:spcBef>
              <a:spcAft>
                <a:spcPct val="0"/>
              </a:spcAft>
              <a:buClr>
                <a:srgbClr val="108BD9"/>
              </a:buClr>
              <a:buSzTx/>
              <a:buFontTx/>
              <a:buChar char="•"/>
              <a:tabLst/>
              <a:defRPr/>
            </a:pPr>
            <a:endParaRPr kumimoji="0" lang="nl-NL" altLang="nl-NL" sz="22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 calcmode="lin" valueType="num">
                                      <p:cBhvr additive="base">
                                        <p:cTn id="7" dur="500" fill="hold"/>
                                        <p:tgtEl>
                                          <p:spTgt spid="2355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355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3556">
                                            <p:txEl>
                                              <p:pRg st="1" end="1"/>
                                            </p:txEl>
                                          </p:spTgt>
                                        </p:tgtEl>
                                        <p:attrNameLst>
                                          <p:attrName>style.visibility</p:attrName>
                                        </p:attrNameLst>
                                      </p:cBhvr>
                                      <p:to>
                                        <p:strVal val="visible"/>
                                      </p:to>
                                    </p:set>
                                    <p:anim calcmode="lin" valueType="num">
                                      <p:cBhvr additive="base">
                                        <p:cTn id="13" dur="500" fill="hold"/>
                                        <p:tgtEl>
                                          <p:spTgt spid="23556">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355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23556">
                                            <p:txEl>
                                              <p:pRg st="2" end="2"/>
                                            </p:txEl>
                                          </p:spTgt>
                                        </p:tgtEl>
                                        <p:attrNameLst>
                                          <p:attrName>style.visibility</p:attrName>
                                        </p:attrNameLst>
                                      </p:cBhvr>
                                      <p:to>
                                        <p:strVal val="visible"/>
                                      </p:to>
                                    </p:set>
                                    <p:anim calcmode="lin" valueType="num">
                                      <p:cBhvr additive="base">
                                        <p:cTn id="19" dur="500" fill="hold"/>
                                        <p:tgtEl>
                                          <p:spTgt spid="23556">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355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23556">
                                            <p:txEl>
                                              <p:pRg st="3" end="3"/>
                                            </p:txEl>
                                          </p:spTgt>
                                        </p:tgtEl>
                                        <p:attrNameLst>
                                          <p:attrName>style.visibility</p:attrName>
                                        </p:attrNameLst>
                                      </p:cBhvr>
                                      <p:to>
                                        <p:strVal val="visible"/>
                                      </p:to>
                                    </p:set>
                                    <p:anim calcmode="lin" valueType="num">
                                      <p:cBhvr additive="base">
                                        <p:cTn id="25" dur="500" fill="hold"/>
                                        <p:tgtEl>
                                          <p:spTgt spid="23556">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355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nodeType="clickEffect">
                                  <p:stCondLst>
                                    <p:cond delay="0"/>
                                  </p:stCondLst>
                                  <p:childTnLst>
                                    <p:set>
                                      <p:cBhvr>
                                        <p:cTn id="30" dur="1" fill="hold">
                                          <p:stCondLst>
                                            <p:cond delay="0"/>
                                          </p:stCondLst>
                                        </p:cTn>
                                        <p:tgtEl>
                                          <p:spTgt spid="23556">
                                            <p:txEl>
                                              <p:pRg st="4" end="4"/>
                                            </p:txEl>
                                          </p:spTgt>
                                        </p:tgtEl>
                                        <p:attrNameLst>
                                          <p:attrName>style.visibility</p:attrName>
                                        </p:attrNameLst>
                                      </p:cBhvr>
                                      <p:to>
                                        <p:strVal val="visible"/>
                                      </p:to>
                                    </p:set>
                                    <p:anim calcmode="lin" valueType="num">
                                      <p:cBhvr additive="base">
                                        <p:cTn id="31" dur="500" fill="hold"/>
                                        <p:tgtEl>
                                          <p:spTgt spid="23556">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355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nodeType="clickEffect">
                                  <p:stCondLst>
                                    <p:cond delay="0"/>
                                  </p:stCondLst>
                                  <p:childTnLst>
                                    <p:set>
                                      <p:cBhvr>
                                        <p:cTn id="36" dur="1" fill="hold">
                                          <p:stCondLst>
                                            <p:cond delay="0"/>
                                          </p:stCondLst>
                                        </p:cTn>
                                        <p:tgtEl>
                                          <p:spTgt spid="23556">
                                            <p:txEl>
                                              <p:pRg st="5" end="5"/>
                                            </p:txEl>
                                          </p:spTgt>
                                        </p:tgtEl>
                                        <p:attrNameLst>
                                          <p:attrName>style.visibility</p:attrName>
                                        </p:attrNameLst>
                                      </p:cBhvr>
                                      <p:to>
                                        <p:strVal val="visible"/>
                                      </p:to>
                                    </p:set>
                                    <p:anim calcmode="lin" valueType="num">
                                      <p:cBhvr additive="base">
                                        <p:cTn id="37" dur="500" fill="hold"/>
                                        <p:tgtEl>
                                          <p:spTgt spid="23556">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355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CD4B3D83-20B9-9A18-EF91-1453425F7A1C}"/>
              </a:ext>
            </a:extLst>
          </p:cNvPr>
          <p:cNvSpPr>
            <a:spLocks noGrp="1" noChangeArrowheads="1"/>
          </p:cNvSpPr>
          <p:nvPr>
            <p:ph type="title"/>
          </p:nvPr>
        </p:nvSpPr>
        <p:spPr>
          <a:xfrm>
            <a:off x="1416050" y="0"/>
            <a:ext cx="8856663" cy="908050"/>
          </a:xfrm>
        </p:spPr>
        <p:txBody>
          <a:bodyPr/>
          <a:lstStyle/>
          <a:p>
            <a:pPr eaLnBrk="1" hangingPunct="1"/>
            <a:r>
              <a:rPr lang="nl-NL" altLang="nl-NL" sz="3600" b="1">
                <a:solidFill>
                  <a:schemeClr val="bg2"/>
                </a:solidFill>
              </a:rPr>
              <a:t>Oplossing woonvraagstuk </a:t>
            </a:r>
          </a:p>
        </p:txBody>
      </p:sp>
      <p:sp>
        <p:nvSpPr>
          <p:cNvPr id="5123" name="Rectangle 3">
            <a:extLst>
              <a:ext uri="{FF2B5EF4-FFF2-40B4-BE49-F238E27FC236}">
                <a16:creationId xmlns:a16="http://schemas.microsoft.com/office/drawing/2014/main" id="{E14CECA9-0A9D-A220-B0F6-08EDBC40F045}"/>
              </a:ext>
            </a:extLst>
          </p:cNvPr>
          <p:cNvSpPr>
            <a:spLocks noGrp="1" noChangeArrowheads="1"/>
          </p:cNvSpPr>
          <p:nvPr>
            <p:ph type="body" idx="1"/>
          </p:nvPr>
        </p:nvSpPr>
        <p:spPr>
          <a:xfrm>
            <a:off x="1416050" y="1700213"/>
            <a:ext cx="9359900" cy="3878262"/>
          </a:xfrm>
        </p:spPr>
        <p:txBody>
          <a:bodyPr/>
          <a:lstStyle/>
          <a:p>
            <a:pPr eaLnBrk="1" hangingPunct="1"/>
            <a:r>
              <a:rPr lang="nl-NL" altLang="nl-NL" sz="2300"/>
              <a:t>Vergroten woningaanbod door: verhoging nieuwbouwproductie; ontwikkeling van een flexibele schil, efficiëntere inzet van de bestaande woningvoorraad en modulaire en industriële woningbouw</a:t>
            </a:r>
          </a:p>
          <a:p>
            <a:pPr eaLnBrk="1" hangingPunct="1"/>
            <a:r>
              <a:rPr lang="nl-NL" altLang="nl-NL" sz="2300"/>
              <a:t>Realistische beleidsuitgangspunten: minder ambitieuze doelstellingen en/of meer financiële ondersteuning</a:t>
            </a:r>
          </a:p>
          <a:p>
            <a:pPr eaLnBrk="1" hangingPunct="1"/>
            <a:r>
              <a:rPr lang="nl-NL" altLang="nl-NL" sz="2300"/>
              <a:t>Vereenvoudiging planproces (invoering STOER)</a:t>
            </a:r>
          </a:p>
          <a:p>
            <a:pPr eaLnBrk="1" hangingPunct="1"/>
            <a:r>
              <a:rPr lang="nl-NL" altLang="nl-NL" sz="2300">
                <a:solidFill>
                  <a:srgbClr val="000000"/>
                </a:solidFill>
              </a:rPr>
              <a:t>Oplossen van het bestuurlijk vacuüm  </a:t>
            </a:r>
          </a:p>
          <a:p>
            <a:pPr eaLnBrk="1" hangingPunct="1"/>
            <a:r>
              <a:rPr lang="nl-NL" altLang="nl-NL" sz="2300">
                <a:solidFill>
                  <a:srgbClr val="000000"/>
                </a:solidFill>
              </a:rPr>
              <a:t>Structurele hervormingen woningmarkt doorzetten: Wonen 4.0 afstoffen</a:t>
            </a:r>
          </a:p>
        </p:txBody>
      </p:sp>
      <p:sp>
        <p:nvSpPr>
          <p:cNvPr id="2" name="Rectangle 1">
            <a:extLst>
              <a:ext uri="{FF2B5EF4-FFF2-40B4-BE49-F238E27FC236}">
                <a16:creationId xmlns:a16="http://schemas.microsoft.com/office/drawing/2014/main" id="{911F2640-37B5-DC9D-D9F6-DDBB2418B371}"/>
              </a:ext>
            </a:extLst>
          </p:cNvPr>
          <p:cNvSpPr/>
          <p:nvPr/>
        </p:nvSpPr>
        <p:spPr>
          <a:xfrm flipH="1">
            <a:off x="10658475" y="7173913"/>
            <a:ext cx="406400" cy="12649200"/>
          </a:xfrm>
          <a:prstGeom prst="rect">
            <a:avLst/>
          </a:prstGeom>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nl-NL" altLang="nl-NL" sz="2400" b="0" i="0" u="none" strike="noStrike" kern="0" cap="none" spc="0" normalizeH="0" baseline="0" noProof="0" dirty="0">
                <a:ln>
                  <a:noFill/>
                </a:ln>
                <a:solidFill>
                  <a:srgbClr val="FFFFFF"/>
                </a:solidFill>
                <a:effectLst/>
                <a:uLnTx/>
                <a:uFillTx/>
                <a:latin typeface="Bookman Old Style"/>
                <a:ea typeface="+mn-ea"/>
                <a:cs typeface="+mn-cs"/>
              </a:rPr>
              <a:t>Strategische vraagstukken in het wonen</a:t>
            </a:r>
            <a:endParaRPr kumimoji="0" lang="en-US" sz="22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p:txBody>
      </p:sp>
      <p:sp>
        <p:nvSpPr>
          <p:cNvPr id="3" name="Rectangle 2">
            <a:extLst>
              <a:ext uri="{FF2B5EF4-FFF2-40B4-BE49-F238E27FC236}">
                <a16:creationId xmlns:a16="http://schemas.microsoft.com/office/drawing/2014/main" id="{8B250154-8BDA-8FCF-10AD-A224D5A976C9}"/>
              </a:ext>
            </a:extLst>
          </p:cNvPr>
          <p:cNvSpPr/>
          <p:nvPr/>
        </p:nvSpPr>
        <p:spPr>
          <a:xfrm flipH="1">
            <a:off x="8382000" y="6884988"/>
            <a:ext cx="306388" cy="13757275"/>
          </a:xfrm>
          <a:prstGeom prst="rect">
            <a:avLst/>
          </a:prstGeom>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nl-NL" altLang="nl-NL" sz="2400" b="0" i="0" u="none" strike="noStrike" kern="0" cap="none" spc="0" normalizeH="0" baseline="0" noProof="0" dirty="0">
                <a:ln>
                  <a:noFill/>
                </a:ln>
                <a:solidFill>
                  <a:srgbClr val="FFFFFF"/>
                </a:solidFill>
                <a:effectLst/>
                <a:uLnTx/>
                <a:uFillTx/>
                <a:latin typeface="Bookman Old Style"/>
                <a:ea typeface="+mn-ea"/>
                <a:cs typeface="+mn-cs"/>
              </a:rPr>
              <a:t>Strategische </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nl-NL" altLang="nl-NL" sz="2400" b="0" i="0" u="none" strike="noStrike" kern="0" cap="none" spc="0" normalizeH="0" baseline="0" noProof="0" dirty="0">
              <a:ln>
                <a:noFill/>
              </a:ln>
              <a:solidFill>
                <a:srgbClr val="FFFFFF"/>
              </a:solidFill>
              <a:effectLst/>
              <a:uLnTx/>
              <a:uFillTx/>
              <a:latin typeface="Bookman Old Style"/>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nl-NL" altLang="nl-NL" sz="2400" b="0" i="0" u="none" strike="noStrike" kern="0" cap="none" spc="0" normalizeH="0" baseline="0" noProof="0" dirty="0">
              <a:ln>
                <a:noFill/>
              </a:ln>
              <a:solidFill>
                <a:srgbClr val="FFFFFF"/>
              </a:solidFill>
              <a:effectLst/>
              <a:uLnTx/>
              <a:uFillTx/>
              <a:latin typeface="Bookman Old Style"/>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nl-NL" altLang="nl-NL" sz="2400" b="0" i="0" u="none" strike="noStrike" kern="0" cap="none" spc="0" normalizeH="0" baseline="0" noProof="0" dirty="0">
              <a:ln>
                <a:noFill/>
              </a:ln>
              <a:solidFill>
                <a:srgbClr val="FFFFFF"/>
              </a:solidFill>
              <a:effectLst/>
              <a:uLnTx/>
              <a:uFillTx/>
              <a:latin typeface="Bookman Old Style"/>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nl-NL" altLang="nl-NL" sz="2400" b="0" i="0" u="none" strike="noStrike" kern="0" cap="none" spc="0" normalizeH="0" baseline="0" noProof="0" dirty="0" err="1">
                <a:ln>
                  <a:noFill/>
                </a:ln>
                <a:solidFill>
                  <a:srgbClr val="FFFFFF"/>
                </a:solidFill>
                <a:effectLst/>
                <a:uLnTx/>
                <a:uFillTx/>
                <a:latin typeface="Bookman Old Style"/>
                <a:ea typeface="+mn-ea"/>
                <a:cs typeface="+mn-cs"/>
              </a:rPr>
              <a:t>vraagstu</a:t>
            </a:r>
            <a:endParaRPr kumimoji="0" lang="nl-NL" altLang="nl-NL" sz="2400" b="0" i="0" u="none" strike="noStrike" kern="0" cap="none" spc="0" normalizeH="0" baseline="0" noProof="0" dirty="0">
              <a:ln>
                <a:noFill/>
              </a:ln>
              <a:solidFill>
                <a:srgbClr val="FFFFFF"/>
              </a:solidFill>
              <a:effectLst/>
              <a:uLnTx/>
              <a:uFillTx/>
              <a:latin typeface="Bookman Old Style"/>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nl-NL" altLang="nl-NL" sz="2400" b="0" i="0" u="none" strike="noStrike" kern="0" cap="none" spc="0" normalizeH="0" baseline="0" noProof="0" dirty="0" err="1">
                <a:ln>
                  <a:noFill/>
                </a:ln>
                <a:solidFill>
                  <a:srgbClr val="FFFFFF"/>
                </a:solidFill>
                <a:effectLst/>
                <a:uLnTx/>
                <a:uFillTx/>
                <a:latin typeface="Bookman Old Style"/>
                <a:ea typeface="+mn-ea"/>
                <a:cs typeface="+mn-cs"/>
              </a:rPr>
              <a:t>kken</a:t>
            </a:r>
            <a:r>
              <a:rPr kumimoji="0" lang="nl-NL" altLang="nl-NL" sz="2400" b="0" i="0" u="none" strike="noStrike" kern="0" cap="none" spc="0" normalizeH="0" baseline="0" noProof="0" dirty="0">
                <a:ln>
                  <a:noFill/>
                </a:ln>
                <a:solidFill>
                  <a:srgbClr val="FFFFFF"/>
                </a:solidFill>
                <a:effectLst/>
                <a:uLnTx/>
                <a:uFillTx/>
                <a:latin typeface="Bookman Old Style"/>
                <a:ea typeface="+mn-ea"/>
                <a:cs typeface="+mn-cs"/>
              </a:rPr>
              <a:t> in het wonen</a:t>
            </a:r>
            <a:endParaRPr kumimoji="0" lang="en-US" sz="22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5123">
                                            <p:txEl>
                                              <p:pRg st="1" end="1"/>
                                            </p:txEl>
                                          </p:spTgt>
                                        </p:tgtEl>
                                        <p:attrNameLst>
                                          <p:attrName>style.visibility</p:attrName>
                                        </p:attrNameLst>
                                      </p:cBhvr>
                                      <p:to>
                                        <p:strVal val="visible"/>
                                      </p:to>
                                    </p:set>
                                    <p:anim calcmode="lin" valueType="num">
                                      <p:cBhvr additive="base">
                                        <p:cTn id="13" dur="500" fill="hold"/>
                                        <p:tgtEl>
                                          <p:spTgt spid="512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1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5123">
                                            <p:txEl>
                                              <p:pRg st="2" end="2"/>
                                            </p:txEl>
                                          </p:spTgt>
                                        </p:tgtEl>
                                        <p:attrNameLst>
                                          <p:attrName>style.visibility</p:attrName>
                                        </p:attrNameLst>
                                      </p:cBhvr>
                                      <p:to>
                                        <p:strVal val="visible"/>
                                      </p:to>
                                    </p:set>
                                    <p:anim calcmode="lin" valueType="num">
                                      <p:cBhvr additive="base">
                                        <p:cTn id="19" dur="500" fill="hold"/>
                                        <p:tgtEl>
                                          <p:spTgt spid="512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1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5123">
                                            <p:txEl>
                                              <p:pRg st="3" end="3"/>
                                            </p:txEl>
                                          </p:spTgt>
                                        </p:tgtEl>
                                        <p:attrNameLst>
                                          <p:attrName>style.visibility</p:attrName>
                                        </p:attrNameLst>
                                      </p:cBhvr>
                                      <p:to>
                                        <p:strVal val="visible"/>
                                      </p:to>
                                    </p:set>
                                    <p:anim calcmode="lin" valueType="num">
                                      <p:cBhvr additive="base">
                                        <p:cTn id="25" dur="500" fill="hold"/>
                                        <p:tgtEl>
                                          <p:spTgt spid="512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1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nodeType="clickEffect">
                                  <p:stCondLst>
                                    <p:cond delay="0"/>
                                  </p:stCondLst>
                                  <p:childTnLst>
                                    <p:set>
                                      <p:cBhvr>
                                        <p:cTn id="30" dur="1" fill="hold">
                                          <p:stCondLst>
                                            <p:cond delay="0"/>
                                          </p:stCondLst>
                                        </p:cTn>
                                        <p:tgtEl>
                                          <p:spTgt spid="5123">
                                            <p:txEl>
                                              <p:pRg st="4" end="4"/>
                                            </p:txEl>
                                          </p:spTgt>
                                        </p:tgtEl>
                                        <p:attrNameLst>
                                          <p:attrName>style.visibility</p:attrName>
                                        </p:attrNameLst>
                                      </p:cBhvr>
                                      <p:to>
                                        <p:strVal val="visible"/>
                                      </p:to>
                                    </p:set>
                                    <p:anim calcmode="lin" valueType="num">
                                      <p:cBhvr additive="base">
                                        <p:cTn id="31" dur="500" fill="hold"/>
                                        <p:tgtEl>
                                          <p:spTgt spid="512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12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53C8E949-337C-F37C-6086-8FCC814FF4B5}"/>
              </a:ext>
            </a:extLst>
          </p:cNvPr>
          <p:cNvSpPr>
            <a:spLocks noGrp="1" noChangeArrowheads="1"/>
          </p:cNvSpPr>
          <p:nvPr>
            <p:ph type="title"/>
          </p:nvPr>
        </p:nvSpPr>
        <p:spPr>
          <a:xfrm>
            <a:off x="1271588" y="476250"/>
            <a:ext cx="10253662" cy="282575"/>
          </a:xfrm>
        </p:spPr>
        <p:txBody>
          <a:bodyPr/>
          <a:lstStyle/>
          <a:p>
            <a:pPr marL="0" indent="0" eaLnBrk="1" hangingPunct="1"/>
            <a:r>
              <a:rPr lang="nl-NL" altLang="nl-NL" sz="3600" b="1">
                <a:solidFill>
                  <a:schemeClr val="bg2"/>
                </a:solidFill>
              </a:rPr>
              <a:t>Bouwstenen voor een effectief woonbeleid</a:t>
            </a:r>
          </a:p>
        </p:txBody>
      </p:sp>
      <p:sp>
        <p:nvSpPr>
          <p:cNvPr id="108547" name="Rectangle 3">
            <a:extLst>
              <a:ext uri="{FF2B5EF4-FFF2-40B4-BE49-F238E27FC236}">
                <a16:creationId xmlns:a16="http://schemas.microsoft.com/office/drawing/2014/main" id="{51D23AD0-A2B1-4A35-A70A-4A953C62BE5D}"/>
              </a:ext>
            </a:extLst>
          </p:cNvPr>
          <p:cNvSpPr>
            <a:spLocks noGrp="1" noChangeArrowheads="1"/>
          </p:cNvSpPr>
          <p:nvPr>
            <p:ph idx="1"/>
          </p:nvPr>
        </p:nvSpPr>
        <p:spPr>
          <a:xfrm>
            <a:off x="1271588" y="1052513"/>
            <a:ext cx="9390062" cy="4502150"/>
          </a:xfrm>
        </p:spPr>
        <p:txBody>
          <a:bodyPr lIns="91440" tIns="45720" rIns="91440" bIns="45720"/>
          <a:lstStyle/>
          <a:p>
            <a:pPr eaLnBrk="1" hangingPunct="1">
              <a:buClr>
                <a:srgbClr val="108BD9"/>
              </a:buClr>
              <a:defRPr/>
            </a:pPr>
            <a:r>
              <a:rPr lang="nl-NL" altLang="nl-NL" sz="2300" dirty="0">
                <a:solidFill>
                  <a:srgbClr val="000000"/>
                </a:solidFill>
              </a:rPr>
              <a:t>Voer een </a:t>
            </a:r>
            <a:r>
              <a:rPr lang="nl-NL" altLang="nl-NL" sz="2300" dirty="0" err="1">
                <a:solidFill>
                  <a:srgbClr val="000000"/>
                </a:solidFill>
              </a:rPr>
              <a:t>anti-cyclisch</a:t>
            </a:r>
            <a:r>
              <a:rPr lang="nl-NL" altLang="nl-NL" sz="2300" dirty="0">
                <a:solidFill>
                  <a:srgbClr val="000000"/>
                </a:solidFill>
              </a:rPr>
              <a:t> woonbeleid</a:t>
            </a:r>
          </a:p>
          <a:p>
            <a:pPr eaLnBrk="1" hangingPunct="1">
              <a:buClr>
                <a:srgbClr val="108BD9"/>
              </a:buClr>
              <a:defRPr/>
            </a:pPr>
            <a:r>
              <a:rPr lang="nl-NL" altLang="nl-NL" sz="2300" dirty="0">
                <a:solidFill>
                  <a:srgbClr val="000000"/>
                </a:solidFill>
              </a:rPr>
              <a:t>Geen zwalkend maar koersvast woonbeleid</a:t>
            </a:r>
          </a:p>
          <a:p>
            <a:pPr eaLnBrk="1" hangingPunct="1">
              <a:buClr>
                <a:srgbClr val="108BD9"/>
              </a:buClr>
              <a:defRPr/>
            </a:pPr>
            <a:r>
              <a:rPr lang="nl-NL" altLang="nl-NL" sz="2300" dirty="0">
                <a:solidFill>
                  <a:srgbClr val="000000"/>
                </a:solidFill>
              </a:rPr>
              <a:t>Geloofwaardige politieke beloften</a:t>
            </a:r>
          </a:p>
          <a:p>
            <a:pPr eaLnBrk="1" hangingPunct="1">
              <a:buClr>
                <a:srgbClr val="108BD9"/>
              </a:buClr>
              <a:defRPr/>
            </a:pPr>
            <a:r>
              <a:rPr lang="nl-NL" altLang="nl-NL" sz="2300" dirty="0">
                <a:solidFill>
                  <a:srgbClr val="000000"/>
                </a:solidFill>
              </a:rPr>
              <a:t>Invulling van financiële randvoorwaarden</a:t>
            </a:r>
          </a:p>
          <a:p>
            <a:pPr eaLnBrk="1" hangingPunct="1">
              <a:buClr>
                <a:srgbClr val="108BD9"/>
              </a:buClr>
              <a:defRPr/>
            </a:pPr>
            <a:r>
              <a:rPr lang="nl-NL" altLang="nl-NL" sz="2300" dirty="0">
                <a:solidFill>
                  <a:srgbClr val="000000"/>
                </a:solidFill>
              </a:rPr>
              <a:t>Eigendomsneutraal woonbeleid</a:t>
            </a:r>
          </a:p>
          <a:p>
            <a:pPr eaLnBrk="1" hangingPunct="1">
              <a:buClr>
                <a:srgbClr val="108BD9"/>
              </a:buClr>
              <a:defRPr/>
            </a:pPr>
            <a:r>
              <a:rPr lang="nl-NL" altLang="nl-NL" sz="2300" dirty="0">
                <a:solidFill>
                  <a:srgbClr val="000000"/>
                </a:solidFill>
              </a:rPr>
              <a:t>Voer actief grondbeleid en voorkom speculatie</a:t>
            </a:r>
          </a:p>
          <a:p>
            <a:pPr eaLnBrk="1" hangingPunct="1">
              <a:buClr>
                <a:srgbClr val="108BD9"/>
              </a:buClr>
              <a:defRPr/>
            </a:pPr>
            <a:r>
              <a:rPr lang="nl-NL" altLang="nl-NL" sz="2300" dirty="0">
                <a:solidFill>
                  <a:srgbClr val="000000"/>
                </a:solidFill>
              </a:rPr>
              <a:t>Stel de (toekomstige) woonvoorkeuren van huishoudens centraal </a:t>
            </a:r>
          </a:p>
          <a:p>
            <a:pPr eaLnBrk="1" hangingPunct="1">
              <a:buClr>
                <a:srgbClr val="108BD9"/>
              </a:buClr>
              <a:defRPr/>
            </a:pPr>
            <a:r>
              <a:rPr lang="nl-NL" altLang="nl-NL" sz="2300" dirty="0">
                <a:solidFill>
                  <a:srgbClr val="000000"/>
                </a:solidFill>
              </a:rPr>
              <a:t>Richt het beleid op doorstroming</a:t>
            </a:r>
          </a:p>
          <a:p>
            <a:pPr eaLnBrk="1" hangingPunct="1">
              <a:buClr>
                <a:srgbClr val="108BD9"/>
              </a:buClr>
              <a:defRPr/>
            </a:pPr>
            <a:r>
              <a:rPr lang="nl-NL" altLang="nl-NL" sz="2300" dirty="0">
                <a:solidFill>
                  <a:srgbClr val="000000"/>
                </a:solidFill>
              </a:rPr>
              <a:t>Uniformeer, vereenvoudig en matig de sectorale eisen aan de woning en de woonomgeving (implementatie van Stoer)</a:t>
            </a:r>
          </a:p>
          <a:p>
            <a:pPr eaLnBrk="1" hangingPunct="1">
              <a:buClr>
                <a:srgbClr val="108BD9"/>
              </a:buClr>
              <a:defRPr/>
            </a:pPr>
            <a:r>
              <a:rPr lang="nl-NL" altLang="nl-NL" sz="2300" dirty="0">
                <a:solidFill>
                  <a:srgbClr val="000000"/>
                </a:solidFill>
              </a:rPr>
              <a:t>Zet de bestaande voorraad veel efficiënter in</a:t>
            </a:r>
          </a:p>
          <a:p>
            <a:pPr eaLnBrk="1" hangingPunct="1">
              <a:buClr>
                <a:srgbClr val="108BD9"/>
              </a:buClr>
              <a:defRPr/>
            </a:pPr>
            <a:r>
              <a:rPr lang="nl-NL" altLang="nl-NL" sz="2300" dirty="0">
                <a:solidFill>
                  <a:srgbClr val="000000"/>
                </a:solidFill>
              </a:rPr>
              <a:t>Ontwikkel een flexibele schil met tijdelijke woningen</a:t>
            </a:r>
          </a:p>
          <a:p>
            <a:pPr eaLnBrk="1" hangingPunct="1">
              <a:buClr>
                <a:srgbClr val="108BD9"/>
              </a:buClr>
              <a:defRPr/>
            </a:pPr>
            <a:r>
              <a:rPr lang="nl-NL" altLang="nl-NL" sz="2300" dirty="0">
                <a:solidFill>
                  <a:srgbClr val="000000"/>
                </a:solidFill>
              </a:rPr>
              <a:t>Koppel het huurbeleid los van het armoedebeleid</a:t>
            </a:r>
          </a:p>
          <a:p>
            <a:pPr eaLnBrk="1" hangingPunct="1">
              <a:buClr>
                <a:srgbClr val="108BD9"/>
              </a:buClr>
              <a:defRPr/>
            </a:pPr>
            <a:r>
              <a:rPr lang="nl-NL" altLang="nl-NL" sz="2300" dirty="0">
                <a:solidFill>
                  <a:srgbClr val="000000"/>
                </a:solidFill>
              </a:rPr>
              <a:t>Ontwikkel een cultuur van samenwerking tussen publieke partijen, woningcorporaties en private partijen (VINEX 2.0)</a:t>
            </a:r>
          </a:p>
          <a:p>
            <a:pPr eaLnBrk="1" hangingPunct="1">
              <a:buClr>
                <a:srgbClr val="108BD9"/>
              </a:buClr>
              <a:defRPr/>
            </a:pPr>
            <a:endParaRPr lang="nl-NL" altLang="nl-NL" sz="2300" dirty="0">
              <a:solidFill>
                <a:srgbClr val="000000"/>
              </a:solidFill>
            </a:endParaRPr>
          </a:p>
          <a:p>
            <a:pPr eaLnBrk="1" hangingPunct="1">
              <a:buClr>
                <a:srgbClr val="108BD9"/>
              </a:buClr>
              <a:defRPr/>
            </a:pPr>
            <a:endParaRPr lang="nl-NL" altLang="nl-NL" sz="2300" dirty="0">
              <a:solidFill>
                <a:srgbClr val="000000"/>
              </a:solidFill>
            </a:endParaRPr>
          </a:p>
          <a:p>
            <a:pPr marL="385763" lvl="1" indent="0" eaLnBrk="1" hangingPunct="1">
              <a:buClr>
                <a:srgbClr val="108BD9"/>
              </a:buClr>
              <a:buFont typeface="Times" panose="02020603050405020304" pitchFamily="18" charset="0"/>
              <a:buNone/>
              <a:defRPr/>
            </a:pPr>
            <a:endParaRPr lang="nl-NL" altLang="nl-NL" sz="2000" dirty="0">
              <a:solidFill>
                <a:srgbClr val="000000"/>
              </a:solidFill>
            </a:endParaRPr>
          </a:p>
          <a:p>
            <a:pPr marL="385763" lvl="1" indent="0" eaLnBrk="1" hangingPunct="1">
              <a:buClr>
                <a:srgbClr val="108BD9"/>
              </a:buClr>
              <a:buFont typeface="Times" panose="02020603050405020304" pitchFamily="18" charset="0"/>
              <a:buNone/>
              <a:defRPr/>
            </a:pPr>
            <a:endParaRPr lang="nl-NL" altLang="nl-NL" sz="2000" dirty="0">
              <a:solidFill>
                <a:srgbClr val="000000"/>
              </a:solidFill>
            </a:endParaRPr>
          </a:p>
          <a:p>
            <a:pPr eaLnBrk="1" hangingPunct="1">
              <a:buClr>
                <a:srgbClr val="108BD9"/>
              </a:buClr>
              <a:defRPr/>
            </a:pPr>
            <a:endParaRPr lang="nl-NL" altLang="nl-NL" sz="2200" dirty="0">
              <a:solidFill>
                <a:srgbClr val="000000"/>
              </a:solidFill>
            </a:endParaRPr>
          </a:p>
          <a:p>
            <a:pPr marL="0" indent="0" eaLnBrk="1" hangingPunct="1">
              <a:buClr>
                <a:srgbClr val="108BD9"/>
              </a:buClr>
              <a:buFontTx/>
              <a:buNone/>
              <a:defRPr/>
            </a:pPr>
            <a:endParaRPr lang="nl-NL" altLang="nl-NL" sz="2400" dirty="0">
              <a:solidFill>
                <a:srgbClr val="000000"/>
              </a:solidFil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85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85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854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854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854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8547">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08547">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08547">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08547">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08547">
                                            <p:txEl>
                                              <p:pRg st="10" end="1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08547">
                                            <p:txEl>
                                              <p:pRg st="11" end="11"/>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0854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Group 2">
            <a:extLst>
              <a:ext uri="{FF2B5EF4-FFF2-40B4-BE49-F238E27FC236}">
                <a16:creationId xmlns:a16="http://schemas.microsoft.com/office/drawing/2014/main" id="{DB655962-5277-4790-69F6-4A5ED3087F7F}"/>
              </a:ext>
            </a:extLst>
          </p:cNvPr>
          <p:cNvGrpSpPr>
            <a:grpSpLocks/>
          </p:cNvGrpSpPr>
          <p:nvPr/>
        </p:nvGrpSpPr>
        <p:grpSpPr bwMode="auto">
          <a:xfrm>
            <a:off x="4511675" y="2463800"/>
            <a:ext cx="3165475" cy="952500"/>
            <a:chOff x="2496" y="1920"/>
            <a:chExt cx="1788" cy="600"/>
          </a:xfrm>
        </p:grpSpPr>
        <p:graphicFrame>
          <p:nvGraphicFramePr>
            <p:cNvPr id="106499" name="Object 3">
              <a:extLst>
                <a:ext uri="{FF2B5EF4-FFF2-40B4-BE49-F238E27FC236}">
                  <a16:creationId xmlns:a16="http://schemas.microsoft.com/office/drawing/2014/main" id="{C6CC6CBA-384D-AFDE-99E1-FE9B2D794856}"/>
                </a:ext>
              </a:extLst>
            </p:cNvPr>
            <p:cNvGraphicFramePr>
              <a:graphicFrameLocks noChangeAspect="1"/>
            </p:cNvGraphicFramePr>
            <p:nvPr/>
          </p:nvGraphicFramePr>
          <p:xfrm>
            <a:off x="3648" y="1920"/>
            <a:ext cx="636" cy="600"/>
          </p:xfrm>
          <a:graphic>
            <a:graphicData uri="http://schemas.openxmlformats.org/presentationml/2006/ole">
              <mc:AlternateContent xmlns:mc="http://schemas.openxmlformats.org/markup-compatibility/2006">
                <mc:Choice xmlns:v="urn:schemas-microsoft-com:vml" Requires="v">
                  <p:oleObj name="Clip" r:id="rId2" imgW="1009524" imgH="952129" progId="MS_ClipArt_Gallery.2">
                    <p:embed/>
                  </p:oleObj>
                </mc:Choice>
                <mc:Fallback>
                  <p:oleObj name="Clip" r:id="rId2" imgW="1009524" imgH="952129" progId="MS_ClipArt_Gallery.2">
                    <p:embed/>
                    <p:pic>
                      <p:nvPicPr>
                        <p:cNvPr id="106499" name="Object 3">
                          <a:extLst>
                            <a:ext uri="{FF2B5EF4-FFF2-40B4-BE49-F238E27FC236}">
                              <a16:creationId xmlns:a16="http://schemas.microsoft.com/office/drawing/2014/main" id="{C6CC6CBA-384D-AFDE-99E1-FE9B2D794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 y="1920"/>
                          <a:ext cx="636" cy="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6020" name="Text Box 4">
              <a:extLst>
                <a:ext uri="{FF2B5EF4-FFF2-40B4-BE49-F238E27FC236}">
                  <a16:creationId xmlns:a16="http://schemas.microsoft.com/office/drawing/2014/main" id="{13C5BD26-6B96-F2DE-A7B1-F646C7F320AC}"/>
                </a:ext>
              </a:extLst>
            </p:cNvPr>
            <p:cNvSpPr txBox="1">
              <a:spLocks noChangeArrowheads="1"/>
            </p:cNvSpPr>
            <p:nvPr/>
          </p:nvSpPr>
          <p:spPr bwMode="auto">
            <a:xfrm>
              <a:off x="2496" y="2016"/>
              <a:ext cx="1248" cy="485"/>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nl-NL" sz="4400" b="0" i="0" u="none" strike="noStrike" kern="1200" cap="none" spc="0" normalizeH="0" baseline="0" noProof="0" dirty="0">
                  <a:ln>
                    <a:noFill/>
                  </a:ln>
                  <a:solidFill>
                    <a:srgbClr val="FFFFFF"/>
                  </a:solidFill>
                  <a:effectLst>
                    <a:outerShdw blurRad="38100" dist="38100" dir="2700000" algn="tl">
                      <a:srgbClr val="C0C0C0"/>
                    </a:outerShdw>
                  </a:effectLst>
                  <a:uLnTx/>
                  <a:uFillTx/>
                  <a:latin typeface="Bookman Old Style"/>
                  <a:ea typeface="+mn-ea"/>
                  <a:cs typeface="+mn-cs"/>
                </a:rPr>
                <a:t>EINDE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afterEffect">
                                  <p:stCondLst>
                                    <p:cond delay="0"/>
                                  </p:stCondLst>
                                  <p:childTnLst>
                                    <p:set>
                                      <p:cBhvr>
                                        <p:cTn id="6" dur="1" fill="hold">
                                          <p:stCondLst>
                                            <p:cond delay="0"/>
                                          </p:stCondLst>
                                        </p:cTn>
                                        <p:tgtEl>
                                          <p:spTgt spid="86018"/>
                                        </p:tgtEl>
                                        <p:attrNameLst>
                                          <p:attrName>style.visibility</p:attrName>
                                        </p:attrNameLst>
                                      </p:cBhvr>
                                      <p:to>
                                        <p:strVal val="visible"/>
                                      </p:to>
                                    </p:set>
                                    <p:anim calcmode="lin" valueType="num">
                                      <p:cBhvr additive="base">
                                        <p:cTn id="7" dur="5000" fill="hold"/>
                                        <p:tgtEl>
                                          <p:spTgt spid="86018"/>
                                        </p:tgtEl>
                                        <p:attrNameLst>
                                          <p:attrName>ppt_x</p:attrName>
                                        </p:attrNameLst>
                                      </p:cBhvr>
                                      <p:tavLst>
                                        <p:tav tm="0">
                                          <p:val>
                                            <p:strVal val="0-#ppt_w/2"/>
                                          </p:val>
                                        </p:tav>
                                        <p:tav tm="100000">
                                          <p:val>
                                            <p:strVal val="#ppt_x"/>
                                          </p:val>
                                        </p:tav>
                                      </p:tavLst>
                                    </p:anim>
                                    <p:anim calcmode="lin" valueType="num">
                                      <p:cBhvr additive="base">
                                        <p:cTn id="8" dur="5000" fill="hold"/>
                                        <p:tgtEl>
                                          <p:spTgt spid="860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8BD00-A795-BF67-A615-C2409A460546}"/>
            </a:ext>
          </a:extLst>
        </p:cNvPr>
        <p:cNvGrpSpPr/>
        <p:nvPr/>
      </p:nvGrpSpPr>
      <p:grpSpPr>
        <a:xfrm>
          <a:off x="0" y="0"/>
          <a:ext cx="0" cy="0"/>
          <a:chOff x="0" y="0"/>
          <a:chExt cx="0" cy="0"/>
        </a:xfrm>
      </p:grpSpPr>
      <p:sp>
        <p:nvSpPr>
          <p:cNvPr id="5" name="Vrije vorm: vorm 4">
            <a:extLst>
              <a:ext uri="{FF2B5EF4-FFF2-40B4-BE49-F238E27FC236}">
                <a16:creationId xmlns:a16="http://schemas.microsoft.com/office/drawing/2014/main" id="{22FAF3B1-8B0E-2EB7-5550-5191FFBBADCC}"/>
              </a:ext>
            </a:extLst>
          </p:cNvPr>
          <p:cNvSpPr>
            <a:spLocks noGrp="1" noRot="1" noMove="1" noResize="1" noEditPoints="1" noAdjustHandles="1" noChangeArrowheads="1" noChangeShapeType="1"/>
          </p:cNvSpPr>
          <p:nvPr/>
        </p:nvSpPr>
        <p:spPr>
          <a:xfrm>
            <a:off x="0" y="1"/>
            <a:ext cx="12191555" cy="6002340"/>
          </a:xfrm>
          <a:custGeom>
            <a:avLst/>
            <a:gdLst>
              <a:gd name="connsiteX0" fmla="*/ 0 w 12191555"/>
              <a:gd name="connsiteY0" fmla="*/ 3649722 h 5989013"/>
              <a:gd name="connsiteX1" fmla="*/ 0 w 12191555"/>
              <a:gd name="connsiteY1" fmla="*/ 0 h 5989013"/>
              <a:gd name="connsiteX2" fmla="*/ 47523 w 12191555"/>
              <a:gd name="connsiteY2" fmla="*/ 1144 h 5989013"/>
              <a:gd name="connsiteX3" fmla="*/ 12143080 w 12191555"/>
              <a:gd name="connsiteY3" fmla="*/ 1144 h 5989013"/>
              <a:gd name="connsiteX4" fmla="*/ 12190856 w 12191555"/>
              <a:gd name="connsiteY4" fmla="*/ 1144 h 5989013"/>
              <a:gd name="connsiteX5" fmla="*/ 12190856 w 12191555"/>
              <a:gd name="connsiteY5" fmla="*/ 40534 h 5989013"/>
              <a:gd name="connsiteX6" fmla="*/ 12191556 w 12191555"/>
              <a:gd name="connsiteY6" fmla="*/ 3445590 h 5989013"/>
              <a:gd name="connsiteX7" fmla="*/ 12162775 w 12191555"/>
              <a:gd name="connsiteY7" fmla="*/ 3503088 h 5989013"/>
              <a:gd name="connsiteX8" fmla="*/ 9898011 w 12191555"/>
              <a:gd name="connsiteY8" fmla="*/ 5309969 h 5989013"/>
              <a:gd name="connsiteX9" fmla="*/ 9260837 w 12191555"/>
              <a:gd name="connsiteY9" fmla="*/ 5818933 h 5989013"/>
              <a:gd name="connsiteX10" fmla="*/ 8781163 w 12191555"/>
              <a:gd name="connsiteY10" fmla="*/ 5988693 h 5989013"/>
              <a:gd name="connsiteX11" fmla="*/ 8328044 w 12191555"/>
              <a:gd name="connsiteY11" fmla="*/ 5917409 h 5989013"/>
              <a:gd name="connsiteX12" fmla="*/ 7092389 w 12191555"/>
              <a:gd name="connsiteY12" fmla="*/ 5584432 h 5989013"/>
              <a:gd name="connsiteX13" fmla="*/ 3841465 w 12191555"/>
              <a:gd name="connsiteY13" fmla="*/ 4697891 h 5989013"/>
              <a:gd name="connsiteX14" fmla="*/ 803567 w 12191555"/>
              <a:gd name="connsiteY14" fmla="*/ 3869928 h 5989013"/>
              <a:gd name="connsiteX15" fmla="*/ 0 w 12191555"/>
              <a:gd name="connsiteY15" fmla="*/ 3649722 h 598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555" h="5989013">
                <a:moveTo>
                  <a:pt x="0" y="3649722"/>
                </a:moveTo>
                <a:cubicBezTo>
                  <a:pt x="0" y="2433127"/>
                  <a:pt x="0" y="1216532"/>
                  <a:pt x="0" y="0"/>
                </a:cubicBezTo>
                <a:cubicBezTo>
                  <a:pt x="15820" y="381"/>
                  <a:pt x="31639" y="1144"/>
                  <a:pt x="47523" y="1144"/>
                </a:cubicBezTo>
                <a:cubicBezTo>
                  <a:pt x="4079396" y="1144"/>
                  <a:pt x="8111206" y="1144"/>
                  <a:pt x="12143080" y="1144"/>
                </a:cubicBezTo>
                <a:cubicBezTo>
                  <a:pt x="12158454" y="1144"/>
                  <a:pt x="12173830" y="1144"/>
                  <a:pt x="12190856" y="1144"/>
                </a:cubicBezTo>
                <a:cubicBezTo>
                  <a:pt x="12190856" y="17472"/>
                  <a:pt x="12190856" y="29035"/>
                  <a:pt x="12190856" y="40534"/>
                </a:cubicBezTo>
                <a:cubicBezTo>
                  <a:pt x="12190856" y="1175553"/>
                  <a:pt x="12190730" y="2310572"/>
                  <a:pt x="12191556" y="3445590"/>
                </a:cubicBezTo>
                <a:cubicBezTo>
                  <a:pt x="12191556" y="3472020"/>
                  <a:pt x="12182534" y="3487332"/>
                  <a:pt x="12162775" y="3503088"/>
                </a:cubicBezTo>
                <a:cubicBezTo>
                  <a:pt x="11407621" y="4105064"/>
                  <a:pt x="10652847" y="4707485"/>
                  <a:pt x="9898011" y="5309969"/>
                </a:cubicBezTo>
                <a:cubicBezTo>
                  <a:pt x="9685556" y="5479539"/>
                  <a:pt x="9473102" y="5649172"/>
                  <a:pt x="9260837" y="5818933"/>
                </a:cubicBezTo>
                <a:cubicBezTo>
                  <a:pt x="9120557" y="5931132"/>
                  <a:pt x="8962296" y="5994093"/>
                  <a:pt x="8781163" y="5988693"/>
                </a:cubicBezTo>
                <a:cubicBezTo>
                  <a:pt x="8627349" y="5984119"/>
                  <a:pt x="8476331" y="5956800"/>
                  <a:pt x="8328044" y="5917409"/>
                </a:cubicBezTo>
                <a:cubicBezTo>
                  <a:pt x="7915779" y="5807814"/>
                  <a:pt x="7503957" y="5696504"/>
                  <a:pt x="7092389" y="5584432"/>
                </a:cubicBezTo>
                <a:cubicBezTo>
                  <a:pt x="6008642" y="5289321"/>
                  <a:pt x="4925149" y="4993320"/>
                  <a:pt x="3841465" y="4697891"/>
                </a:cubicBezTo>
                <a:cubicBezTo>
                  <a:pt x="2828875" y="4421776"/>
                  <a:pt x="1816157" y="4145979"/>
                  <a:pt x="803567" y="3869928"/>
                </a:cubicBezTo>
                <a:cubicBezTo>
                  <a:pt x="535584" y="3796801"/>
                  <a:pt x="267856" y="3723167"/>
                  <a:pt x="0" y="3649722"/>
                </a:cubicBezTo>
                <a:close/>
              </a:path>
            </a:pathLst>
          </a:custGeom>
          <a:solidFill>
            <a:srgbClr val="00A7E5">
              <a:lumMod val="20000"/>
              <a:lumOff val="80000"/>
            </a:srgbClr>
          </a:solidFill>
          <a:ln w="6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4FBA9361-AABE-7B5B-A577-1E8D37775BC2}"/>
              </a:ext>
            </a:extLst>
          </p:cNvPr>
          <p:cNvSpPr>
            <a:spLocks noGrp="1"/>
          </p:cNvSpPr>
          <p:nvPr>
            <p:ph type="ctrTitle"/>
          </p:nvPr>
        </p:nvSpPr>
        <p:spPr/>
        <p:txBody>
          <a:bodyPr/>
          <a:lstStyle/>
          <a:p>
            <a:r>
              <a:rPr lang="nl-NL" dirty="0">
                <a:latin typeface="Verdana"/>
                <a:ea typeface="Verdana"/>
              </a:rPr>
              <a:t>Corporatiefinanciën </a:t>
            </a:r>
            <a:endParaRPr lang="en-US" dirty="0"/>
          </a:p>
        </p:txBody>
      </p:sp>
      <p:sp>
        <p:nvSpPr>
          <p:cNvPr id="3" name="Ondertitel 2">
            <a:extLst>
              <a:ext uri="{FF2B5EF4-FFF2-40B4-BE49-F238E27FC236}">
                <a16:creationId xmlns:a16="http://schemas.microsoft.com/office/drawing/2014/main" id="{7DEE51ED-CF64-B962-54DE-E9B90BCAC8C6}"/>
              </a:ext>
            </a:extLst>
          </p:cNvPr>
          <p:cNvSpPr>
            <a:spLocks noGrp="1"/>
          </p:cNvSpPr>
          <p:nvPr>
            <p:ph type="subTitle" idx="1"/>
          </p:nvPr>
        </p:nvSpPr>
        <p:spPr/>
        <p:txBody>
          <a:bodyPr vert="horz" lIns="91440" tIns="45720" rIns="91440" bIns="45720" rtlCol="0" anchor="t">
            <a:normAutofit/>
          </a:bodyPr>
          <a:lstStyle/>
          <a:p>
            <a:r>
              <a:rPr lang="nl-NL" b="1" dirty="0">
                <a:latin typeface="Arial"/>
                <a:ea typeface="Verdana"/>
                <a:cs typeface="Arial"/>
              </a:rPr>
              <a:t>Prof. Dr. Johan Conijn – Finance Ideas </a:t>
            </a:r>
            <a:endParaRPr lang="en-US" b="1" dirty="0"/>
          </a:p>
        </p:txBody>
      </p:sp>
    </p:spTree>
    <p:extLst>
      <p:ext uri="{BB962C8B-B14F-4D97-AF65-F5344CB8AC3E}">
        <p14:creationId xmlns:p14="http://schemas.microsoft.com/office/powerpoint/2010/main" val="6119398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Afbeeldingsresultaat voor woonbron"/>
          <p:cNvSpPr>
            <a:spLocks noChangeAspect="1" noChangeArrowheads="1"/>
          </p:cNvSpPr>
          <p:nvPr/>
        </p:nvSpPr>
        <p:spPr bwMode="auto">
          <a:xfrm>
            <a:off x="14922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18786" name="AutoShape 2" descr="Afbeeldingsresultaat voor talis"/>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18788" name="AutoShape 4" descr="Afbeeldingsresultaat voor talis"/>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18792" name="AutoShape 8" descr="Afbeeldingsresultaat voor volkshuisvesting arnhem"/>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09570" name="AutoShape 2" descr="Afbeeldingsresultaat voor maaskant wonen"/>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Afbeelding 15">
            <a:extLst>
              <a:ext uri="{FF2B5EF4-FFF2-40B4-BE49-F238E27FC236}">
                <a16:creationId xmlns:a16="http://schemas.microsoft.com/office/drawing/2014/main" id="{266D78BE-4ABA-4837-8961-89B4849907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03" b="46417"/>
          <a:stretch/>
        </p:blipFill>
        <p:spPr>
          <a:xfrm>
            <a:off x="0" y="160338"/>
            <a:ext cx="12192000" cy="4412343"/>
          </a:xfrm>
          <a:prstGeom prst="rect">
            <a:avLst/>
          </a:prstGeom>
          <a:ln w="76200">
            <a:noFill/>
          </a:ln>
          <a:effectLst>
            <a:glow rad="63500">
              <a:schemeClr val="accent6">
                <a:satMod val="175000"/>
                <a:alpha val="40000"/>
              </a:schemeClr>
            </a:glow>
          </a:effectLst>
        </p:spPr>
      </p:pic>
      <p:sp>
        <p:nvSpPr>
          <p:cNvPr id="26" name="Ondertitel 5">
            <a:extLst>
              <a:ext uri="{FF2B5EF4-FFF2-40B4-BE49-F238E27FC236}">
                <a16:creationId xmlns:a16="http://schemas.microsoft.com/office/drawing/2014/main" id="{F6AB3314-F4AA-4DB1-9C98-454DDC0C5495}"/>
              </a:ext>
            </a:extLst>
          </p:cNvPr>
          <p:cNvSpPr>
            <a:spLocks noGrp="1"/>
          </p:cNvSpPr>
          <p:nvPr>
            <p:ph type="subTitle" idx="1"/>
          </p:nvPr>
        </p:nvSpPr>
        <p:spPr>
          <a:xfrm>
            <a:off x="483936" y="6069194"/>
            <a:ext cx="6720000" cy="397032"/>
          </a:xfrm>
        </p:spPr>
        <p:txBody>
          <a:bodyPr/>
          <a:lstStyle/>
          <a:p>
            <a:r>
              <a:rPr lang="nl-NL"/>
              <a:t>Johan Conijn, 2 maart 2026</a:t>
            </a:r>
          </a:p>
        </p:txBody>
      </p:sp>
      <p:sp>
        <p:nvSpPr>
          <p:cNvPr id="5" name="Titel 4">
            <a:extLst>
              <a:ext uri="{FF2B5EF4-FFF2-40B4-BE49-F238E27FC236}">
                <a16:creationId xmlns:a16="http://schemas.microsoft.com/office/drawing/2014/main" id="{FE804889-FF75-4AF8-80FC-A2B15DB75EA6}"/>
              </a:ext>
            </a:extLst>
          </p:cNvPr>
          <p:cNvSpPr>
            <a:spLocks noGrp="1"/>
          </p:cNvSpPr>
          <p:nvPr>
            <p:ph type="ctrTitle"/>
          </p:nvPr>
        </p:nvSpPr>
        <p:spPr>
          <a:xfrm>
            <a:off x="470835" y="4980372"/>
            <a:ext cx="6706786" cy="467820"/>
          </a:xfrm>
        </p:spPr>
        <p:txBody>
          <a:bodyPr/>
          <a:lstStyle/>
          <a:p>
            <a:r>
              <a:rPr lang="nl-NL" sz="3200"/>
              <a:t>Corporatie financiën</a:t>
            </a:r>
          </a:p>
        </p:txBody>
      </p:sp>
    </p:spTree>
    <p:extLst>
      <p:ext uri="{BB962C8B-B14F-4D97-AF65-F5344CB8AC3E}">
        <p14:creationId xmlns:p14="http://schemas.microsoft.com/office/powerpoint/2010/main" val="2349299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6670F44D-5E90-E191-940A-229C99EDB104}"/>
              </a:ext>
            </a:extLst>
          </p:cNvPr>
          <p:cNvSpPr>
            <a:spLocks noGrp="1" noChangeArrowheads="1"/>
          </p:cNvSpPr>
          <p:nvPr>
            <p:ph type="title"/>
          </p:nvPr>
        </p:nvSpPr>
        <p:spPr>
          <a:xfrm>
            <a:off x="1200150" y="-28575"/>
            <a:ext cx="10583863" cy="1225550"/>
          </a:xfrm>
        </p:spPr>
        <p:txBody>
          <a:bodyPr/>
          <a:lstStyle/>
          <a:p>
            <a:pPr marL="0" indent="0"/>
            <a:r>
              <a:rPr lang="nl-NL" altLang="en-US" b="1">
                <a:solidFill>
                  <a:schemeClr val="bg2"/>
                </a:solidFill>
              </a:rPr>
              <a:t>Hoe is Nederland in de wooncrisis terecht gekomen? (2)</a:t>
            </a:r>
          </a:p>
        </p:txBody>
      </p:sp>
      <p:sp>
        <p:nvSpPr>
          <p:cNvPr id="13315" name="Rectangle 4">
            <a:extLst>
              <a:ext uri="{FF2B5EF4-FFF2-40B4-BE49-F238E27FC236}">
                <a16:creationId xmlns:a16="http://schemas.microsoft.com/office/drawing/2014/main" id="{A7E9A2B5-DCE3-1323-B283-0159037B5743}"/>
              </a:ext>
            </a:extLst>
          </p:cNvPr>
          <p:cNvSpPr>
            <a:spLocks noChangeArrowheads="1"/>
          </p:cNvSpPr>
          <p:nvPr/>
        </p:nvSpPr>
        <p:spPr bwMode="auto">
          <a:xfrm>
            <a:off x="1343025" y="5734050"/>
            <a:ext cx="27368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nSpc>
                <a:spcPts val="2500"/>
              </a:lnSpc>
              <a:buClr>
                <a:schemeClr val="bg2"/>
              </a:buClr>
              <a:buChar char="•"/>
              <a:defRPr sz="2000">
                <a:solidFill>
                  <a:schemeClr val="tx1"/>
                </a:solidFill>
                <a:latin typeface="Tahoma" panose="020B0604030504040204" pitchFamily="34" charset="0"/>
              </a:defRPr>
            </a:lvl1pPr>
            <a:lvl2pPr marL="742950" indent="-285750">
              <a:lnSpc>
                <a:spcPts val="2500"/>
              </a:lnSpc>
              <a:buClr>
                <a:schemeClr val="bg2"/>
              </a:buClr>
              <a:buFont typeface="Times" panose="02020603050405020304" pitchFamily="18" charset="0"/>
              <a:buChar char="•"/>
              <a:defRPr>
                <a:solidFill>
                  <a:schemeClr val="tx1"/>
                </a:solidFill>
                <a:latin typeface="Tahoma" panose="020B0604030504040204" pitchFamily="34" charset="0"/>
              </a:defRPr>
            </a:lvl2pPr>
            <a:lvl3pPr marL="1143000" indent="-228600">
              <a:lnSpc>
                <a:spcPts val="2500"/>
              </a:lnSpc>
              <a:buClr>
                <a:schemeClr val="bg2"/>
              </a:buClr>
              <a:buFont typeface="Times" panose="02020603050405020304" pitchFamily="18" charset="0"/>
              <a:buChar char="•"/>
              <a:defRPr sz="1600">
                <a:solidFill>
                  <a:schemeClr val="tx1"/>
                </a:solidFill>
                <a:latin typeface="Tahoma" panose="020B0604030504040204" pitchFamily="34" charset="0"/>
              </a:defRPr>
            </a:lvl3pPr>
            <a:lvl4pPr marL="1600200" indent="-228600">
              <a:lnSpc>
                <a:spcPts val="2500"/>
              </a:lnSpc>
              <a:buClr>
                <a:schemeClr val="bg2"/>
              </a:buClr>
              <a:buFont typeface="Times" panose="02020603050405020304" pitchFamily="18" charset="0"/>
              <a:buChar char="•"/>
              <a:defRPr sz="1400">
                <a:solidFill>
                  <a:schemeClr val="tx1"/>
                </a:solidFill>
                <a:latin typeface="Tahoma" panose="020B0604030504040204" pitchFamily="34" charset="0"/>
              </a:defRPr>
            </a:lvl4pPr>
            <a:lvl5pPr marL="2057400" indent="-228600">
              <a:lnSpc>
                <a:spcPts val="2500"/>
              </a:lnSpc>
              <a:buClr>
                <a:schemeClr val="bg2"/>
              </a:buClr>
              <a:buChar char="•"/>
              <a:defRPr sz="1200">
                <a:solidFill>
                  <a:schemeClr val="tx1"/>
                </a:solidFill>
                <a:latin typeface="Tahoma" panose="020B0604030504040204" pitchFamily="34" charset="0"/>
              </a:defRPr>
            </a:lvl5pPr>
            <a:lvl6pPr marL="25146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6pPr>
            <a:lvl7pPr marL="29718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7pPr>
            <a:lvl8pPr marL="34290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8pPr>
            <a:lvl9pPr marL="3886200" indent="-228600" eaLnBrk="0" fontAlgn="base" hangingPunct="0">
              <a:lnSpc>
                <a:spcPts val="2500"/>
              </a:lnSpc>
              <a:spcBef>
                <a:spcPct val="0"/>
              </a:spcBef>
              <a:spcAft>
                <a:spcPct val="0"/>
              </a:spcAft>
              <a:buClr>
                <a:schemeClr val="bg2"/>
              </a:buClr>
              <a:buChar char="•"/>
              <a:defRPr sz="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en-US" sz="1200" b="0" i="0" u="none" strike="noStrike" kern="1200" cap="none" spc="0" normalizeH="0" baseline="0" noProof="0">
                <a:ln>
                  <a:noFill/>
                </a:ln>
                <a:solidFill>
                  <a:srgbClr val="108BD9"/>
                </a:solidFill>
                <a:effectLst/>
                <a:uLnTx/>
                <a:uFillTx/>
                <a:latin typeface="Tahoma" panose="020B0604030504040204" pitchFamily="34" charset="0"/>
                <a:ea typeface="MS PGothic" panose="020B0600070205080204" pitchFamily="34" charset="-128"/>
                <a:cs typeface="+mn-cs"/>
              </a:rPr>
              <a:t> </a:t>
            </a:r>
          </a:p>
        </p:txBody>
      </p:sp>
      <p:sp>
        <p:nvSpPr>
          <p:cNvPr id="13316" name="Content Placeholder 1">
            <a:extLst>
              <a:ext uri="{FF2B5EF4-FFF2-40B4-BE49-F238E27FC236}">
                <a16:creationId xmlns:a16="http://schemas.microsoft.com/office/drawing/2014/main" id="{A4643973-26BF-79F3-6FC2-57EDADFBF85B}"/>
              </a:ext>
            </a:extLst>
          </p:cNvPr>
          <p:cNvSpPr>
            <a:spLocks noGrp="1" noChangeArrowheads="1"/>
          </p:cNvSpPr>
          <p:nvPr>
            <p:ph idx="1"/>
          </p:nvPr>
        </p:nvSpPr>
        <p:spPr>
          <a:xfrm>
            <a:off x="1184275" y="1773238"/>
            <a:ext cx="10213975" cy="3336925"/>
          </a:xfrm>
        </p:spPr>
        <p:txBody>
          <a:bodyPr/>
          <a:lstStyle/>
          <a:p>
            <a:r>
              <a:rPr lang="nl-NL" altLang="en-US" sz="2300"/>
              <a:t>Overheidsfalen: zwalkend en cyclisch beleid</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F95E60-60A2-30F9-5539-A9B8417834F1}"/>
              </a:ext>
            </a:extLst>
          </p:cNvPr>
          <p:cNvSpPr>
            <a:spLocks noGrp="1"/>
          </p:cNvSpPr>
          <p:nvPr>
            <p:ph type="title"/>
          </p:nvPr>
        </p:nvSpPr>
        <p:spPr/>
        <p:txBody>
          <a:bodyPr/>
          <a:lstStyle/>
          <a:p>
            <a:r>
              <a:rPr lang="nl-NL"/>
              <a:t>Introductie</a:t>
            </a:r>
          </a:p>
        </p:txBody>
      </p:sp>
      <p:sp>
        <p:nvSpPr>
          <p:cNvPr id="3" name="Tijdelijke aanduiding voor inhoud 2">
            <a:extLst>
              <a:ext uri="{FF2B5EF4-FFF2-40B4-BE49-F238E27FC236}">
                <a16:creationId xmlns:a16="http://schemas.microsoft.com/office/drawing/2014/main" id="{39867F14-C822-F26D-0FA3-1D4608E3528A}"/>
              </a:ext>
            </a:extLst>
          </p:cNvPr>
          <p:cNvSpPr>
            <a:spLocks noGrp="1"/>
          </p:cNvSpPr>
          <p:nvPr>
            <p:ph idx="1"/>
          </p:nvPr>
        </p:nvSpPr>
        <p:spPr>
          <a:xfrm>
            <a:off x="546100" y="619760"/>
            <a:ext cx="11097683" cy="5946494"/>
          </a:xfrm>
        </p:spPr>
        <p:txBody>
          <a:bodyPr>
            <a:noAutofit/>
          </a:bodyPr>
          <a:lstStyle/>
          <a:p>
            <a:pPr marL="0" indent="0">
              <a:buNone/>
            </a:pPr>
            <a:endParaRPr lang="nl-NL" sz="1400"/>
          </a:p>
          <a:p>
            <a:pPr lvl="1">
              <a:buFont typeface="Wingdings" panose="05000000000000000000" pitchFamily="2" charset="2"/>
              <a:buChar char="Ø"/>
            </a:pPr>
            <a:r>
              <a:rPr lang="nl-NL" sz="1600"/>
              <a:t>Opleiding 	Gymnasium </a:t>
            </a:r>
            <a:r>
              <a:rPr lang="el-GR" sz="1600"/>
              <a:t>α</a:t>
            </a:r>
            <a:r>
              <a:rPr lang="nl-NL" sz="1600"/>
              <a:t> (Emmeloord)</a:t>
            </a:r>
          </a:p>
          <a:p>
            <a:pPr marL="268288" lvl="1" indent="0">
              <a:buNone/>
            </a:pPr>
            <a:r>
              <a:rPr lang="nl-NL" sz="1600"/>
              <a:t>		Doctoraal Algemene economie (GU Amsterdam)</a:t>
            </a:r>
          </a:p>
          <a:p>
            <a:pPr marL="268288" lvl="1" indent="0">
              <a:buNone/>
            </a:pPr>
            <a:r>
              <a:rPr lang="nl-NL" sz="1600"/>
              <a:t>		Proefschrift: Financieel-economische grondslagen van de volkshuisvesting</a:t>
            </a:r>
          </a:p>
          <a:p>
            <a:pPr marL="268288" lvl="1" indent="0">
              <a:buNone/>
            </a:pPr>
            <a:endParaRPr lang="nl-NL" sz="1600"/>
          </a:p>
          <a:p>
            <a:pPr lvl="1">
              <a:buFont typeface="Wingdings" panose="05000000000000000000" pitchFamily="2" charset="2"/>
              <a:buChar char="Ø"/>
            </a:pPr>
            <a:r>
              <a:rPr lang="nl-NL" sz="1600"/>
              <a:t>Werkzaam (nu)	  	Finance Ideas (Utrecht)</a:t>
            </a:r>
          </a:p>
          <a:p>
            <a:pPr marL="2743200" lvl="6" indent="0">
              <a:buNone/>
            </a:pPr>
            <a:r>
              <a:rPr lang="nl-NL" sz="1600"/>
              <a:t>Docent Amsterdam School of Real </a:t>
            </a:r>
            <a:r>
              <a:rPr lang="nl-NL" sz="1600" err="1"/>
              <a:t>Estate</a:t>
            </a:r>
            <a:r>
              <a:rPr lang="nl-NL" sz="1600"/>
              <a:t> </a:t>
            </a:r>
          </a:p>
          <a:p>
            <a:pPr marL="1076325" lvl="4" indent="0">
              <a:buNone/>
            </a:pPr>
            <a:r>
              <a:rPr lang="nl-NL" sz="1600"/>
              <a:t>		Lid Investeringscommissie </a:t>
            </a:r>
            <a:r>
              <a:rPr lang="nl-NL" sz="1600" err="1"/>
              <a:t>Amvest</a:t>
            </a:r>
            <a:r>
              <a:rPr lang="nl-NL" sz="1600"/>
              <a:t> </a:t>
            </a:r>
            <a:r>
              <a:rPr lang="nl-NL" sz="1600" err="1"/>
              <a:t>Residental</a:t>
            </a:r>
            <a:r>
              <a:rPr lang="nl-NL" sz="1600"/>
              <a:t> </a:t>
            </a:r>
            <a:r>
              <a:rPr lang="nl-NL" sz="1600" err="1"/>
              <a:t>Core</a:t>
            </a:r>
            <a:r>
              <a:rPr lang="nl-NL" sz="1600"/>
              <a:t> Fund</a:t>
            </a:r>
          </a:p>
          <a:p>
            <a:pPr marL="1076325" lvl="4" indent="0">
              <a:buNone/>
            </a:pPr>
            <a:r>
              <a:rPr lang="nl-NL" sz="1600"/>
              <a:t>		Lid Wetenschappelijke Klankbordgroep Aedes</a:t>
            </a:r>
          </a:p>
          <a:p>
            <a:pPr marL="1076325" lvl="4" indent="0">
              <a:buNone/>
            </a:pPr>
            <a:r>
              <a:rPr lang="nl-NL" sz="1600"/>
              <a:t>		Lid Expertteam Woningbouw (RVO) </a:t>
            </a:r>
            <a:br>
              <a:rPr lang="nl-NL" sz="1600"/>
            </a:br>
            <a:r>
              <a:rPr lang="nl-NL" sz="1600"/>
              <a:t>		Columnist </a:t>
            </a:r>
            <a:r>
              <a:rPr lang="nl-NL" sz="1600" err="1"/>
              <a:t>PropertyNL</a:t>
            </a:r>
            <a:endParaRPr lang="nl-NL" sz="1600"/>
          </a:p>
          <a:p>
            <a:pPr lvl="1">
              <a:buFont typeface="Wingdings" panose="05000000000000000000" pitchFamily="2" charset="2"/>
              <a:buChar char="Ø"/>
            </a:pPr>
            <a:r>
              <a:rPr lang="nl-NL" sz="1600"/>
              <a:t>Verleden (o.m.) 	Ortec Finance</a:t>
            </a:r>
          </a:p>
          <a:p>
            <a:pPr marL="2743200" lvl="6" indent="0">
              <a:buNone/>
            </a:pPr>
            <a:r>
              <a:rPr lang="nl-NL" sz="1600"/>
              <a:t>Bijzonder hoogleraar Woningmarkt (UvA) </a:t>
            </a:r>
          </a:p>
          <a:p>
            <a:pPr marL="806450" lvl="3" indent="0">
              <a:buNone/>
            </a:pPr>
            <a:r>
              <a:rPr lang="nl-NL" sz="1600"/>
              <a:t>			Centraal Fonds Volkshuisvesting</a:t>
            </a:r>
          </a:p>
          <a:p>
            <a:pPr marL="806450" lvl="3" indent="0">
              <a:buNone/>
            </a:pPr>
            <a:r>
              <a:rPr lang="nl-NL" sz="1600"/>
              <a:t>			RIGO</a:t>
            </a:r>
          </a:p>
          <a:p>
            <a:pPr marL="806450" lvl="3" indent="0">
              <a:buNone/>
            </a:pPr>
            <a:r>
              <a:rPr lang="nl-NL" sz="1600"/>
              <a:t>			Onderzoeksinstituut OTB (TU Delft)</a:t>
            </a:r>
          </a:p>
          <a:p>
            <a:pPr marL="806450" lvl="3" indent="0">
              <a:buNone/>
            </a:pPr>
            <a:r>
              <a:rPr lang="nl-NL" sz="1600"/>
              <a:t>			Economisch Instituut voor de Bouwnijverheid</a:t>
            </a:r>
          </a:p>
          <a:p>
            <a:pPr marL="806450" lvl="3" indent="0">
              <a:buNone/>
            </a:pPr>
            <a:r>
              <a:rPr lang="nl-NL" sz="1600"/>
              <a:t>			Lid RvC BNG Bank </a:t>
            </a:r>
          </a:p>
          <a:p>
            <a:pPr marL="806450" lvl="3" indent="0">
              <a:buNone/>
            </a:pPr>
            <a:r>
              <a:rPr lang="nl-NL" sz="1600"/>
              <a:t>			Lid RvC woningcorporaties (</a:t>
            </a:r>
            <a:r>
              <a:rPr lang="nl-NL" sz="1600" err="1"/>
              <a:t>Dr</a:t>
            </a:r>
            <a:r>
              <a:rPr lang="nl-NL" sz="1600"/>
              <a:t> Schaepman, Bo-Ex, Vestia, Parteon)</a:t>
            </a:r>
          </a:p>
          <a:p>
            <a:pPr marL="806450" lvl="3" indent="0">
              <a:buNone/>
            </a:pPr>
            <a:r>
              <a:rPr lang="nl-NL" sz="1600"/>
              <a:t>			Columnist Financieele Dagblad</a:t>
            </a:r>
          </a:p>
        </p:txBody>
      </p:sp>
      <p:sp>
        <p:nvSpPr>
          <p:cNvPr id="4" name="Tijdelijke aanduiding voor dianummer 3">
            <a:extLst>
              <a:ext uri="{FF2B5EF4-FFF2-40B4-BE49-F238E27FC236}">
                <a16:creationId xmlns:a16="http://schemas.microsoft.com/office/drawing/2014/main" id="{A246C414-5B8B-2EC6-7575-84AB790FC3C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nl-NL"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90</a:t>
            </a:fld>
            <a:endParaRPr kumimoji="0" lang="nl-NL" sz="1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81870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BC01F6-16E1-4588-B705-D5D1260C65E2}"/>
              </a:ext>
            </a:extLst>
          </p:cNvPr>
          <p:cNvSpPr>
            <a:spLocks noGrp="1"/>
          </p:cNvSpPr>
          <p:nvPr>
            <p:ph type="title"/>
          </p:nvPr>
        </p:nvSpPr>
        <p:spPr>
          <a:xfrm>
            <a:off x="548217" y="274638"/>
            <a:ext cx="11097683" cy="438582"/>
          </a:xfrm>
        </p:spPr>
        <p:txBody>
          <a:bodyPr wrap="square" anchor="t">
            <a:normAutofit/>
          </a:bodyPr>
          <a:lstStyle/>
          <a:p>
            <a:r>
              <a:rPr lang="nl-NL"/>
              <a:t>Onderwerpen</a:t>
            </a:r>
          </a:p>
        </p:txBody>
      </p:sp>
      <p:sp>
        <p:nvSpPr>
          <p:cNvPr id="4" name="Tijdelijke aanduiding voor dianummer 3">
            <a:extLst>
              <a:ext uri="{FF2B5EF4-FFF2-40B4-BE49-F238E27FC236}">
                <a16:creationId xmlns:a16="http://schemas.microsoft.com/office/drawing/2014/main" id="{21B50C15-4565-40A8-97FE-3E23B107E341}"/>
              </a:ext>
            </a:extLst>
          </p:cNvPr>
          <p:cNvSpPr>
            <a:spLocks noGrp="1"/>
          </p:cNvSpPr>
          <p:nvPr>
            <p:ph type="sldNum" sz="quarter" idx="12"/>
          </p:nvPr>
        </p:nvSpPr>
        <p:spPr>
          <a:xfrm>
            <a:off x="11440745" y="6566254"/>
            <a:ext cx="223200" cy="153888"/>
          </a:xfrm>
        </p:spPr>
        <p:txBody>
          <a:bodyPr wrap="none"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A9CDA0D-E60F-43FA-955F-1B96DEEB3FDE}" type="slidenum">
              <a:rPr kumimoji="0" lang="nl-NL"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91</a:t>
            </a:fld>
            <a:endParaRPr kumimoji="0" lang="nl-NL" sz="10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6" name="Tijdelijke aanduiding voor inhoud 2">
            <a:extLst>
              <a:ext uri="{FF2B5EF4-FFF2-40B4-BE49-F238E27FC236}">
                <a16:creationId xmlns:a16="http://schemas.microsoft.com/office/drawing/2014/main" id="{F60B6B80-DACB-4B16-8112-050C6E5CE501}"/>
              </a:ext>
            </a:extLst>
          </p:cNvPr>
          <p:cNvGraphicFramePr>
            <a:graphicFrameLocks noGrp="1"/>
          </p:cNvGraphicFramePr>
          <p:nvPr>
            <p:ph idx="1"/>
          </p:nvPr>
        </p:nvGraphicFramePr>
        <p:xfrm>
          <a:off x="548217" y="1295399"/>
          <a:ext cx="11097683" cy="4867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47869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D6620-7F96-4455-ADC0-5D508007A6B4}"/>
              </a:ext>
            </a:extLst>
          </p:cNvPr>
          <p:cNvSpPr>
            <a:spLocks noGrp="1"/>
          </p:cNvSpPr>
          <p:nvPr>
            <p:ph type="title"/>
          </p:nvPr>
        </p:nvSpPr>
        <p:spPr>
          <a:xfrm>
            <a:off x="2233084" y="2682246"/>
            <a:ext cx="9410699" cy="526298"/>
          </a:xfrm>
        </p:spPr>
        <p:txBody>
          <a:bodyPr/>
          <a:lstStyle/>
          <a:p>
            <a:r>
              <a:rPr lang="nl-NL" sz="3600"/>
              <a:t>Woningwet </a:t>
            </a:r>
            <a:endParaRPr lang="en-GB" sz="3600"/>
          </a:p>
        </p:txBody>
      </p:sp>
      <p:sp>
        <p:nvSpPr>
          <p:cNvPr id="3" name="Text Placeholder 2">
            <a:extLst>
              <a:ext uri="{FF2B5EF4-FFF2-40B4-BE49-F238E27FC236}">
                <a16:creationId xmlns:a16="http://schemas.microsoft.com/office/drawing/2014/main" id="{7613FF76-BBC5-4E2C-B256-C0FB03B0CBF8}"/>
              </a:ext>
            </a:extLst>
          </p:cNvPr>
          <p:cNvSpPr>
            <a:spLocks noGrp="1"/>
          </p:cNvSpPr>
          <p:nvPr>
            <p:ph type="body" idx="1"/>
          </p:nvPr>
        </p:nvSpPr>
        <p:spPr>
          <a:xfrm>
            <a:off x="548217" y="2225395"/>
            <a:ext cx="1440000" cy="1440000"/>
          </a:xfrm>
        </p:spPr>
        <p:txBody>
          <a:bodyPr/>
          <a:lstStyle/>
          <a:p>
            <a:r>
              <a:rPr lang="nl-NL"/>
              <a:t>1</a:t>
            </a:r>
            <a:endParaRPr lang="en-GB"/>
          </a:p>
        </p:txBody>
      </p:sp>
      <p:sp>
        <p:nvSpPr>
          <p:cNvPr id="4" name="Slide Number Placeholder 3">
            <a:extLst>
              <a:ext uri="{FF2B5EF4-FFF2-40B4-BE49-F238E27FC236}">
                <a16:creationId xmlns:a16="http://schemas.microsoft.com/office/drawing/2014/main" id="{3527C5A1-68D8-445B-84D8-DC6F243E3B2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42F4129-3FA2-4151-9DA5-53B015407D28}" type="slidenum">
              <a:rPr kumimoji="0" lang="nl-NL" sz="8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92</a:t>
            </a:fld>
            <a:endParaRPr kumimoji="0" lang="nl-NL"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30638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64009C-78E2-5E72-71CC-C340B3409944}"/>
              </a:ext>
            </a:extLst>
          </p:cNvPr>
          <p:cNvSpPr>
            <a:spLocks noGrp="1"/>
          </p:cNvSpPr>
          <p:nvPr>
            <p:ph type="title"/>
          </p:nvPr>
        </p:nvSpPr>
        <p:spPr/>
        <p:txBody>
          <a:bodyPr/>
          <a:lstStyle/>
          <a:p>
            <a:r>
              <a:rPr lang="nl-NL"/>
              <a:t>Woningwet: constante factor sinds 1901</a:t>
            </a:r>
          </a:p>
        </p:txBody>
      </p:sp>
      <p:sp>
        <p:nvSpPr>
          <p:cNvPr id="3" name="Tijdelijke aanduiding voor dianummer 2">
            <a:extLst>
              <a:ext uri="{FF2B5EF4-FFF2-40B4-BE49-F238E27FC236}">
                <a16:creationId xmlns:a16="http://schemas.microsoft.com/office/drawing/2014/main" id="{B094838E-2473-90DD-DA92-6FC15F82FEF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nl-NL"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93</a:t>
            </a:fld>
            <a:endParaRPr kumimoji="0" lang="nl-NL" sz="1000" b="0" i="0" u="none" strike="noStrike" kern="1200" cap="none" spc="0" normalizeH="0" baseline="0" noProof="0">
              <a:ln>
                <a:noFill/>
              </a:ln>
              <a:solidFill>
                <a:prstClr val="black"/>
              </a:solidFill>
              <a:effectLst/>
              <a:uLnTx/>
              <a:uFillTx/>
              <a:latin typeface="Calibri"/>
              <a:ea typeface="+mn-ea"/>
              <a:cs typeface="+mn-cs"/>
            </a:endParaRPr>
          </a:p>
        </p:txBody>
      </p:sp>
      <p:sp>
        <p:nvSpPr>
          <p:cNvPr id="4" name="Tijdelijke aanduiding voor inhoud 3">
            <a:extLst>
              <a:ext uri="{FF2B5EF4-FFF2-40B4-BE49-F238E27FC236}">
                <a16:creationId xmlns:a16="http://schemas.microsoft.com/office/drawing/2014/main" id="{5D78ADAB-3730-DB5B-8759-5C2FCB9283CA}"/>
              </a:ext>
            </a:extLst>
          </p:cNvPr>
          <p:cNvSpPr>
            <a:spLocks noGrp="1"/>
          </p:cNvSpPr>
          <p:nvPr>
            <p:ph sz="quarter" idx="15"/>
          </p:nvPr>
        </p:nvSpPr>
        <p:spPr>
          <a:xfrm>
            <a:off x="528055" y="1010920"/>
            <a:ext cx="5280000" cy="5074920"/>
          </a:xfrm>
        </p:spPr>
        <p:txBody>
          <a:bodyPr>
            <a:normAutofit lnSpcReduction="10000"/>
          </a:bodyPr>
          <a:lstStyle/>
          <a:p>
            <a:r>
              <a:rPr lang="nl-NL" sz="2400"/>
              <a:t>Woningcorporaties:</a:t>
            </a:r>
          </a:p>
          <a:p>
            <a:pPr marL="0" indent="0" algn="ctr">
              <a:buNone/>
            </a:pPr>
            <a:r>
              <a:rPr lang="nl-NL" sz="2400" i="1"/>
              <a:t> Uitsluitend in het belang van de volkshuisvesting werkzaam </a:t>
            </a:r>
          </a:p>
          <a:p>
            <a:pPr marL="0" indent="0" algn="ctr">
              <a:buNone/>
            </a:pPr>
            <a:endParaRPr lang="nl-NL" sz="2400" i="1"/>
          </a:p>
          <a:p>
            <a:r>
              <a:rPr lang="nl-NL" sz="2400"/>
              <a:t>Deze bepaling vormt de kern van het corporatiebestel en is de centrale factor voor het succes. </a:t>
            </a:r>
          </a:p>
          <a:p>
            <a:endParaRPr lang="nl-NL" sz="2400"/>
          </a:p>
          <a:p>
            <a:r>
              <a:rPr lang="nl-NL" sz="2400"/>
              <a:t>In samenhang hiermee:</a:t>
            </a:r>
          </a:p>
          <a:p>
            <a:pPr lvl="1">
              <a:buFont typeface="Wingdings" panose="05000000000000000000" pitchFamily="2" charset="2"/>
              <a:buChar char="Ø"/>
            </a:pPr>
            <a:r>
              <a:rPr lang="nl-NL" sz="2400"/>
              <a:t>Eigendom van de woningen</a:t>
            </a:r>
          </a:p>
          <a:p>
            <a:pPr lvl="1">
              <a:buFont typeface="Wingdings" panose="05000000000000000000" pitchFamily="2" charset="2"/>
              <a:buChar char="Ø"/>
            </a:pPr>
            <a:r>
              <a:rPr lang="nl-NL" sz="2400" err="1"/>
              <a:t>Cie</a:t>
            </a:r>
            <a:r>
              <a:rPr lang="nl-NL" sz="2400"/>
              <a:t>-De Roos (1962) behouden van overschotten; verzelfstandiging woningcorporaties</a:t>
            </a:r>
          </a:p>
          <a:p>
            <a:endParaRPr lang="nl-NL" sz="2400"/>
          </a:p>
          <a:p>
            <a:endParaRPr lang="nl-NL" sz="2400"/>
          </a:p>
        </p:txBody>
      </p:sp>
      <p:sp>
        <p:nvSpPr>
          <p:cNvPr id="5" name="Tijdelijke aanduiding voor inhoud 4">
            <a:extLst>
              <a:ext uri="{FF2B5EF4-FFF2-40B4-BE49-F238E27FC236}">
                <a16:creationId xmlns:a16="http://schemas.microsoft.com/office/drawing/2014/main" id="{EAD2AEBC-F995-CE85-B0E1-FA68D90BBFF3}"/>
              </a:ext>
            </a:extLst>
          </p:cNvPr>
          <p:cNvSpPr>
            <a:spLocks noGrp="1"/>
          </p:cNvSpPr>
          <p:nvPr>
            <p:ph sz="quarter" idx="16"/>
          </p:nvPr>
        </p:nvSpPr>
        <p:spPr/>
        <p:txBody>
          <a:bodyPr>
            <a:normAutofit/>
          </a:bodyPr>
          <a:lstStyle/>
          <a:p>
            <a:pPr marL="0" indent="0">
              <a:buNone/>
            </a:pPr>
            <a:r>
              <a:rPr lang="nl-NL" sz="2400" b="1"/>
              <a:t>Woningwet 1901</a:t>
            </a:r>
          </a:p>
          <a:p>
            <a:pPr marL="0" indent="0">
              <a:buNone/>
            </a:pPr>
            <a:endParaRPr lang="nl-NL" sz="2400"/>
          </a:p>
          <a:p>
            <a:pPr marL="0" indent="0">
              <a:buNone/>
            </a:pPr>
            <a:endParaRPr lang="nl-NL" sz="2400"/>
          </a:p>
          <a:p>
            <a:pPr marL="0" indent="0">
              <a:buNone/>
            </a:pPr>
            <a:endParaRPr lang="nl-NL" sz="2400"/>
          </a:p>
          <a:p>
            <a:pPr marL="0" indent="0">
              <a:buNone/>
            </a:pPr>
            <a:endParaRPr lang="nl-NL" sz="2400"/>
          </a:p>
          <a:p>
            <a:pPr marL="0" indent="0">
              <a:buNone/>
            </a:pPr>
            <a:endParaRPr lang="nl-NL" sz="2400"/>
          </a:p>
          <a:p>
            <a:pPr marL="0" indent="0">
              <a:buNone/>
            </a:pPr>
            <a:r>
              <a:rPr lang="nl-NL" sz="2400" b="1"/>
              <a:t>Woningwet 2015</a:t>
            </a:r>
          </a:p>
        </p:txBody>
      </p:sp>
      <p:pic>
        <p:nvPicPr>
          <p:cNvPr id="7" name="Afbeelding 6">
            <a:extLst>
              <a:ext uri="{FF2B5EF4-FFF2-40B4-BE49-F238E27FC236}">
                <a16:creationId xmlns:a16="http://schemas.microsoft.com/office/drawing/2014/main" id="{1DB1F015-9662-82E5-4DB1-E2D8B80391D5}"/>
              </a:ext>
            </a:extLst>
          </p:cNvPr>
          <p:cNvPicPr>
            <a:picLocks noChangeAspect="1"/>
          </p:cNvPicPr>
          <p:nvPr/>
        </p:nvPicPr>
        <p:blipFill>
          <a:blip r:embed="rId2"/>
          <a:stretch>
            <a:fillRect/>
          </a:stretch>
        </p:blipFill>
        <p:spPr>
          <a:xfrm>
            <a:off x="5808054" y="1853130"/>
            <a:ext cx="5888975" cy="1337110"/>
          </a:xfrm>
          <a:prstGeom prst="rect">
            <a:avLst/>
          </a:prstGeom>
        </p:spPr>
      </p:pic>
      <p:pic>
        <p:nvPicPr>
          <p:cNvPr id="9" name="Afbeelding 8">
            <a:extLst>
              <a:ext uri="{FF2B5EF4-FFF2-40B4-BE49-F238E27FC236}">
                <a16:creationId xmlns:a16="http://schemas.microsoft.com/office/drawing/2014/main" id="{EB2DA6D8-DD5C-0F0F-DBB9-B5AF84E6BEE8}"/>
              </a:ext>
            </a:extLst>
          </p:cNvPr>
          <p:cNvPicPr>
            <a:picLocks noChangeAspect="1"/>
          </p:cNvPicPr>
          <p:nvPr/>
        </p:nvPicPr>
        <p:blipFill>
          <a:blip r:embed="rId3"/>
          <a:stretch>
            <a:fillRect/>
          </a:stretch>
        </p:blipFill>
        <p:spPr>
          <a:xfrm>
            <a:off x="5535486" y="4330150"/>
            <a:ext cx="6128459" cy="1481872"/>
          </a:xfrm>
          <a:prstGeom prst="rect">
            <a:avLst/>
          </a:prstGeom>
        </p:spPr>
      </p:pic>
    </p:spTree>
    <p:extLst>
      <p:ext uri="{BB962C8B-B14F-4D97-AF65-F5344CB8AC3E}">
        <p14:creationId xmlns:p14="http://schemas.microsoft.com/office/powerpoint/2010/main" val="7186619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5F97A3-4FD3-4E8E-FD42-5B189D914E0D}"/>
              </a:ext>
            </a:extLst>
          </p:cNvPr>
          <p:cNvSpPr>
            <a:spLocks noGrp="1"/>
          </p:cNvSpPr>
          <p:nvPr>
            <p:ph type="title"/>
          </p:nvPr>
        </p:nvSpPr>
        <p:spPr>
          <a:xfrm>
            <a:off x="548217" y="274638"/>
            <a:ext cx="11097683" cy="438582"/>
          </a:xfrm>
        </p:spPr>
        <p:txBody>
          <a:bodyPr/>
          <a:lstStyle/>
          <a:p>
            <a:r>
              <a:rPr lang="nl-NL"/>
              <a:t>Belang van de volkshuishuisvesting</a:t>
            </a:r>
          </a:p>
        </p:txBody>
      </p:sp>
      <p:sp>
        <p:nvSpPr>
          <p:cNvPr id="3" name="Tijdelijke aanduiding voor inhoud 2">
            <a:extLst>
              <a:ext uri="{FF2B5EF4-FFF2-40B4-BE49-F238E27FC236}">
                <a16:creationId xmlns:a16="http://schemas.microsoft.com/office/drawing/2014/main" id="{B35A23AC-7B48-164E-CA96-4AB038521259}"/>
              </a:ext>
            </a:extLst>
          </p:cNvPr>
          <p:cNvSpPr>
            <a:spLocks noGrp="1"/>
          </p:cNvSpPr>
          <p:nvPr>
            <p:ph idx="1"/>
          </p:nvPr>
        </p:nvSpPr>
        <p:spPr>
          <a:xfrm>
            <a:off x="517737" y="1295399"/>
            <a:ext cx="11430423" cy="4867275"/>
          </a:xfrm>
        </p:spPr>
        <p:txBody>
          <a:bodyPr>
            <a:normAutofit lnSpcReduction="10000"/>
          </a:bodyPr>
          <a:lstStyle/>
          <a:p>
            <a:r>
              <a:rPr lang="nl-NL"/>
              <a:t>Woningcorporaties verrichten werkzaamheden ten behoeve van </a:t>
            </a:r>
            <a:r>
              <a:rPr lang="nl-NL" i="1"/>
              <a:t>publiek belang </a:t>
            </a:r>
            <a:endParaRPr lang="nl-NL"/>
          </a:p>
          <a:p>
            <a:pPr marL="0" indent="0">
              <a:buNone/>
            </a:pPr>
            <a:r>
              <a:rPr lang="nl-NL"/>
              <a:t>     (</a:t>
            </a:r>
            <a:r>
              <a:rPr lang="nl-NL" err="1"/>
              <a:t>cf</a:t>
            </a:r>
            <a:r>
              <a:rPr lang="nl-NL"/>
              <a:t> WRR: Het borgen van publiek belang, 2000)</a:t>
            </a:r>
          </a:p>
          <a:p>
            <a:pPr marL="0" indent="0">
              <a:buNone/>
            </a:pPr>
            <a:endParaRPr lang="nl-NL"/>
          </a:p>
          <a:p>
            <a:r>
              <a:rPr lang="nl-NL"/>
              <a:t>Verschillende partijen zijn (mede)bepalend voor wat het belang van de volkshuisvesting is, met in de loop der tijd wisselende posities. Momenteel:</a:t>
            </a:r>
          </a:p>
          <a:p>
            <a:pPr lvl="1">
              <a:buFont typeface="Wingdings" panose="05000000000000000000" pitchFamily="2" charset="2"/>
              <a:buChar char="Ø"/>
            </a:pPr>
            <a:endParaRPr lang="nl-NL"/>
          </a:p>
          <a:p>
            <a:pPr lvl="1">
              <a:buFont typeface="Wingdings" panose="05000000000000000000" pitchFamily="2" charset="2"/>
              <a:buChar char="Ø"/>
            </a:pPr>
            <a:r>
              <a:rPr lang="nl-NL" u="sng"/>
              <a:t>Gemeente</a:t>
            </a:r>
            <a:r>
              <a:rPr lang="nl-NL"/>
              <a:t>: </a:t>
            </a:r>
            <a:r>
              <a:rPr lang="nl-NL" i="1"/>
              <a:t>woningcorporatie draagt naar redelijkheid bij aan de uitvoering van de woonvisie van de gemeenten waar zij feitelijk werkzaam is </a:t>
            </a:r>
            <a:r>
              <a:rPr lang="nl-NL"/>
              <a:t>(Woningwet, artikel 42 lid 2)</a:t>
            </a:r>
          </a:p>
          <a:p>
            <a:pPr lvl="1">
              <a:buFont typeface="Wingdings" panose="05000000000000000000" pitchFamily="2" charset="2"/>
              <a:buChar char="Ø"/>
            </a:pPr>
            <a:r>
              <a:rPr lang="nl-NL" u="sng"/>
              <a:t>Rijk</a:t>
            </a:r>
            <a:r>
              <a:rPr lang="nl-NL"/>
              <a:t>: </a:t>
            </a:r>
            <a:r>
              <a:rPr lang="nl-NL" i="1"/>
              <a:t>Nationale prestatieafspraken, Wet versterking regie volkshuisvesting</a:t>
            </a:r>
          </a:p>
          <a:p>
            <a:pPr lvl="1">
              <a:buFont typeface="Wingdings" panose="05000000000000000000" pitchFamily="2" charset="2"/>
              <a:buChar char="Ø"/>
            </a:pPr>
            <a:r>
              <a:rPr lang="nl-NL" u="sng"/>
              <a:t>Huurders</a:t>
            </a:r>
            <a:r>
              <a:rPr lang="nl-NL"/>
              <a:t>: </a:t>
            </a:r>
            <a:r>
              <a:rPr lang="nl-NL" i="1"/>
              <a:t>afstemming beleid </a:t>
            </a:r>
            <a:r>
              <a:rPr lang="nl-NL"/>
              <a:t>en </a:t>
            </a:r>
            <a:r>
              <a:rPr lang="nl-NL" i="1"/>
              <a:t>mede partij bij de jaarlijkse prestatieafspr</a:t>
            </a:r>
            <a:r>
              <a:rPr lang="nl-NL"/>
              <a:t>aken</a:t>
            </a:r>
          </a:p>
          <a:p>
            <a:pPr lvl="1">
              <a:buFont typeface="Wingdings" panose="05000000000000000000" pitchFamily="2" charset="2"/>
              <a:buChar char="Ø"/>
            </a:pPr>
            <a:r>
              <a:rPr lang="nl-NL" u="sng"/>
              <a:t>Woningcorporatie</a:t>
            </a:r>
            <a:r>
              <a:rPr lang="nl-NL"/>
              <a:t>: </a:t>
            </a:r>
            <a:r>
              <a:rPr lang="nl-NL" i="1"/>
              <a:t>eigen verantwoordelijkheid, mede vanwege continuïteit van de ‘onderneming’</a:t>
            </a:r>
          </a:p>
        </p:txBody>
      </p:sp>
      <p:sp>
        <p:nvSpPr>
          <p:cNvPr id="4" name="Tijdelijke aanduiding voor dianummer 3">
            <a:extLst>
              <a:ext uri="{FF2B5EF4-FFF2-40B4-BE49-F238E27FC236}">
                <a16:creationId xmlns:a16="http://schemas.microsoft.com/office/drawing/2014/main" id="{FE0C26D7-31DC-E669-C7CB-293B6294457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nl-NL"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94</a:t>
            </a:fld>
            <a:endParaRPr kumimoji="0" lang="nl-NL" sz="1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81460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43A900-2151-0F2E-3E50-E90904E56014}"/>
              </a:ext>
            </a:extLst>
          </p:cNvPr>
          <p:cNvSpPr>
            <a:spLocks noGrp="1"/>
          </p:cNvSpPr>
          <p:nvPr>
            <p:ph type="title"/>
          </p:nvPr>
        </p:nvSpPr>
        <p:spPr/>
        <p:txBody>
          <a:bodyPr/>
          <a:lstStyle/>
          <a:p>
            <a:r>
              <a:rPr lang="nl-NL"/>
              <a:t>Gebied van de volkshuisvesting</a:t>
            </a:r>
          </a:p>
        </p:txBody>
      </p:sp>
      <p:sp>
        <p:nvSpPr>
          <p:cNvPr id="3" name="Tijdelijke aanduiding voor inhoud 2">
            <a:extLst>
              <a:ext uri="{FF2B5EF4-FFF2-40B4-BE49-F238E27FC236}">
                <a16:creationId xmlns:a16="http://schemas.microsoft.com/office/drawing/2014/main" id="{607CDE58-5B49-9EED-D0F9-202DD6DEE536}"/>
              </a:ext>
            </a:extLst>
          </p:cNvPr>
          <p:cNvSpPr>
            <a:spLocks noGrp="1"/>
          </p:cNvSpPr>
          <p:nvPr>
            <p:ph idx="1"/>
          </p:nvPr>
        </p:nvSpPr>
        <p:spPr>
          <a:xfrm>
            <a:off x="547158" y="995362"/>
            <a:ext cx="11097683" cy="5120958"/>
          </a:xfrm>
        </p:spPr>
        <p:txBody>
          <a:bodyPr>
            <a:normAutofit fontScale="92500" lnSpcReduction="10000"/>
          </a:bodyPr>
          <a:lstStyle/>
          <a:p>
            <a:r>
              <a:rPr lang="nl-NL" sz="2600"/>
              <a:t>Het gebied van de volkshuisvesting is afgebakend op basis van de toegestane activiteiten</a:t>
            </a:r>
          </a:p>
          <a:p>
            <a:endParaRPr lang="nl-NL" sz="2600"/>
          </a:p>
          <a:p>
            <a:r>
              <a:rPr lang="nl-NL" sz="2600"/>
              <a:t>Belangrijk onderscheid:</a:t>
            </a:r>
          </a:p>
          <a:p>
            <a:pPr>
              <a:buFont typeface="Wingdings" panose="05000000000000000000" pitchFamily="2" charset="2"/>
              <a:buChar char="Ø"/>
            </a:pPr>
            <a:endParaRPr lang="nl-NL" sz="2600"/>
          </a:p>
          <a:p>
            <a:pPr>
              <a:buFont typeface="Wingdings" panose="05000000000000000000" pitchFamily="2" charset="2"/>
              <a:buChar char="Ø"/>
            </a:pPr>
            <a:r>
              <a:rPr lang="nl-NL" sz="2600"/>
              <a:t>Activiteiten met recht op staatsteun (DAEB)</a:t>
            </a:r>
          </a:p>
          <a:p>
            <a:pPr marL="0" indent="0">
              <a:buNone/>
            </a:pPr>
            <a:r>
              <a:rPr lang="nl-NL" sz="2600"/>
              <a:t>	Onder meer 	Gereguleerde huurwoningen </a:t>
            </a:r>
          </a:p>
          <a:p>
            <a:pPr marL="0" indent="0">
              <a:buNone/>
            </a:pPr>
            <a:r>
              <a:rPr lang="nl-NL" sz="2600"/>
              <a:t>			Limitatief omschreven maatschappelijk vastgoed</a:t>
            </a:r>
          </a:p>
          <a:p>
            <a:pPr marL="0" indent="0">
              <a:buNone/>
            </a:pPr>
            <a:r>
              <a:rPr lang="nl-NL" sz="2600"/>
              <a:t>			Leefbaarheid</a:t>
            </a:r>
          </a:p>
          <a:p>
            <a:pPr>
              <a:buFont typeface="Wingdings" panose="05000000000000000000" pitchFamily="2" charset="2"/>
              <a:buChar char="Ø"/>
            </a:pPr>
            <a:r>
              <a:rPr lang="nl-NL" sz="2600"/>
              <a:t>Activiteiten zonder recht op staatsteun (niet-DAEB)</a:t>
            </a:r>
          </a:p>
          <a:p>
            <a:pPr marL="806450" lvl="3" indent="0">
              <a:buNone/>
            </a:pPr>
            <a:r>
              <a:rPr lang="nl-NL" sz="2600"/>
              <a:t> Onder meer 	Alle huurwoningen (gereguleerd en geliberaliseerd)</a:t>
            </a:r>
          </a:p>
          <a:p>
            <a:pPr marL="806450" lvl="3" indent="0">
              <a:buNone/>
            </a:pPr>
            <a:r>
              <a:rPr lang="nl-NL" sz="2600"/>
              <a:t>			Koopwoningen</a:t>
            </a:r>
          </a:p>
          <a:p>
            <a:pPr marL="806450" lvl="3" indent="0">
              <a:buNone/>
            </a:pPr>
            <a:r>
              <a:rPr lang="nl-NL"/>
              <a:t>			</a:t>
            </a:r>
          </a:p>
        </p:txBody>
      </p:sp>
      <p:sp>
        <p:nvSpPr>
          <p:cNvPr id="4" name="Tijdelijke aanduiding voor dianummer 3">
            <a:extLst>
              <a:ext uri="{FF2B5EF4-FFF2-40B4-BE49-F238E27FC236}">
                <a16:creationId xmlns:a16="http://schemas.microsoft.com/office/drawing/2014/main" id="{4200550B-2CB5-9303-A53D-224DFE1C4C2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nl-NL"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95</a:t>
            </a:fld>
            <a:endParaRPr kumimoji="0" lang="nl-NL" sz="1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83191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3C1687-712B-68D9-67F7-8FAC3AB82E50}"/>
              </a:ext>
            </a:extLst>
          </p:cNvPr>
          <p:cNvSpPr>
            <a:spLocks noGrp="1"/>
          </p:cNvSpPr>
          <p:nvPr>
            <p:ph type="title"/>
          </p:nvPr>
        </p:nvSpPr>
        <p:spPr/>
        <p:txBody>
          <a:bodyPr/>
          <a:lstStyle/>
          <a:p>
            <a:r>
              <a:rPr lang="nl-NL"/>
              <a:t>DAEB-scheiding (1)</a:t>
            </a:r>
          </a:p>
        </p:txBody>
      </p:sp>
      <p:sp>
        <p:nvSpPr>
          <p:cNvPr id="3" name="Tijdelijke aanduiding voor inhoud 2">
            <a:extLst>
              <a:ext uri="{FF2B5EF4-FFF2-40B4-BE49-F238E27FC236}">
                <a16:creationId xmlns:a16="http://schemas.microsoft.com/office/drawing/2014/main" id="{82BC2CB6-8202-A31D-69FB-BE4D5653CE8A}"/>
              </a:ext>
            </a:extLst>
          </p:cNvPr>
          <p:cNvSpPr>
            <a:spLocks noGrp="1"/>
          </p:cNvSpPr>
          <p:nvPr>
            <p:ph idx="1"/>
          </p:nvPr>
        </p:nvSpPr>
        <p:spPr/>
        <p:txBody>
          <a:bodyPr/>
          <a:lstStyle/>
          <a:p>
            <a:r>
              <a:rPr lang="nl-NL" dirty="0"/>
              <a:t>De DAEB-scheiding is een uitvloeisel van de afbakening van staatsteun (Europese Commissie, Steunmaatregel N 642/2009)</a:t>
            </a:r>
          </a:p>
          <a:p>
            <a:endParaRPr lang="nl-NL" dirty="0"/>
          </a:p>
          <a:p>
            <a:r>
              <a:rPr lang="nl-NL" dirty="0"/>
              <a:t>Staatssteun heeft betrekking op:</a:t>
            </a:r>
          </a:p>
          <a:p>
            <a:pPr lvl="2">
              <a:buFont typeface="Wingdings" panose="05000000000000000000" pitchFamily="2" charset="2"/>
              <a:buChar char="Ø"/>
            </a:pPr>
            <a:r>
              <a:rPr lang="nl-NL" dirty="0"/>
              <a:t>Door het WSW geborgde leningen</a:t>
            </a:r>
          </a:p>
          <a:p>
            <a:pPr lvl="2">
              <a:buFont typeface="Wingdings" panose="05000000000000000000" pitchFamily="2" charset="2"/>
              <a:buChar char="Ø"/>
            </a:pPr>
            <a:r>
              <a:rPr lang="nl-NL" dirty="0"/>
              <a:t>Projectsteun</a:t>
            </a:r>
          </a:p>
          <a:p>
            <a:pPr lvl="2">
              <a:buFont typeface="Wingdings" panose="05000000000000000000" pitchFamily="2" charset="2"/>
              <a:buChar char="Ø"/>
            </a:pPr>
            <a:r>
              <a:rPr lang="nl-NL" dirty="0"/>
              <a:t>Saneringssteun </a:t>
            </a:r>
          </a:p>
          <a:p>
            <a:pPr lvl="2">
              <a:buFont typeface="Wingdings" panose="05000000000000000000" pitchFamily="2" charset="2"/>
              <a:buChar char="Ø"/>
            </a:pPr>
            <a:r>
              <a:rPr lang="nl-NL" dirty="0"/>
              <a:t>Lagere grondprijs van gemeenten (</a:t>
            </a:r>
            <a:r>
              <a:rPr lang="nl-NL" dirty="0" err="1"/>
              <a:t>voorzover</a:t>
            </a:r>
            <a:r>
              <a:rPr lang="nl-NL" dirty="0"/>
              <a:t> nog beschikbaar)</a:t>
            </a:r>
          </a:p>
          <a:p>
            <a:pPr marL="0" indent="0">
              <a:buNone/>
            </a:pPr>
            <a:endParaRPr lang="nl-NL" dirty="0"/>
          </a:p>
          <a:p>
            <a:r>
              <a:rPr lang="nl-NL" dirty="0"/>
              <a:t>DAEB-scheiding is het gevolg van het feit dat ook  activiteiten zonder staatsteun toegestaan zijn voor een woningcorporatie, maar in afgesplitste niet-DAEB takken</a:t>
            </a:r>
          </a:p>
        </p:txBody>
      </p:sp>
      <p:sp>
        <p:nvSpPr>
          <p:cNvPr id="4" name="Tijdelijke aanduiding voor dianummer 3">
            <a:extLst>
              <a:ext uri="{FF2B5EF4-FFF2-40B4-BE49-F238E27FC236}">
                <a16:creationId xmlns:a16="http://schemas.microsoft.com/office/drawing/2014/main" id="{0D487584-8CC1-0CC2-7837-7BCA4BCDAE1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nl-NL"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96</a:t>
            </a:fld>
            <a:endParaRPr kumimoji="0" lang="nl-NL" sz="1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75171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2D5789-796B-1267-2198-49162E9C33E0}"/>
              </a:ext>
            </a:extLst>
          </p:cNvPr>
          <p:cNvSpPr>
            <a:spLocks noGrp="1"/>
          </p:cNvSpPr>
          <p:nvPr>
            <p:ph type="title"/>
          </p:nvPr>
        </p:nvSpPr>
        <p:spPr/>
        <p:txBody>
          <a:bodyPr/>
          <a:lstStyle/>
          <a:p>
            <a:r>
              <a:rPr lang="nl-NL"/>
              <a:t>DAEB-scheiding (2)</a:t>
            </a:r>
          </a:p>
        </p:txBody>
      </p:sp>
      <p:sp>
        <p:nvSpPr>
          <p:cNvPr id="3" name="Tijdelijke aanduiding voor inhoud 2">
            <a:extLst>
              <a:ext uri="{FF2B5EF4-FFF2-40B4-BE49-F238E27FC236}">
                <a16:creationId xmlns:a16="http://schemas.microsoft.com/office/drawing/2014/main" id="{9BABF161-F654-5C26-6C60-1DBF613F6D0A}"/>
              </a:ext>
            </a:extLst>
          </p:cNvPr>
          <p:cNvSpPr>
            <a:spLocks noGrp="1"/>
          </p:cNvSpPr>
          <p:nvPr>
            <p:ph idx="1"/>
          </p:nvPr>
        </p:nvSpPr>
        <p:spPr>
          <a:xfrm>
            <a:off x="566262" y="1017489"/>
            <a:ext cx="11097683" cy="5299074"/>
          </a:xfrm>
        </p:spPr>
        <p:txBody>
          <a:bodyPr>
            <a:normAutofit/>
          </a:bodyPr>
          <a:lstStyle/>
          <a:p>
            <a:r>
              <a:rPr lang="nl-NL"/>
              <a:t>De DAEB-scheiding (2018):</a:t>
            </a:r>
          </a:p>
          <a:p>
            <a:pPr lvl="2">
              <a:buFont typeface="Wingdings" panose="05000000000000000000" pitchFamily="2" charset="2"/>
              <a:buChar char="Ø"/>
            </a:pPr>
            <a:r>
              <a:rPr lang="nl-NL"/>
              <a:t>Administratieve scheiding of juridische splitsing (aparte </a:t>
            </a:r>
            <a:r>
              <a:rPr lang="nl-NL" err="1"/>
              <a:t>BV’s</a:t>
            </a:r>
            <a:r>
              <a:rPr lang="nl-NL"/>
              <a:t>)</a:t>
            </a:r>
          </a:p>
          <a:p>
            <a:pPr lvl="2">
              <a:buFont typeface="Wingdings" panose="05000000000000000000" pitchFamily="2" charset="2"/>
              <a:buChar char="Ø"/>
            </a:pPr>
            <a:r>
              <a:rPr lang="nl-NL"/>
              <a:t>Feitelijk twee deelbedrijven met eigen winst- en verliesrekening en balans</a:t>
            </a:r>
          </a:p>
          <a:p>
            <a:pPr lvl="2">
              <a:buFont typeface="Wingdings" panose="05000000000000000000" pitchFamily="2" charset="2"/>
              <a:buChar char="Ø"/>
            </a:pPr>
            <a:r>
              <a:rPr lang="nl-NL"/>
              <a:t>Woningbezit gemiddeld 95% DAEB en 5% niet-DAEB (krimpende portefeuilles)</a:t>
            </a:r>
          </a:p>
          <a:p>
            <a:pPr lvl="2">
              <a:buFont typeface="Wingdings" panose="05000000000000000000" pitchFamily="2" charset="2"/>
              <a:buChar char="Ø"/>
            </a:pPr>
            <a:endParaRPr lang="nl-NL"/>
          </a:p>
          <a:p>
            <a:r>
              <a:rPr lang="nl-NL"/>
              <a:t>Bureaucratisch monstrum</a:t>
            </a:r>
          </a:p>
          <a:p>
            <a:pPr lvl="2">
              <a:buFont typeface="Wingdings" panose="05000000000000000000" pitchFamily="2" charset="2"/>
              <a:buChar char="Ø"/>
            </a:pPr>
            <a:r>
              <a:rPr lang="nl-NL"/>
              <a:t>Veel ‘dood’ kapitaal in niet-DAEB</a:t>
            </a:r>
          </a:p>
          <a:p>
            <a:pPr lvl="2">
              <a:buFont typeface="Wingdings" panose="05000000000000000000" pitchFamily="2" charset="2"/>
              <a:buChar char="Ø"/>
            </a:pPr>
            <a:r>
              <a:rPr lang="nl-NL"/>
              <a:t>Financiering in niet-DAEB duurder en complexer</a:t>
            </a:r>
          </a:p>
          <a:p>
            <a:pPr lvl="2">
              <a:buFont typeface="Wingdings" panose="05000000000000000000" pitchFamily="2" charset="2"/>
              <a:buChar char="Ø"/>
            </a:pPr>
            <a:r>
              <a:rPr lang="nl-NL"/>
              <a:t>Integrale afweging over inzet middelen lastiger </a:t>
            </a:r>
          </a:p>
          <a:p>
            <a:pPr lvl="2">
              <a:buFont typeface="Wingdings" panose="05000000000000000000" pitchFamily="2" charset="2"/>
              <a:buChar char="Ø"/>
            </a:pPr>
            <a:r>
              <a:rPr lang="nl-NL"/>
              <a:t>Ook deels gereguleerde huurwoningen in niet-DAEB</a:t>
            </a:r>
          </a:p>
          <a:p>
            <a:pPr marL="0" indent="0">
              <a:buNone/>
            </a:pPr>
            <a:endParaRPr lang="nl-NL"/>
          </a:p>
        </p:txBody>
      </p:sp>
      <p:sp>
        <p:nvSpPr>
          <p:cNvPr id="4" name="Tijdelijke aanduiding voor dianummer 3">
            <a:extLst>
              <a:ext uri="{FF2B5EF4-FFF2-40B4-BE49-F238E27FC236}">
                <a16:creationId xmlns:a16="http://schemas.microsoft.com/office/drawing/2014/main" id="{EF13B1DA-DC9F-595D-47DD-C0ED70225CF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nl-NL"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97</a:t>
            </a:fld>
            <a:endParaRPr kumimoji="0" lang="nl-NL" sz="1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45060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C4774D-903C-2EDA-89D1-E5DCD61ED82C}"/>
              </a:ext>
            </a:extLst>
          </p:cNvPr>
          <p:cNvSpPr>
            <a:spLocks noGrp="1"/>
          </p:cNvSpPr>
          <p:nvPr>
            <p:ph type="title"/>
          </p:nvPr>
        </p:nvSpPr>
        <p:spPr/>
        <p:txBody>
          <a:bodyPr/>
          <a:lstStyle/>
          <a:p>
            <a:r>
              <a:rPr lang="nl-NL"/>
              <a:t>European </a:t>
            </a:r>
            <a:r>
              <a:rPr lang="nl-NL" err="1"/>
              <a:t>Affordable</a:t>
            </a:r>
            <a:r>
              <a:rPr lang="nl-NL"/>
              <a:t> </a:t>
            </a:r>
            <a:r>
              <a:rPr lang="nl-NL" err="1"/>
              <a:t>Housing</a:t>
            </a:r>
            <a:r>
              <a:rPr lang="nl-NL"/>
              <a:t> Plan</a:t>
            </a:r>
          </a:p>
        </p:txBody>
      </p:sp>
      <p:sp>
        <p:nvSpPr>
          <p:cNvPr id="3" name="Tijdelijke aanduiding voor inhoud 2">
            <a:extLst>
              <a:ext uri="{FF2B5EF4-FFF2-40B4-BE49-F238E27FC236}">
                <a16:creationId xmlns:a16="http://schemas.microsoft.com/office/drawing/2014/main" id="{A1078636-F8A9-E08D-B16A-247EB4912D4D}"/>
              </a:ext>
            </a:extLst>
          </p:cNvPr>
          <p:cNvSpPr>
            <a:spLocks noGrp="1"/>
          </p:cNvSpPr>
          <p:nvPr>
            <p:ph idx="1"/>
          </p:nvPr>
        </p:nvSpPr>
        <p:spPr/>
        <p:txBody>
          <a:bodyPr>
            <a:normAutofit/>
          </a:bodyPr>
          <a:lstStyle/>
          <a:p>
            <a:r>
              <a:rPr lang="nl-NL"/>
              <a:t>Europese Commissie heeft een speerpunt gemaakt van voldoende betaalbare huisvesting in de landen van de EU.</a:t>
            </a:r>
          </a:p>
          <a:p>
            <a:endParaRPr lang="nl-NL"/>
          </a:p>
          <a:p>
            <a:r>
              <a:rPr lang="nl-NL"/>
              <a:t>Onder meer verruiming van de mogelijkheid van staatsteun: niet meer alleen voor </a:t>
            </a:r>
            <a:r>
              <a:rPr lang="nl-NL" i="1"/>
              <a:t>sociale huisvesting</a:t>
            </a:r>
            <a:r>
              <a:rPr lang="nl-NL"/>
              <a:t>, maar ook voor </a:t>
            </a:r>
            <a:r>
              <a:rPr lang="nl-NL" i="1"/>
              <a:t>betaalbare huisvesting</a:t>
            </a:r>
            <a:r>
              <a:rPr lang="nl-NL"/>
              <a:t>.</a:t>
            </a:r>
          </a:p>
          <a:p>
            <a:endParaRPr lang="nl-NL"/>
          </a:p>
          <a:p>
            <a:r>
              <a:rPr lang="nl-NL"/>
              <a:t>Voor Nederland onstaat de mogelijkheid van staatssteun, in </a:t>
            </a:r>
            <a:r>
              <a:rPr lang="nl-NL" err="1"/>
              <a:t>casu</a:t>
            </a:r>
            <a:r>
              <a:rPr lang="nl-NL"/>
              <a:t> borging van de leningen, voor het middensegment huurwoningen. </a:t>
            </a:r>
          </a:p>
          <a:p>
            <a:endParaRPr lang="nl-NL"/>
          </a:p>
          <a:p>
            <a:r>
              <a:rPr lang="nl-NL"/>
              <a:t>Concrete uitwerking, en consequenties voor huidige DAEB-scheiding nog onduidelijk.</a:t>
            </a:r>
          </a:p>
          <a:p>
            <a:endParaRPr lang="nl-NL"/>
          </a:p>
          <a:p>
            <a:pPr marL="0" indent="0">
              <a:buNone/>
            </a:pPr>
            <a:endParaRPr lang="nl-NL"/>
          </a:p>
        </p:txBody>
      </p:sp>
      <p:sp>
        <p:nvSpPr>
          <p:cNvPr id="4" name="Tijdelijke aanduiding voor dianummer 3">
            <a:extLst>
              <a:ext uri="{FF2B5EF4-FFF2-40B4-BE49-F238E27FC236}">
                <a16:creationId xmlns:a16="http://schemas.microsoft.com/office/drawing/2014/main" id="{ABBC9962-CD1B-1A52-1385-06D5F3D6B4A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9CDA0D-E60F-43FA-955F-1B96DEEB3FDE}" type="slidenum">
              <a:rPr kumimoji="0" lang="nl-NL"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98</a:t>
            </a:fld>
            <a:endParaRPr kumimoji="0" lang="nl-NL" sz="1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55970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D6620-7F96-4455-ADC0-5D508007A6B4}"/>
              </a:ext>
            </a:extLst>
          </p:cNvPr>
          <p:cNvSpPr>
            <a:spLocks noGrp="1"/>
          </p:cNvSpPr>
          <p:nvPr>
            <p:ph type="title"/>
          </p:nvPr>
        </p:nvSpPr>
        <p:spPr>
          <a:xfrm>
            <a:off x="2233084" y="2682246"/>
            <a:ext cx="9410699" cy="526298"/>
          </a:xfrm>
        </p:spPr>
        <p:txBody>
          <a:bodyPr/>
          <a:lstStyle/>
          <a:p>
            <a:r>
              <a:rPr lang="nl-NL" sz="3600"/>
              <a:t>Financiële kaders</a:t>
            </a:r>
            <a:endParaRPr lang="en-GB" sz="3600"/>
          </a:p>
        </p:txBody>
      </p:sp>
      <p:sp>
        <p:nvSpPr>
          <p:cNvPr id="3" name="Text Placeholder 2">
            <a:extLst>
              <a:ext uri="{FF2B5EF4-FFF2-40B4-BE49-F238E27FC236}">
                <a16:creationId xmlns:a16="http://schemas.microsoft.com/office/drawing/2014/main" id="{7613FF76-BBC5-4E2C-B256-C0FB03B0CBF8}"/>
              </a:ext>
            </a:extLst>
          </p:cNvPr>
          <p:cNvSpPr>
            <a:spLocks noGrp="1"/>
          </p:cNvSpPr>
          <p:nvPr>
            <p:ph type="body" idx="1"/>
          </p:nvPr>
        </p:nvSpPr>
        <p:spPr>
          <a:xfrm>
            <a:off x="548217" y="2225395"/>
            <a:ext cx="1440000" cy="1440000"/>
          </a:xfrm>
        </p:spPr>
        <p:txBody>
          <a:bodyPr/>
          <a:lstStyle/>
          <a:p>
            <a:r>
              <a:rPr lang="nl-NL"/>
              <a:t>2</a:t>
            </a:r>
            <a:endParaRPr lang="en-GB"/>
          </a:p>
        </p:txBody>
      </p:sp>
      <p:sp>
        <p:nvSpPr>
          <p:cNvPr id="4" name="Slide Number Placeholder 3">
            <a:extLst>
              <a:ext uri="{FF2B5EF4-FFF2-40B4-BE49-F238E27FC236}">
                <a16:creationId xmlns:a16="http://schemas.microsoft.com/office/drawing/2014/main" id="{3527C5A1-68D8-445B-84D8-DC6F243E3B2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42F4129-3FA2-4151-9DA5-53B015407D28}" type="slidenum">
              <a:rPr kumimoji="0" lang="nl-NL" sz="8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99</a:t>
            </a:fld>
            <a:endParaRPr kumimoji="0" lang="nl-NL"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2461982"/>
      </p:ext>
    </p:extLst>
  </p:cSld>
  <p:clrMapOvr>
    <a:masterClrMapping/>
  </p:clrMapOvr>
</p:sld>
</file>

<file path=ppt/theme/theme1.xml><?xml version="1.0" encoding="utf-8"?>
<a:theme xmlns:a="http://schemas.openxmlformats.org/drawingml/2006/main" name="Thema1">
  <a:themeElements>
    <a:clrScheme name="aedes">
      <a:dk1>
        <a:sysClr val="windowText" lastClr="000000"/>
      </a:dk1>
      <a:lt1>
        <a:sysClr val="window" lastClr="FFFFFF"/>
      </a:lt1>
      <a:dk2>
        <a:srgbClr val="00427C"/>
      </a:dk2>
      <a:lt2>
        <a:srgbClr val="00A7E5"/>
      </a:lt2>
      <a:accent1>
        <a:srgbClr val="92278F"/>
      </a:accent1>
      <a:accent2>
        <a:srgbClr val="ED0B8B"/>
      </a:accent2>
      <a:accent3>
        <a:srgbClr val="ED213E"/>
      </a:accent3>
      <a:accent4>
        <a:srgbClr val="F58220"/>
      </a:accent4>
      <a:accent5>
        <a:srgbClr val="8DC63F"/>
      </a:accent5>
      <a:accent6>
        <a:srgbClr val="AA9E96"/>
      </a:accent6>
      <a:hlink>
        <a:srgbClr val="000000"/>
      </a:hlink>
      <a:folHlink>
        <a:srgbClr val="000000"/>
      </a:folHlink>
    </a:clrScheme>
    <a:fontScheme name="Kantoor">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 voorbeeld PPT Aedes nieuwe stijl-def.pptx" id="{B0191FEF-4E38-4054-A6A5-2F771BFC9967}" vid="{FAC39B54-235C-4AF1-AF5B-A67812784494}"/>
    </a:ext>
  </a:extLst>
</a:theme>
</file>

<file path=ppt/theme/theme2.xml><?xml version="1.0" encoding="utf-8"?>
<a:theme xmlns:a="http://schemas.openxmlformats.org/drawingml/2006/main" name="FI Beamer">
  <a:themeElements>
    <a:clrScheme name="Finance Ideas">
      <a:dk1>
        <a:sysClr val="windowText" lastClr="000000"/>
      </a:dk1>
      <a:lt1>
        <a:srgbClr val="FFFFFF"/>
      </a:lt1>
      <a:dk2>
        <a:srgbClr val="595959"/>
      </a:dk2>
      <a:lt2>
        <a:srgbClr val="FFFFFF"/>
      </a:lt2>
      <a:accent1>
        <a:srgbClr val="084686"/>
      </a:accent1>
      <a:accent2>
        <a:srgbClr val="B21B2C"/>
      </a:accent2>
      <a:accent3>
        <a:srgbClr val="9D8E08"/>
      </a:accent3>
      <a:accent4>
        <a:srgbClr val="D67F0B"/>
      </a:accent4>
      <a:accent5>
        <a:srgbClr val="75A708"/>
      </a:accent5>
      <a:accent6>
        <a:srgbClr val="7F7F7F"/>
      </a:accent6>
      <a:hlink>
        <a:srgbClr val="004990"/>
      </a:hlink>
      <a:folHlink>
        <a:srgbClr val="B21B2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72000" tIns="72000" rIns="72000" bIns="72000" rtlCol="0" anchor="ctr"/>
      <a:lstStyle>
        <a:defPPr algn="ctr">
          <a:lnSpc>
            <a:spcPct val="114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nSpc>
            <a:spcPct val="114000"/>
          </a:lnSpc>
          <a:defRPr dirty="0" smtClean="0"/>
        </a:defPPr>
      </a:lstStyle>
    </a:txDef>
  </a:objectDefaults>
  <a:extraClrSchemeLst/>
</a:theme>
</file>

<file path=ppt/theme/theme3.xml><?xml version="1.0" encoding="utf-8"?>
<a:theme xmlns:a="http://schemas.openxmlformats.org/drawingml/2006/main" name="Default Design">
  <a:themeElements>
    <a:clrScheme name="">
      <a:dk1>
        <a:srgbClr val="000000"/>
      </a:dk1>
      <a:lt1>
        <a:srgbClr val="FFFFFF"/>
      </a:lt1>
      <a:dk2>
        <a:srgbClr val="000000"/>
      </a:dk2>
      <a:lt2>
        <a:srgbClr val="108BD9"/>
      </a:lt2>
      <a:accent1>
        <a:srgbClr val="ADC610"/>
      </a:accent1>
      <a:accent2>
        <a:srgbClr val="002B60"/>
      </a:accent2>
      <a:accent3>
        <a:srgbClr val="FFFFFF"/>
      </a:accent3>
      <a:accent4>
        <a:srgbClr val="000000"/>
      </a:accent4>
      <a:accent5>
        <a:srgbClr val="D3DFAA"/>
      </a:accent5>
      <a:accent6>
        <a:srgbClr val="002656"/>
      </a:accent6>
      <a:hlink>
        <a:srgbClr val="A10058"/>
      </a:hlink>
      <a:folHlink>
        <a:srgbClr val="66BCAA"/>
      </a:folHlink>
    </a:clrScheme>
    <a:fontScheme name="Default Design">
      <a:majorFont>
        <a:latin typeface="Bookman Old Style"/>
        <a:ea typeface=""/>
        <a:cs typeface=""/>
      </a:majorFont>
      <a:minorFont>
        <a:latin typeface="Tahom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2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2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108BD9"/>
        </a:lt2>
        <a:accent1>
          <a:srgbClr val="C1C700"/>
        </a:accent1>
        <a:accent2>
          <a:srgbClr val="003B74"/>
        </a:accent2>
        <a:accent3>
          <a:srgbClr val="FFFFFF"/>
        </a:accent3>
        <a:accent4>
          <a:srgbClr val="000000"/>
        </a:accent4>
        <a:accent5>
          <a:srgbClr val="DDE0AA"/>
        </a:accent5>
        <a:accent6>
          <a:srgbClr val="003568"/>
        </a:accent6>
        <a:hlink>
          <a:srgbClr val="C2006E"/>
        </a:hlink>
        <a:folHlink>
          <a:srgbClr val="7FC6B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
      <a:dk1>
        <a:srgbClr val="000000"/>
      </a:dk1>
      <a:lt1>
        <a:srgbClr val="FFFFFF"/>
      </a:lt1>
      <a:dk2>
        <a:srgbClr val="000000"/>
      </a:dk2>
      <a:lt2>
        <a:srgbClr val="108BD9"/>
      </a:lt2>
      <a:accent1>
        <a:srgbClr val="ADC610"/>
      </a:accent1>
      <a:accent2>
        <a:srgbClr val="002B60"/>
      </a:accent2>
      <a:accent3>
        <a:srgbClr val="FFFFFF"/>
      </a:accent3>
      <a:accent4>
        <a:srgbClr val="000000"/>
      </a:accent4>
      <a:accent5>
        <a:srgbClr val="D3DFAA"/>
      </a:accent5>
      <a:accent6>
        <a:srgbClr val="002656"/>
      </a:accent6>
      <a:hlink>
        <a:srgbClr val="A10058"/>
      </a:hlink>
      <a:folHlink>
        <a:srgbClr val="66BCAA"/>
      </a:folHlink>
    </a:clrScheme>
    <a:fontScheme name="Default Design">
      <a:majorFont>
        <a:latin typeface="Bookman Old Style"/>
        <a:ea typeface=""/>
        <a:cs typeface=""/>
      </a:majorFont>
      <a:minorFont>
        <a:latin typeface="Tahom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2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2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108BD9"/>
        </a:lt2>
        <a:accent1>
          <a:srgbClr val="C1C700"/>
        </a:accent1>
        <a:accent2>
          <a:srgbClr val="003B74"/>
        </a:accent2>
        <a:accent3>
          <a:srgbClr val="FFFFFF"/>
        </a:accent3>
        <a:accent4>
          <a:srgbClr val="000000"/>
        </a:accent4>
        <a:accent5>
          <a:srgbClr val="DDE0AA"/>
        </a:accent5>
        <a:accent6>
          <a:srgbClr val="003568"/>
        </a:accent6>
        <a:hlink>
          <a:srgbClr val="C2006E"/>
        </a:hlink>
        <a:folHlink>
          <a:srgbClr val="7FC6B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e3fbf20-b2e7-4fb1-b924-acea948d01ac" xsi:nil="true"/>
    <lcf76f155ced4ddcb4097134ff3c332f xmlns="c42a063a-a83f-4095-b926-4685603ce3d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5C48225779C5748A539DAC35C6D65A8" ma:contentTypeVersion="18" ma:contentTypeDescription="Create a new document." ma:contentTypeScope="" ma:versionID="eed1d408e24912d8566444cd3a9fe3f3">
  <xsd:schema xmlns:xsd="http://www.w3.org/2001/XMLSchema" xmlns:xs="http://www.w3.org/2001/XMLSchema" xmlns:p="http://schemas.microsoft.com/office/2006/metadata/properties" xmlns:ns2="c42a063a-a83f-4095-b926-4685603ce3d4" xmlns:ns3="ae3fbf20-b2e7-4fb1-b924-acea948d01ac" targetNamespace="http://schemas.microsoft.com/office/2006/metadata/properties" ma:root="true" ma:fieldsID="f0b6ff36a93cb61f2b19ddd5527e426b" ns2:_="" ns3:_="">
    <xsd:import namespace="c42a063a-a83f-4095-b926-4685603ce3d4"/>
    <xsd:import namespace="ae3fbf20-b2e7-4fb1-b924-acea948d01a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2a063a-a83f-4095-b926-4685603ce3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fe3910d-ab50-4242-942f-840934c91a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e3fbf20-b2e7-4fb1-b924-acea948d01a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7ac0a472-e034-4a2b-8d6e-07db0cd03596}" ma:internalName="TaxCatchAll" ma:showField="CatchAllData" ma:web="ae3fbf20-b2e7-4fb1-b924-acea948d01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086BBD-E925-4B6D-BCE1-4FAB459CD167}">
  <ds:schemaRefs>
    <ds:schemaRef ds:uri="http://schemas.microsoft.com/sharepoint/v3/contenttype/forms"/>
  </ds:schemaRefs>
</ds:datastoreItem>
</file>

<file path=customXml/itemProps2.xml><?xml version="1.0" encoding="utf-8"?>
<ds:datastoreItem xmlns:ds="http://schemas.openxmlformats.org/officeDocument/2006/customXml" ds:itemID="{86542A68-1F68-4796-BB8F-2297851904DE}">
  <ds:schemaRefs>
    <ds:schemaRef ds:uri="c42a063a-a83f-4095-b926-4685603ce3d4"/>
    <ds:schemaRef ds:uri="http://schemas.openxmlformats.org/package/2006/metadata/core-properties"/>
    <ds:schemaRef ds:uri="http://purl.org/dc/terms/"/>
    <ds:schemaRef ds:uri="ae3fbf20-b2e7-4fb1-b924-acea948d01ac"/>
    <ds:schemaRef ds:uri="http://purl.org/dc/dcmitype/"/>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purl.org/dc/elements/1.1/"/>
  </ds:schemaRefs>
</ds:datastoreItem>
</file>

<file path=customXml/itemProps3.xml><?xml version="1.0" encoding="utf-8"?>
<ds:datastoreItem xmlns:ds="http://schemas.openxmlformats.org/officeDocument/2006/customXml" ds:itemID="{2DBD7B44-9861-4036-9400-0804E31FE9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2a063a-a83f-4095-b926-4685603ce3d4"/>
    <ds:schemaRef ds:uri="ae3fbf20-b2e7-4fb1-b924-acea948d01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Presentatie voorbeeld PPT Aedes nieuwe stijl-def</Template>
  <TotalTime>380</TotalTime>
  <Words>5200</Words>
  <Application>Microsoft Office PowerPoint</Application>
  <PresentationFormat>Breedbeeld</PresentationFormat>
  <Paragraphs>820</Paragraphs>
  <Slides>146</Slides>
  <Notes>15</Notes>
  <HiddenSlides>0</HiddenSlides>
  <MMClips>0</MMClips>
  <ScaleCrop>false</ScaleCrop>
  <HeadingPairs>
    <vt:vector size="8" baseType="variant">
      <vt:variant>
        <vt:lpstr>Gebruikte lettertypen</vt:lpstr>
      </vt:variant>
      <vt:variant>
        <vt:i4>10</vt:i4>
      </vt:variant>
      <vt:variant>
        <vt:lpstr>Thema</vt:lpstr>
      </vt:variant>
      <vt:variant>
        <vt:i4>4</vt:i4>
      </vt:variant>
      <vt:variant>
        <vt:lpstr>Ingesloten OLE-bronprogramma's</vt:lpstr>
      </vt:variant>
      <vt:variant>
        <vt:i4>2</vt:i4>
      </vt:variant>
      <vt:variant>
        <vt:lpstr>Diatitels</vt:lpstr>
      </vt:variant>
      <vt:variant>
        <vt:i4>146</vt:i4>
      </vt:variant>
    </vt:vector>
  </HeadingPairs>
  <TitlesOfParts>
    <vt:vector size="162" baseType="lpstr">
      <vt:lpstr>MS PGothic</vt:lpstr>
      <vt:lpstr>Aptos</vt:lpstr>
      <vt:lpstr>Arial</vt:lpstr>
      <vt:lpstr>Bookman Old Style</vt:lpstr>
      <vt:lpstr>Calibri</vt:lpstr>
      <vt:lpstr>Courier New</vt:lpstr>
      <vt:lpstr>Tahoma</vt:lpstr>
      <vt:lpstr>Times</vt:lpstr>
      <vt:lpstr>Verdana</vt:lpstr>
      <vt:lpstr>Wingdings</vt:lpstr>
      <vt:lpstr>Thema1</vt:lpstr>
      <vt:lpstr>FI Beamer</vt:lpstr>
      <vt:lpstr>Default Design</vt:lpstr>
      <vt:lpstr>1_Default Design</vt:lpstr>
      <vt:lpstr>Chart</vt:lpstr>
      <vt:lpstr>Clip</vt:lpstr>
      <vt:lpstr>PowerPoint-presentatie</vt:lpstr>
      <vt:lpstr>Welkomstwoord </vt:lpstr>
      <vt:lpstr>De woonopgave in Nederland: uitdagingen en oplossingen</vt:lpstr>
      <vt:lpstr>De woonopgave in Nederland: uitdagingen en oplossingen</vt:lpstr>
      <vt:lpstr>Inhoud</vt:lpstr>
      <vt:lpstr>Tien woonvraagstukken </vt:lpstr>
      <vt:lpstr>Hoe is Nederland in de wooncrisis terecht gekomen? (1)</vt:lpstr>
      <vt:lpstr>PowerPoint-presentatie</vt:lpstr>
      <vt:lpstr>Hoe is Nederland in de wooncrisis terecht gekomen? (2)</vt:lpstr>
      <vt:lpstr>Zwalkend en cyclisch overheidsbeleid in de periode 2008-2023</vt:lpstr>
      <vt:lpstr>Bouwvergunningen in Europa 2010-2023 (2010=100)</vt:lpstr>
      <vt:lpstr>Hoe is Nederland in de wooncrisis terecht gekomen? (3)</vt:lpstr>
      <vt:lpstr>Aanbodelasticiteit 1980-2017 Q1</vt:lpstr>
      <vt:lpstr>Verstoringen van de markt</vt:lpstr>
      <vt:lpstr>Hoe is Nederland in de wooncrisis terecht gekomen? (4)</vt:lpstr>
      <vt:lpstr>Bevolkingsontwikkeling 2000-2024 en bevolkings- prognoses CBS</vt:lpstr>
      <vt:lpstr>Hoe is Nederland in de wooncrisis terecht gekomen? (5)</vt:lpstr>
      <vt:lpstr>Bouwvergunningen en gereedgekomen woningen, 1995-2024</vt:lpstr>
      <vt:lpstr>PowerPoint-presentatie</vt:lpstr>
      <vt:lpstr>Woningvraag neemt sterk(er) toe</vt:lpstr>
      <vt:lpstr>Woningvraag neemt sterk(er) toe</vt:lpstr>
      <vt:lpstr>Bevolkingsontwikkeling 1950-2024</vt:lpstr>
      <vt:lpstr>Bevolkingsontwikkeling 2022-2025</vt:lpstr>
      <vt:lpstr>Bevolkingsprognose naar component, realisatie en bevolkingsprognose 1950-2070</vt:lpstr>
      <vt:lpstr>Prognose ontwikkeling aantal huishoudens, met bandbreedte, 2025-2050</vt:lpstr>
      <vt:lpstr>Huishoudensgroei per woningmarktregio 2025-2039</vt:lpstr>
      <vt:lpstr>Bevolkingsgroei per woningmarktregio 2025-2039</vt:lpstr>
      <vt:lpstr>Verwachte bevolkingsgroei naar leeftijds- klasse 2024-2038</vt:lpstr>
      <vt:lpstr>Aantal huishoudens en gemiddelde huishoudensgrootte, 2010-2040</vt:lpstr>
      <vt:lpstr>Verhuisde personen van en naar de Randstad 2000-2024</vt:lpstr>
      <vt:lpstr>Consequenties demografie voor de woningvraag</vt:lpstr>
      <vt:lpstr>Bouwvergunningen en gereedgekomen woningen, 1995-2025</vt:lpstr>
      <vt:lpstr>Verleende bouwvergunningen, 2012-2025</vt:lpstr>
      <vt:lpstr>PowerPoint-presentatie</vt:lpstr>
      <vt:lpstr>Aantal aangeboden, verkochte en opgeleverde nieuwbouw koopwoningen 2008-2025 Q3 2 maands voortschrijdend </vt:lpstr>
      <vt:lpstr>Woningtekort naar woningmarktgebied 2025-2031</vt:lpstr>
      <vt:lpstr>Verwachte toevoegingen aan de woningvoorraad naar type opgave, 2025-2039</vt:lpstr>
      <vt:lpstr>Oorzaken oplopend woningtekort</vt:lpstr>
      <vt:lpstr>Oplossingen voor de korte en middellange termijn: verhogen nieuwbouwproductie (1) </vt:lpstr>
      <vt:lpstr>Oplossingen voor de korte en middellange termijn: verhogen nieuwbouwproductie (2) </vt:lpstr>
      <vt:lpstr>Vergroot de investeringscapaciteit van bij de woningbouw berokken actoren</vt:lpstr>
      <vt:lpstr>PowerPoint-presentatie</vt:lpstr>
      <vt:lpstr>Samenstelling huishoudens naar eigendom en naar kwintielen besteedbaar huishoudinkomen</vt:lpstr>
      <vt:lpstr>Ontwikkeling aandeel recent verhuisde huishoudens naar een huurwoning dat eigenlijk had willen kopen maar dan vanwege financiële situatie niet deed/niet kon, 2018-2024 </vt:lpstr>
      <vt:lpstr>Gemiddelde woonduur in jaren en percentage verhuisgeneigde huishoudens naar prijsklasse, 2024</vt:lpstr>
      <vt:lpstr>Marginale druk eenverdiener 2025, kinderen, huur 710 euro</vt:lpstr>
      <vt:lpstr>PowerPoint-presentatie</vt:lpstr>
      <vt:lpstr>Gemiddelde maximale leencapaciteit voor een- en tweeverdieners 2008-2025  </vt:lpstr>
      <vt:lpstr>Reden geen koopwoning 18-30 jarigen huishoudens in een huurwoning, 2021</vt:lpstr>
      <vt:lpstr>Verdeling koopstarters naar inkomens- kwartielen, 2028-2019</vt:lpstr>
      <vt:lpstr>Aandeel en gemiddelde hoogte van de ontvangen schenking van (schoon)ouders</vt:lpstr>
      <vt:lpstr>Omzettingen tussen koop- en huurwoningen 2016-2025 Q4 </vt:lpstr>
      <vt:lpstr>Aantal hypotheekaanvragen starters, doorstromers, oversluiters en onbekend 2009-2025 Q4</vt:lpstr>
      <vt:lpstr>Aantal hypotheekaanvragen naar leeftijdsklasse 2009-2025 Q4</vt:lpstr>
      <vt:lpstr>PowerPoint-presentatie</vt:lpstr>
      <vt:lpstr>PowerPoint-presentatie</vt:lpstr>
      <vt:lpstr>PowerPoint-presentatie</vt:lpstr>
      <vt:lpstr> Percentage 50+ per corop gebied, 2021, 2035 en 2050</vt:lpstr>
      <vt:lpstr> Oldest Old Support Ratio per gemeente, 2021, 2035, 2050</vt:lpstr>
      <vt:lpstr> Ontwikkeling beroepsbevolking en aantal zorgbehoevenden</vt:lpstr>
      <vt:lpstr>PowerPoint-presentatie</vt:lpstr>
      <vt:lpstr>PowerPoint-presentatie</vt:lpstr>
      <vt:lpstr>PowerPoint-presentatie</vt:lpstr>
      <vt:lpstr>Knarrenhof Hasselt</vt:lpstr>
      <vt:lpstr>Knarrenhof Zutphen</vt:lpstr>
      <vt:lpstr>PowerPoint-presentatie</vt:lpstr>
      <vt:lpstr>Gemiddelde huurverhoging 1 juli, 2010-2025  </vt:lpstr>
      <vt:lpstr>Gemiddelde huurverhoging en effect bewonerswisseling</vt:lpstr>
      <vt:lpstr>Gemiddelde huurverhoging bij gereguleerde en vrije-sectorwoningen</vt:lpstr>
      <vt:lpstr>Netto huur- en koopquote in Europa 2022</vt:lpstr>
      <vt:lpstr>In welke mate maakt u zich zorgen over het betalen van de huur of de hypotheek in de EU?</vt:lpstr>
      <vt:lpstr>Ontwikkeling woonuitgaven in de huursector</vt:lpstr>
      <vt:lpstr>Ontwikkeling woonuitgaven eigenaar-bewoners</vt:lpstr>
      <vt:lpstr>Ontwikkeling scheefheid in de huursector</vt:lpstr>
      <vt:lpstr>Maandelijkse woonuitgaven en inkomens naar doelgroep en naar eigendom, 2024</vt:lpstr>
      <vt:lpstr>Aandeel hurende huishoudens met te hoge woonlasten 2022-2025</vt:lpstr>
      <vt:lpstr>Mate waarin huurders moeite hebben om de woonuitgaven te betalen</vt:lpstr>
      <vt:lpstr>PowerPoint-presentatie</vt:lpstr>
      <vt:lpstr>PowerPoint-presentatie</vt:lpstr>
      <vt:lpstr>PowerPoint-presentatie</vt:lpstr>
      <vt:lpstr>PowerPoint-presentatie</vt:lpstr>
      <vt:lpstr>PowerPoint-presentatie</vt:lpstr>
      <vt:lpstr>PowerPoint-presentatie</vt:lpstr>
      <vt:lpstr>PowerPoint-presentatie</vt:lpstr>
      <vt:lpstr>Oplossing woonvraagstuk </vt:lpstr>
      <vt:lpstr>Bouwstenen voor een effectief woonbeleid</vt:lpstr>
      <vt:lpstr>PowerPoint-presentatie</vt:lpstr>
      <vt:lpstr>Corporatiefinanciën </vt:lpstr>
      <vt:lpstr>Corporatie financiën</vt:lpstr>
      <vt:lpstr>Introductie</vt:lpstr>
      <vt:lpstr>Onderwerpen</vt:lpstr>
      <vt:lpstr>Woningwet </vt:lpstr>
      <vt:lpstr>Woningwet: constante factor sinds 1901</vt:lpstr>
      <vt:lpstr>Belang van de volkshuishuisvesting</vt:lpstr>
      <vt:lpstr>Gebied van de volkshuisvesting</vt:lpstr>
      <vt:lpstr>DAEB-scheiding (1)</vt:lpstr>
      <vt:lpstr>DAEB-scheiding (2)</vt:lpstr>
      <vt:lpstr>European Affordable Housing Plan</vt:lpstr>
      <vt:lpstr>Financiële kaders</vt:lpstr>
      <vt:lpstr>Sectorinstituten: Aw en WSW</vt:lpstr>
      <vt:lpstr>Autoriteit woningcorporaties</vt:lpstr>
      <vt:lpstr>Waarborgfonds Sociale Woningbouw</vt:lpstr>
      <vt:lpstr>Omvang geborgde leningen en aandeel financiers in nieuwe leningen</vt:lpstr>
      <vt:lpstr>Borgingsbeleid WSW</vt:lpstr>
      <vt:lpstr>Leencapaciteit</vt:lpstr>
      <vt:lpstr>Normering kengetallen</vt:lpstr>
      <vt:lpstr>Sectoraal plafond; methodiek</vt:lpstr>
      <vt:lpstr>Woningexploitatie</vt:lpstr>
      <vt:lpstr>Waardering van het vastgoed </vt:lpstr>
      <vt:lpstr>Kasstromen</vt:lpstr>
      <vt:lpstr>Beleidswaarde</vt:lpstr>
      <vt:lpstr>Disconteringsvoet</vt:lpstr>
      <vt:lpstr>Uitkomsten</vt:lpstr>
      <vt:lpstr>Resumerend</vt:lpstr>
      <vt:lpstr>Nationale prestatieafspraken </vt:lpstr>
      <vt:lpstr>Kort overzicht</vt:lpstr>
      <vt:lpstr>Nationale prestatieafspraken 2022 </vt:lpstr>
      <vt:lpstr>Actualisatie NPA 2023</vt:lpstr>
      <vt:lpstr>Operationele kasstroom &lt; verbeteruitgaven</vt:lpstr>
      <vt:lpstr>Herijking NPA 2025 – 2034 </vt:lpstr>
      <vt:lpstr>Herijking uitkomsten 2025 – 2034, DAEB</vt:lpstr>
      <vt:lpstr>Duurzaam prestatiemodel (Aedes c.s.)</vt:lpstr>
      <vt:lpstr>Volkshuisvestelijke continuïteit </vt:lpstr>
      <vt:lpstr>Actualisatie NPA 2026</vt:lpstr>
      <vt:lpstr>Omvang tekort 19,4 miljard</vt:lpstr>
      <vt:lpstr>Coalitieakkoord</vt:lpstr>
      <vt:lpstr>Fundamentele vraagstuk</vt:lpstr>
      <vt:lpstr>Mutaties woningvoorraad woningcorproaties </vt:lpstr>
      <vt:lpstr>Stijging huren corporatiesectro blijft sterk achter bij stijging bouwkosten</vt:lpstr>
      <vt:lpstr>De omvang van het NPA-tekort er erg afhankelijk va de huurstijging</vt:lpstr>
      <vt:lpstr>De afgelopen jaren is huurquote in de corporatiesector gedaald</vt:lpstr>
      <vt:lpstr>Aandacht voor na 2034</vt:lpstr>
      <vt:lpstr>Drie onderdelen woningcorporatie</vt:lpstr>
      <vt:lpstr>Het legen van de Spaarpot</vt:lpstr>
      <vt:lpstr>Verkenning consequenties lege Spaarpot</vt:lpstr>
      <vt:lpstr>Actuele situatie exploitatie woningvoorraad (DAEB) </vt:lpstr>
      <vt:lpstr>Financieel overzicht Instandhouding (globale schatting)</vt:lpstr>
      <vt:lpstr>Is Instandhouding nog mogelijk?</vt:lpstr>
      <vt:lpstr>Mogelijkheden voor Uitbreiding?</vt:lpstr>
      <vt:lpstr>Dubbele problematiek uitbreidingsnieuwbouw</vt:lpstr>
      <vt:lpstr>Conclusies</vt:lpstr>
      <vt:lpstr>Het gemankeerde kompas</vt:lpstr>
      <vt:lpstr>Naar een nieuw perspectief</vt:lpstr>
      <vt:lpstr>Actielijnen voor een nieuw perspectief</vt:lpstr>
      <vt:lpstr>PowerPoint-presentatie</vt:lpstr>
      <vt:lpstr>Afsluiting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Jeff van As</dc:creator>
  <cp:lastModifiedBy>Wiebeke Sittrop</cp:lastModifiedBy>
  <cp:revision>5</cp:revision>
  <cp:lastPrinted>2025-09-18T07:17:01Z</cp:lastPrinted>
  <dcterms:created xsi:type="dcterms:W3CDTF">2025-02-27T10:24:03Z</dcterms:created>
  <dcterms:modified xsi:type="dcterms:W3CDTF">2026-03-10T14:38:17Z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0x01010045C48225779C5748A539DAC35C6D65A8</vt:lpwstr>
  </property>
  <property fmtid="{D5CDD505-2E9C-101B-9397-08002B2CF9AE}" pid="3" name="MediaServiceImageTags">
    <vt:lpwstr/>
  </property>
</Properties>
</file>