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81" r:id="rId6"/>
    <p:sldId id="271" r:id="rId7"/>
    <p:sldId id="272" r:id="rId8"/>
    <p:sldId id="257" r:id="rId9"/>
    <p:sldId id="262" r:id="rId10"/>
    <p:sldId id="277" r:id="rId11"/>
    <p:sldId id="278" r:id="rId12"/>
    <p:sldId id="279" r:id="rId13"/>
    <p:sldId id="280" r:id="rId14"/>
    <p:sldId id="269" r:id="rId15"/>
    <p:sldId id="274" r:id="rId16"/>
    <p:sldId id="273" r:id="rId17"/>
    <p:sldId id="270" r:id="rId18"/>
    <p:sldId id="275" r:id="rId19"/>
    <p:sldId id="276" r:id="rId20"/>
    <p:sldId id="282" r:id="rId21"/>
    <p:sldId id="641" r:id="rId22"/>
    <p:sldId id="646" r:id="rId23"/>
    <p:sldId id="647" r:id="rId24"/>
    <p:sldId id="645" r:id="rId25"/>
    <p:sldId id="347" r:id="rId26"/>
    <p:sldId id="648" r:id="rId27"/>
    <p:sldId id="643" r:id="rId28"/>
    <p:sldId id="258" r:id="rId29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464C1F-4C52-1226-6C34-AFB1D4ABD4B5}" name="Berry Blijie" initials="BB" userId="92724c5904eb005f" providerId="Windows Live"/>
  <p188:author id="{62820F78-C622-C5A8-EBA3-5C61E6168B74}" name="Berry Blijie" initials="BB" userId="S::Berry.Blijie@abf.nl::e6ec5ddf-309d-4331-8e1d-03553983e6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C7976-0A36-C64C-982D-82D9DA02B2F2}" v="3" dt="2022-10-06T19:50:0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1"/>
    <p:restoredTop sz="96327"/>
  </p:normalViewPr>
  <p:slideViewPr>
    <p:cSldViewPr snapToGrid="0" showGuides="1">
      <p:cViewPr varScale="1">
        <p:scale>
          <a:sx n="116" d="100"/>
          <a:sy n="116" d="100"/>
        </p:scale>
        <p:origin x="132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ortec.finance\corp\customers\Secure\MinBZK\2022\FVM\Berekening%20basispad\Risicoanalyse\Resultaatbestanden\ICR%20basispad%20-%20F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ortec.finance\corp\customers\Secure\MinBZK\2022\FVM\Berekening%20basispad\Risicoanalyse\Resultaatbestanden\ICR%20basispad%20-%20F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ortec.finance\corp\customers\Secure\MinBZK\2022\FVM\Berekening%20basispad\Risicoanalyse\Resultaatbestanden\ICR%20basispad%20-%20F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tec.finance\users\homedirs\MaartenH\Grafieken%20Aedes%20corporatieda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tec.finance\users\homedirs\MaartenH\Grafieken%20Aedes%20corporatieda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Onzekerheid</a:t>
            </a:r>
            <a:r>
              <a:rPr lang="nl-NL" baseline="0" dirty="0"/>
              <a:t> prijsinflatie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Percentielen!$O$2</c:f>
              <c:strCache>
                <c:ptCount val="1"/>
                <c:pt idx="0">
                  <c:v>Percentiel 1%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Percentielen!$Q$2:$V$2</c:f>
              <c:numCache>
                <c:formatCode>General</c:formatCode>
                <c:ptCount val="6"/>
                <c:pt idx="0">
                  <c:v>7.5588624228268411E-2</c:v>
                </c:pt>
                <c:pt idx="1">
                  <c:v>6.0277126812927082E-3</c:v>
                </c:pt>
                <c:pt idx="2">
                  <c:v>-1.151987306340168E-2</c:v>
                </c:pt>
                <c:pt idx="3">
                  <c:v>-1.1663112799060089E-2</c:v>
                </c:pt>
                <c:pt idx="4">
                  <c:v>-1.6889379746319211E-2</c:v>
                </c:pt>
                <c:pt idx="5">
                  <c:v>-1.9504856303946883E-2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768-4C59-B5FC-F3F7A13E3791}"/>
            </c:ext>
          </c:extLst>
        </c:ser>
        <c:ser>
          <c:idx val="1"/>
          <c:order val="1"/>
          <c:tx>
            <c:strRef>
              <c:f>Percentielen!$O$3</c:f>
              <c:strCache>
                <c:ptCount val="1"/>
                <c:pt idx="0">
                  <c:v>Percentiel 5%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Percentielen!$Q$3:$V$3</c:f>
              <c:numCache>
                <c:formatCode>General</c:formatCode>
                <c:ptCount val="6"/>
                <c:pt idx="0">
                  <c:v>1.2339881768559935E-3</c:v>
                </c:pt>
                <c:pt idx="1">
                  <c:v>9.9188417215874715E-3</c:v>
                </c:pt>
                <c:pt idx="2">
                  <c:v>9.4059878212359692E-3</c:v>
                </c:pt>
                <c:pt idx="3">
                  <c:v>8.1262555513170846E-3</c:v>
                </c:pt>
                <c:pt idx="4">
                  <c:v>8.6781712206655953E-3</c:v>
                </c:pt>
                <c:pt idx="5">
                  <c:v>9.9736477318742647E-3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768-4C59-B5FC-F3F7A13E3791}"/>
            </c:ext>
          </c:extLst>
        </c:ser>
        <c:ser>
          <c:idx val="2"/>
          <c:order val="2"/>
          <c:tx>
            <c:strRef>
              <c:f>Percentielen!$O$4</c:f>
              <c:strCache>
                <c:ptCount val="1"/>
                <c:pt idx="0">
                  <c:v>Percentiel 25%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Percentielen!$Q$4:$V$4</c:f>
              <c:numCache>
                <c:formatCode>General</c:formatCode>
                <c:ptCount val="6"/>
                <c:pt idx="0">
                  <c:v>1.8753239535628657E-3</c:v>
                </c:pt>
                <c:pt idx="1">
                  <c:v>1.3963579788739119E-2</c:v>
                </c:pt>
                <c:pt idx="2">
                  <c:v>1.4128187131292635E-2</c:v>
                </c:pt>
                <c:pt idx="3">
                  <c:v>1.0682338775687774E-2</c:v>
                </c:pt>
                <c:pt idx="4">
                  <c:v>1.1171644091475582E-2</c:v>
                </c:pt>
                <c:pt idx="5">
                  <c:v>1.2089204528503959E-2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768-4C59-B5FC-F3F7A13E3791}"/>
            </c:ext>
          </c:extLst>
        </c:ser>
        <c:ser>
          <c:idx val="3"/>
          <c:order val="3"/>
          <c:tx>
            <c:strRef>
              <c:f>Percentielen!$O$6</c:f>
              <c:strCache>
                <c:ptCount val="1"/>
                <c:pt idx="0">
                  <c:v>Percentiel 75%</c:v>
                </c:pt>
              </c:strCache>
            </c:strRef>
          </c:tx>
          <c:spPr>
            <a:solidFill>
              <a:schemeClr val="accent2">
                <a:lumMod val="75000"/>
                <a:alpha val="75000"/>
              </a:schemeClr>
            </a:solidFill>
            <a:ln w="19050" cap="rnd">
              <a:noFill/>
              <a:round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Percentielen!$Q$6:$V$6</c:f>
              <c:numCache>
                <c:formatCode>General</c:formatCode>
                <c:ptCount val="6"/>
                <c:pt idx="0">
                  <c:v>2.8094263568607392E-3</c:v>
                </c:pt>
                <c:pt idx="1">
                  <c:v>2.0805663402135018E-2</c:v>
                </c:pt>
                <c:pt idx="2">
                  <c:v>2.111847938556298E-2</c:v>
                </c:pt>
                <c:pt idx="3">
                  <c:v>1.7085068356159607E-2</c:v>
                </c:pt>
                <c:pt idx="4">
                  <c:v>1.8618752526936833E-2</c:v>
                </c:pt>
                <c:pt idx="5">
                  <c:v>1.9773423601206326E-2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768-4C59-B5FC-F3F7A13E3791}"/>
            </c:ext>
          </c:extLst>
        </c:ser>
        <c:ser>
          <c:idx val="4"/>
          <c:order val="4"/>
          <c:tx>
            <c:strRef>
              <c:f>Percentielen!$O$7</c:f>
              <c:strCache>
                <c:ptCount val="1"/>
                <c:pt idx="0">
                  <c:v>Percentiel 95%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Percentielen!$Q$7:$V$7</c:f>
              <c:numCache>
                <c:formatCode>General</c:formatCode>
                <c:ptCount val="6"/>
                <c:pt idx="0">
                  <c:v>2.7731200122837474E-3</c:v>
                </c:pt>
                <c:pt idx="1">
                  <c:v>2.1825910651565888E-2</c:v>
                </c:pt>
                <c:pt idx="2">
                  <c:v>2.0853589805711503E-2</c:v>
                </c:pt>
                <c:pt idx="3">
                  <c:v>1.7192588227897709E-2</c:v>
                </c:pt>
                <c:pt idx="4">
                  <c:v>1.8807971157546774E-2</c:v>
                </c:pt>
                <c:pt idx="5">
                  <c:v>2.0970096441377029E-2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768-4C59-B5FC-F3F7A13E3791}"/>
            </c:ext>
          </c:extLst>
        </c:ser>
        <c:ser>
          <c:idx val="5"/>
          <c:order val="5"/>
          <c:tx>
            <c:strRef>
              <c:f>Percentielen!$O$8</c:f>
              <c:strCache>
                <c:ptCount val="1"/>
                <c:pt idx="0">
                  <c:v>Percentiel 99%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Percentielen!$Q$1:$V$1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Percentielen!$Q$8:$V$8</c:f>
              <c:numCache>
                <c:formatCode>General</c:formatCode>
                <c:ptCount val="6"/>
                <c:pt idx="0">
                  <c:v>3.1772744470375952E-3</c:v>
                </c:pt>
                <c:pt idx="1">
                  <c:v>2.3439199621432358E-2</c:v>
                </c:pt>
                <c:pt idx="2">
                  <c:v>2.9601548138769689E-2</c:v>
                </c:pt>
                <c:pt idx="3">
                  <c:v>2.4842577849177747E-2</c:v>
                </c:pt>
                <c:pt idx="4">
                  <c:v>2.5380799361323203E-2</c:v>
                </c:pt>
                <c:pt idx="5">
                  <c:v>2.8983299264156166E-2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768-4C59-B5FC-F3F7A13E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28616"/>
        <c:axId val="187232536"/>
      </c:areaChart>
      <c:lineChart>
        <c:grouping val="standard"/>
        <c:varyColors val="0"/>
        <c:ser>
          <c:idx val="7"/>
          <c:order val="7"/>
          <c:tx>
            <c:strRef>
              <c:f>Percentielen!$O$9</c:f>
              <c:strCache>
                <c:ptCount val="1"/>
                <c:pt idx="0">
                  <c:v>Verwachting Q3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6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  <c:pt idx="5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Percentielen!$Q$9:$V$9</c:f>
              <c:numCache>
                <c:formatCode>General</c:formatCode>
                <c:ptCount val="6"/>
                <c:pt idx="0">
                  <c:v>8.007652909788289E-2</c:v>
                </c:pt>
                <c:pt idx="1">
                  <c:v>3.9919072190701732E-2</c:v>
                </c:pt>
                <c:pt idx="2">
                  <c:v>2.1617333225923421E-2</c:v>
                </c:pt>
                <c:pt idx="3">
                  <c:v>1.5245718563048207E-2</c:v>
                </c:pt>
                <c:pt idx="4">
                  <c:v>1.1370556991979038E-2</c:v>
                </c:pt>
                <c:pt idx="5">
                  <c:v>1.1964249943100396E-2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6768-4C59-B5FC-F3F7A13E3791}"/>
            </c:ext>
          </c:extLst>
        </c:ser>
        <c:ser>
          <c:idx val="8"/>
          <c:order val="8"/>
          <c:tx>
            <c:strRef>
              <c:f>Percentielen!$O$10</c:f>
              <c:strCache>
                <c:ptCount val="1"/>
                <c:pt idx="0">
                  <c:v>NPA</c:v>
                </c:pt>
              </c:strCache>
            </c:strRef>
          </c:tx>
          <c:spPr>
            <a:ln w="28575" cap="rnd">
              <a:solidFill>
                <a:srgbClr val="0084CB"/>
              </a:solidFill>
              <a:round/>
            </a:ln>
            <a:effectLst/>
          </c:spPr>
          <c:marker>
            <c:symbol val="none"/>
          </c:marker>
          <c:cat>
            <c:strLit>
              <c:ptCount val="6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  <c:pt idx="5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Percentielen!$Q$10:$V$10</c:f>
              <c:numCache>
                <c:formatCode>General</c:formatCode>
                <c:ptCount val="6"/>
                <c:pt idx="0">
                  <c:v>8.4000000000000005E-2</c:v>
                </c:pt>
                <c:pt idx="1">
                  <c:v>0.04</c:v>
                </c:pt>
                <c:pt idx="2">
                  <c:v>1.4999999999999999E-2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0.02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6768-4C59-B5FC-F3F7A13E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28616"/>
        <c:axId val="187232536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Percentielen!$O$5</c15:sqref>
                        </c15:formulaRef>
                      </c:ext>
                    </c:extLst>
                    <c:strCache>
                      <c:ptCount val="1"/>
                      <c:pt idx="0">
                        <c:v>Percentiel 50%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Percentielen!$Q$1:$V$1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  <c:pt idx="3">
                        <c:v>2025</c:v>
                      </c:pt>
                      <c:pt idx="4">
                        <c:v>2026</c:v>
                      </c:pt>
                      <c:pt idx="5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Percentielen!$Q$5:$V$5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8.007652909788289E-2</c:v>
                      </c:pt>
                      <c:pt idx="1">
                        <c:v>3.9919072190701732E-2</c:v>
                      </c:pt>
                      <c:pt idx="2">
                        <c:v>2.1617333225923421E-2</c:v>
                      </c:pt>
                      <c:pt idx="3">
                        <c:v>1.5245718563048207E-2</c:v>
                      </c:pt>
                      <c:pt idx="4">
                        <c:v>1.1370556991979038E-2</c:v>
                      </c:pt>
                      <c:pt idx="5">
                        <c:v>1.1964249943100396E-2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6768-4C59-B5FC-F3F7A13E3791}"/>
                  </c:ext>
                </c:extLst>
              </c15:ser>
            </c15:filteredLineSeries>
          </c:ext>
        </c:extLst>
      </c:lineChart>
      <c:catAx>
        <c:axId val="18722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32536"/>
        <c:crosses val="autoZero"/>
        <c:auto val="1"/>
        <c:lblAlgn val="ctr"/>
        <c:lblOffset val="100"/>
        <c:noMultiLvlLbl val="0"/>
      </c:catAx>
      <c:valAx>
        <c:axId val="18723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28616"/>
        <c:crosses val="autoZero"/>
        <c:crossBetween val="midCat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Onzekerheid lange rente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Percentielen!$O$32</c:f>
              <c:strCache>
                <c:ptCount val="1"/>
                <c:pt idx="0">
                  <c:v>Percentiel 1%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Percentielen!$R$32:$V$32</c:f>
              <c:numCache>
                <c:formatCode>General</c:formatCode>
                <c:ptCount val="5"/>
                <c:pt idx="0">
                  <c:v>4.2468599999999999E-3</c:v>
                </c:pt>
                <c:pt idx="1">
                  <c:v>4.4068900000000001E-3</c:v>
                </c:pt>
                <c:pt idx="2">
                  <c:v>1.3341300000000002E-3</c:v>
                </c:pt>
                <c:pt idx="3">
                  <c:v>-6.9839999999999985E-4</c:v>
                </c:pt>
                <c:pt idx="4">
                  <c:v>-6.1680900000000011E-3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F3-48EE-9476-6E1590349DBC}"/>
            </c:ext>
          </c:extLst>
        </c:ser>
        <c:ser>
          <c:idx val="1"/>
          <c:order val="1"/>
          <c:tx>
            <c:strRef>
              <c:f>Percentielen!$O$33</c:f>
              <c:strCache>
                <c:ptCount val="1"/>
                <c:pt idx="0">
                  <c:v>Percentiel 5%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Percentielen!$R$33:$V$33</c:f>
              <c:numCache>
                <c:formatCode>General</c:formatCode>
                <c:ptCount val="5"/>
                <c:pt idx="0">
                  <c:v>5.9086900000000012E-3</c:v>
                </c:pt>
                <c:pt idx="1">
                  <c:v>6.9194099999999991E-3</c:v>
                </c:pt>
                <c:pt idx="2">
                  <c:v>7.5062699999999998E-3</c:v>
                </c:pt>
                <c:pt idx="3">
                  <c:v>6.5005000000000011E-3</c:v>
                </c:pt>
                <c:pt idx="4">
                  <c:v>7.2660900000000011E-3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7F3-48EE-9476-6E1590349DBC}"/>
            </c:ext>
          </c:extLst>
        </c:ser>
        <c:ser>
          <c:idx val="2"/>
          <c:order val="2"/>
          <c:tx>
            <c:strRef>
              <c:f>Percentielen!$O$34</c:f>
              <c:strCache>
                <c:ptCount val="1"/>
                <c:pt idx="0">
                  <c:v>Percentiel 25%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Percentielen!$R$34:$V$34</c:f>
              <c:numCache>
                <c:formatCode>General</c:formatCode>
                <c:ptCount val="5"/>
                <c:pt idx="0">
                  <c:v>9.8454499999999969E-3</c:v>
                </c:pt>
                <c:pt idx="1">
                  <c:v>7.8519499999999982E-3</c:v>
                </c:pt>
                <c:pt idx="2">
                  <c:v>8.8821000000000021E-3</c:v>
                </c:pt>
                <c:pt idx="3">
                  <c:v>1.0157649999999997E-2</c:v>
                </c:pt>
                <c:pt idx="4">
                  <c:v>1.127275E-2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7F3-48EE-9476-6E1590349DBC}"/>
            </c:ext>
          </c:extLst>
        </c:ser>
        <c:ser>
          <c:idx val="3"/>
          <c:order val="3"/>
          <c:tx>
            <c:strRef>
              <c:f>Percentielen!$O$36</c:f>
              <c:strCache>
                <c:ptCount val="1"/>
                <c:pt idx="0">
                  <c:v>Percentiel 75%</c:v>
                </c:pt>
              </c:strCache>
            </c:strRef>
          </c:tx>
          <c:spPr>
            <a:solidFill>
              <a:schemeClr val="accent2">
                <a:lumMod val="75000"/>
                <a:alpha val="75000"/>
              </a:schemeClr>
            </a:solidFill>
            <a:ln w="19050" cap="rnd">
              <a:noFill/>
              <a:round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Percentielen!$R$36:$V$36</c:f>
              <c:numCache>
                <c:formatCode>General</c:formatCode>
                <c:ptCount val="5"/>
                <c:pt idx="0">
                  <c:v>1.4284250000000005E-2</c:v>
                </c:pt>
                <c:pt idx="1">
                  <c:v>1.1848000000000004E-2</c:v>
                </c:pt>
                <c:pt idx="2">
                  <c:v>1.245375E-2</c:v>
                </c:pt>
                <c:pt idx="3">
                  <c:v>1.4267249999999999E-2</c:v>
                </c:pt>
                <c:pt idx="4">
                  <c:v>1.6460499999999999E-2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7F3-48EE-9476-6E1590349DBC}"/>
            </c:ext>
          </c:extLst>
        </c:ser>
        <c:ser>
          <c:idx val="4"/>
          <c:order val="4"/>
          <c:tx>
            <c:strRef>
              <c:f>Percentielen!$O$37</c:f>
              <c:strCache>
                <c:ptCount val="1"/>
                <c:pt idx="0">
                  <c:v>Percentiel 95%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Percentielen!$R$37:$V$37</c:f>
              <c:numCache>
                <c:formatCode>General</c:formatCode>
                <c:ptCount val="5"/>
                <c:pt idx="0">
                  <c:v>1.2518949999999987E-2</c:v>
                </c:pt>
                <c:pt idx="1">
                  <c:v>9.6448999999999944E-3</c:v>
                </c:pt>
                <c:pt idx="2">
                  <c:v>1.0351449999999991E-2</c:v>
                </c:pt>
                <c:pt idx="3">
                  <c:v>1.0902999999999996E-2</c:v>
                </c:pt>
                <c:pt idx="4">
                  <c:v>1.3138899999999985E-2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7F3-48EE-9476-6E1590349DBC}"/>
            </c:ext>
          </c:extLst>
        </c:ser>
        <c:ser>
          <c:idx val="5"/>
          <c:order val="5"/>
          <c:tx>
            <c:strRef>
              <c:f>Percentielen!$O$38</c:f>
              <c:strCache>
                <c:ptCount val="1"/>
                <c:pt idx="0">
                  <c:v>Percentiel 99%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Percentielen!$R$31:$V$31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  <c:extLst/>
            </c:numRef>
          </c:cat>
          <c:val>
            <c:numRef>
              <c:f>Percentielen!$R$38:$V$38</c:f>
              <c:numCache>
                <c:formatCode>General</c:formatCode>
                <c:ptCount val="5"/>
                <c:pt idx="0">
                  <c:v>9.1948700000000008E-3</c:v>
                </c:pt>
                <c:pt idx="1">
                  <c:v>6.796629999999998E-3</c:v>
                </c:pt>
                <c:pt idx="2">
                  <c:v>8.6574300000000007E-3</c:v>
                </c:pt>
                <c:pt idx="3">
                  <c:v>9.867120000000007E-3</c:v>
                </c:pt>
                <c:pt idx="4">
                  <c:v>1.0882110000000007E-2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7F3-48EE-9476-6E159034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5672"/>
        <c:axId val="187225872"/>
      </c:areaChart>
      <c:lineChart>
        <c:grouping val="standard"/>
        <c:varyColors val="0"/>
        <c:ser>
          <c:idx val="7"/>
          <c:order val="7"/>
          <c:tx>
            <c:strRef>
              <c:f>Percentielen!$O$39</c:f>
              <c:strCache>
                <c:ptCount val="1"/>
                <c:pt idx="0">
                  <c:v>Verwachting Q3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5"/>
              <c:pt idx="0">
                <c:v>2023</c:v>
              </c:pt>
              <c:pt idx="1">
                <c:v>2024</c:v>
              </c:pt>
              <c:pt idx="2">
                <c:v>2025</c:v>
              </c:pt>
              <c:pt idx="3">
                <c:v>2026</c:v>
              </c:pt>
              <c:pt idx="4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Percentielen!$R$39:$V$39</c:f>
              <c:numCache>
                <c:formatCode>General</c:formatCode>
                <c:ptCount val="5"/>
                <c:pt idx="0">
                  <c:v>2.68265E-2</c:v>
                </c:pt>
                <c:pt idx="1">
                  <c:v>2.4731E-2</c:v>
                </c:pt>
                <c:pt idx="2">
                  <c:v>2.4053499999999998E-2</c:v>
                </c:pt>
                <c:pt idx="3">
                  <c:v>2.29585E-2</c:v>
                </c:pt>
                <c:pt idx="4">
                  <c:v>2.0644999999999997E-2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C7F3-48EE-9476-6E1590349DBC}"/>
            </c:ext>
          </c:extLst>
        </c:ser>
        <c:ser>
          <c:idx val="8"/>
          <c:order val="8"/>
          <c:tx>
            <c:strRef>
              <c:f>Percentielen!$O$40</c:f>
              <c:strCache>
                <c:ptCount val="1"/>
                <c:pt idx="0">
                  <c:v>NPA</c:v>
                </c:pt>
              </c:strCache>
            </c:strRef>
          </c:tx>
          <c:spPr>
            <a:ln w="28575" cap="rnd">
              <a:solidFill>
                <a:srgbClr val="0084CB"/>
              </a:solidFill>
              <a:round/>
            </a:ln>
            <a:effectLst/>
          </c:spPr>
          <c:marker>
            <c:symbol val="none"/>
          </c:marker>
          <c:cat>
            <c:strLit>
              <c:ptCount val="5"/>
              <c:pt idx="0">
                <c:v>2023</c:v>
              </c:pt>
              <c:pt idx="1">
                <c:v>2024</c:v>
              </c:pt>
              <c:pt idx="2">
                <c:v>2025</c:v>
              </c:pt>
              <c:pt idx="3">
                <c:v>2026</c:v>
              </c:pt>
              <c:pt idx="4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Percentielen!$R$40:$V$40</c:f>
              <c:numCache>
                <c:formatCode>General</c:formatCode>
                <c:ptCount val="5"/>
                <c:pt idx="0">
                  <c:v>1.3599999999999999E-2</c:v>
                </c:pt>
                <c:pt idx="1">
                  <c:v>1.18E-2</c:v>
                </c:pt>
                <c:pt idx="2">
                  <c:v>1.1299999999999999E-2</c:v>
                </c:pt>
                <c:pt idx="3">
                  <c:v>1.17E-2</c:v>
                </c:pt>
                <c:pt idx="4">
                  <c:v>1.24E-2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C7F3-48EE-9476-6E159034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35672"/>
        <c:axId val="187225872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Percentielen!$O$35</c15:sqref>
                        </c15:formulaRef>
                      </c:ext>
                    </c:extLst>
                    <c:strCache>
                      <c:ptCount val="1"/>
                      <c:pt idx="0">
                        <c:v>Percentiel 50%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Percentielen!$R$31:$V$31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Percentielen!$R$35:$V$35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2.68265E-2</c:v>
                      </c:pt>
                      <c:pt idx="1">
                        <c:v>2.4731E-2</c:v>
                      </c:pt>
                      <c:pt idx="2">
                        <c:v>2.4053499999999998E-2</c:v>
                      </c:pt>
                      <c:pt idx="3">
                        <c:v>2.29585E-2</c:v>
                      </c:pt>
                      <c:pt idx="4">
                        <c:v>2.0644999999999997E-2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C7F3-48EE-9476-6E1590349DBC}"/>
                  </c:ext>
                </c:extLst>
              </c15:ser>
            </c15:filteredLineSeries>
          </c:ext>
        </c:extLst>
      </c:lineChart>
      <c:catAx>
        <c:axId val="18723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25872"/>
        <c:crosses val="autoZero"/>
        <c:auto val="1"/>
        <c:lblAlgn val="ctr"/>
        <c:lblOffset val="100"/>
        <c:noMultiLvlLbl val="0"/>
      </c:catAx>
      <c:valAx>
        <c:axId val="1872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35672"/>
        <c:crosses val="autoZero"/>
        <c:crossBetween val="midCat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Looninflatie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Percentielen!$O$12</c:f>
              <c:strCache>
                <c:ptCount val="1"/>
                <c:pt idx="0">
                  <c:v>Percentiel 1%</c:v>
                </c:pt>
              </c:strCache>
            </c:strRef>
          </c:tx>
          <c:spPr>
            <a:noFill/>
            <a:ln w="25400">
              <a:noFill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Percentielen!$Q$12:$V$12</c:f>
              <c:numCache>
                <c:formatCode>General</c:formatCode>
                <c:ptCount val="6"/>
                <c:pt idx="0">
                  <c:v>2.133038890061428E-2</c:v>
                </c:pt>
                <c:pt idx="1">
                  <c:v>-5.9610336319315524E-3</c:v>
                </c:pt>
                <c:pt idx="2">
                  <c:v>-1.5246078513118251E-2</c:v>
                </c:pt>
                <c:pt idx="3">
                  <c:v>-1.7300619605096729E-2</c:v>
                </c:pt>
                <c:pt idx="4">
                  <c:v>-1.7519083998031478E-2</c:v>
                </c:pt>
                <c:pt idx="5">
                  <c:v>-1.7100881302492332E-2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7EE-4018-A71C-F407C2F297C4}"/>
            </c:ext>
          </c:extLst>
        </c:ser>
        <c:ser>
          <c:idx val="1"/>
          <c:order val="1"/>
          <c:tx>
            <c:strRef>
              <c:f>Percentielen!$O$13</c:f>
              <c:strCache>
                <c:ptCount val="1"/>
                <c:pt idx="0">
                  <c:v>Percentiel 5%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Percentielen!$Q$13:$V$13</c:f>
              <c:numCache>
                <c:formatCode>General</c:formatCode>
                <c:ptCount val="6"/>
                <c:pt idx="0">
                  <c:v>2.2269891944059379E-3</c:v>
                </c:pt>
                <c:pt idx="1">
                  <c:v>9.6171184356787648E-3</c:v>
                </c:pt>
                <c:pt idx="2">
                  <c:v>7.6664154014724484E-3</c:v>
                </c:pt>
                <c:pt idx="3">
                  <c:v>6.1390395175568695E-3</c:v>
                </c:pt>
                <c:pt idx="4">
                  <c:v>5.0408778231427857E-3</c:v>
                </c:pt>
                <c:pt idx="5">
                  <c:v>4.5969000563177362E-3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EE-4018-A71C-F407C2F297C4}"/>
            </c:ext>
          </c:extLst>
        </c:ser>
        <c:ser>
          <c:idx val="2"/>
          <c:order val="2"/>
          <c:tx>
            <c:strRef>
              <c:f>Percentielen!$O$14</c:f>
              <c:strCache>
                <c:ptCount val="1"/>
                <c:pt idx="0">
                  <c:v>Percentiel 25%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Percentielen!$Q$14:$V$14</c:f>
              <c:numCache>
                <c:formatCode>General</c:formatCode>
                <c:ptCount val="6"/>
                <c:pt idx="0">
                  <c:v>3.5494346200629773E-3</c:v>
                </c:pt>
                <c:pt idx="1">
                  <c:v>2.0013219037599554E-2</c:v>
                </c:pt>
                <c:pt idx="2">
                  <c:v>1.9928189159990416E-2</c:v>
                </c:pt>
                <c:pt idx="3">
                  <c:v>1.8335196734975259E-2</c:v>
                </c:pt>
                <c:pt idx="4">
                  <c:v>1.6141986410514109E-2</c:v>
                </c:pt>
                <c:pt idx="5">
                  <c:v>1.7092431481124666E-2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7EE-4018-A71C-F407C2F297C4}"/>
            </c:ext>
          </c:extLst>
        </c:ser>
        <c:ser>
          <c:idx val="3"/>
          <c:order val="3"/>
          <c:tx>
            <c:strRef>
              <c:f>Percentielen!$O$16</c:f>
              <c:strCache>
                <c:ptCount val="1"/>
                <c:pt idx="0">
                  <c:v>Percentiel 75%</c:v>
                </c:pt>
              </c:strCache>
            </c:strRef>
          </c:tx>
          <c:spPr>
            <a:solidFill>
              <a:schemeClr val="accent2">
                <a:lumMod val="75000"/>
                <a:alpha val="75000"/>
              </a:schemeClr>
            </a:solidFill>
            <a:ln w="19050" cap="rnd">
              <a:noFill/>
              <a:round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Percentielen!$Q$16:$V$16</c:f>
              <c:numCache>
                <c:formatCode>General</c:formatCode>
                <c:ptCount val="6"/>
                <c:pt idx="0">
                  <c:v>5.0571058499640359E-3</c:v>
                </c:pt>
                <c:pt idx="1">
                  <c:v>2.8960986179933514E-2</c:v>
                </c:pt>
                <c:pt idx="2">
                  <c:v>2.9521609060711898E-2</c:v>
                </c:pt>
                <c:pt idx="3">
                  <c:v>2.6669670813902594E-2</c:v>
                </c:pt>
                <c:pt idx="4">
                  <c:v>2.7862984380968955E-2</c:v>
                </c:pt>
                <c:pt idx="5">
                  <c:v>2.8616681895011032E-2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EE-4018-A71C-F407C2F297C4}"/>
            </c:ext>
          </c:extLst>
        </c:ser>
        <c:ser>
          <c:idx val="4"/>
          <c:order val="4"/>
          <c:tx>
            <c:strRef>
              <c:f>Percentielen!$O$17</c:f>
              <c:strCache>
                <c:ptCount val="1"/>
                <c:pt idx="0">
                  <c:v>Percentiel 95%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Percentielen!$Q$17:$V$17</c:f>
              <c:numCache>
                <c:formatCode>General</c:formatCode>
                <c:ptCount val="6"/>
                <c:pt idx="0">
                  <c:v>4.2494010664317697E-3</c:v>
                </c:pt>
                <c:pt idx="1">
                  <c:v>2.3971527931486811E-2</c:v>
                </c:pt>
                <c:pt idx="2">
                  <c:v>2.4829907031566643E-2</c:v>
                </c:pt>
                <c:pt idx="3">
                  <c:v>2.4519376879248191E-2</c:v>
                </c:pt>
                <c:pt idx="4">
                  <c:v>2.5120946728215819E-2</c:v>
                </c:pt>
                <c:pt idx="5">
                  <c:v>2.6623788573162985E-2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7EE-4018-A71C-F407C2F297C4}"/>
            </c:ext>
          </c:extLst>
        </c:ser>
        <c:ser>
          <c:idx val="5"/>
          <c:order val="5"/>
          <c:tx>
            <c:strRef>
              <c:f>Percentielen!$O$18</c:f>
              <c:strCache>
                <c:ptCount val="1"/>
                <c:pt idx="0">
                  <c:v>Percentiel 99%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  <a:alpha val="75000"/>
              </a:schemeClr>
            </a:solidFill>
            <a:ln w="25400">
              <a:noFill/>
            </a:ln>
            <a:effectLst/>
          </c:spPr>
          <c:cat>
            <c:numRef>
              <c:f>Percentielen!$Q$11:$V$11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  <c:extLst/>
            </c:numRef>
          </c:cat>
          <c:val>
            <c:numRef>
              <c:f>Percentielen!$Q$18:$V$18</c:f>
              <c:numCache>
                <c:formatCode>General</c:formatCode>
                <c:ptCount val="6"/>
                <c:pt idx="0">
                  <c:v>4.5824610281610875E-3</c:v>
                </c:pt>
                <c:pt idx="1">
                  <c:v>2.798291909049333E-2</c:v>
                </c:pt>
                <c:pt idx="2">
                  <c:v>2.2921750171003577E-2</c:v>
                </c:pt>
                <c:pt idx="3">
                  <c:v>1.9956095406125772E-2</c:v>
                </c:pt>
                <c:pt idx="4">
                  <c:v>2.6731443269366224E-2</c:v>
                </c:pt>
                <c:pt idx="5">
                  <c:v>2.713671525320261E-2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7EE-4018-A71C-F407C2F2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4104"/>
        <c:axId val="187229008"/>
      </c:areaChart>
      <c:lineChart>
        <c:grouping val="standard"/>
        <c:varyColors val="0"/>
        <c:ser>
          <c:idx val="7"/>
          <c:order val="7"/>
          <c:tx>
            <c:strRef>
              <c:f>Percentielen!$O$19</c:f>
              <c:strCache>
                <c:ptCount val="1"/>
                <c:pt idx="0">
                  <c:v>Verwachting Q3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6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  <c:pt idx="5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Percentielen!$Q$19:$V$19</c:f>
              <c:numCache>
                <c:formatCode>General</c:formatCode>
                <c:ptCount val="6"/>
                <c:pt idx="0">
                  <c:v>2.9560398991245761E-2</c:v>
                </c:pt>
                <c:pt idx="1">
                  <c:v>3.7290921466167692E-2</c:v>
                </c:pt>
                <c:pt idx="2">
                  <c:v>2.6830356929894796E-2</c:v>
                </c:pt>
                <c:pt idx="3">
                  <c:v>2.0521698681297884E-2</c:v>
                </c:pt>
                <c:pt idx="4">
                  <c:v>1.6538858042940717E-2</c:v>
                </c:pt>
                <c:pt idx="5">
                  <c:v>1.7890701104421029E-2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17EE-4018-A71C-F407C2F297C4}"/>
            </c:ext>
          </c:extLst>
        </c:ser>
        <c:ser>
          <c:idx val="8"/>
          <c:order val="8"/>
          <c:tx>
            <c:strRef>
              <c:f>Percentielen!$O$20</c:f>
              <c:strCache>
                <c:ptCount val="1"/>
                <c:pt idx="0">
                  <c:v>NPA</c:v>
                </c:pt>
              </c:strCache>
            </c:strRef>
          </c:tx>
          <c:spPr>
            <a:ln w="28575" cap="rnd">
              <a:solidFill>
                <a:srgbClr val="0084CB"/>
              </a:solidFill>
              <a:round/>
            </a:ln>
            <a:effectLst/>
          </c:spPr>
          <c:marker>
            <c:symbol val="none"/>
          </c:marker>
          <c:cat>
            <c:strLit>
              <c:ptCount val="6"/>
              <c:pt idx="0">
                <c:v>2022</c:v>
              </c:pt>
              <c:pt idx="1">
                <c:v>2023</c:v>
              </c:pt>
              <c:pt idx="2">
                <c:v>2024</c:v>
              </c:pt>
              <c:pt idx="3">
                <c:v>2025</c:v>
              </c:pt>
              <c:pt idx="4">
                <c:v>2026</c:v>
              </c:pt>
              <c:pt idx="5">
                <c:v>2027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Percentielen!$Q$20:$V$20</c:f>
              <c:numCache>
                <c:formatCode>General</c:formatCode>
                <c:ptCount val="6"/>
                <c:pt idx="0">
                  <c:v>3.4000000000000002E-2</c:v>
                </c:pt>
                <c:pt idx="1">
                  <c:v>3.1E-2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1.9E-2</c:v>
                </c:pt>
                <c:pt idx="5">
                  <c:v>2.5000000000000001E-2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17EE-4018-A71C-F407C2F2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34104"/>
        <c:axId val="187229008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Percentielen!$O$15</c15:sqref>
                        </c15:formulaRef>
                      </c:ext>
                    </c:extLst>
                    <c:strCache>
                      <c:ptCount val="1"/>
                      <c:pt idx="0">
                        <c:v>Percentiel 50%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Percentielen!$Q$11:$V$11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  <c:pt idx="3">
                        <c:v>2025</c:v>
                      </c:pt>
                      <c:pt idx="4">
                        <c:v>2026</c:v>
                      </c:pt>
                      <c:pt idx="5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Percentielen!$Q$15:$V$15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2.9560398991245761E-2</c:v>
                      </c:pt>
                      <c:pt idx="1">
                        <c:v>3.7290921466167692E-2</c:v>
                      </c:pt>
                      <c:pt idx="2">
                        <c:v>2.6830356929894796E-2</c:v>
                      </c:pt>
                      <c:pt idx="3">
                        <c:v>2.0521698681297884E-2</c:v>
                      </c:pt>
                      <c:pt idx="4">
                        <c:v>1.6538858042940717E-2</c:v>
                      </c:pt>
                      <c:pt idx="5">
                        <c:v>1.7890701104421029E-2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17EE-4018-A71C-F407C2F297C4}"/>
                  </c:ext>
                </c:extLst>
              </c15:ser>
            </c15:filteredLineSeries>
          </c:ext>
        </c:extLst>
      </c:lineChart>
      <c:catAx>
        <c:axId val="18723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29008"/>
        <c:crosses val="autoZero"/>
        <c:auto val="1"/>
        <c:lblAlgn val="ctr"/>
        <c:lblOffset val="100"/>
        <c:noMultiLvlLbl val="0"/>
      </c:catAx>
      <c:valAx>
        <c:axId val="18722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7234104"/>
        <c:crosses val="autoZero"/>
        <c:crossBetween val="midCat"/>
      </c:valAx>
      <c:spPr>
        <a:solidFill>
          <a:srgbClr val="FFFFFF">
            <a:lumMod val="95000"/>
          </a:srgb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Bronnen (pp.</a:t>
            </a:r>
            <a:r>
              <a:rPr lang="nl-NL" baseline="0"/>
              <a:t> 2019)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'Bronnen bestemmingen'!$B$7</c:f>
              <c:strCache>
                <c:ptCount val="1"/>
                <c:pt idx="0">
                  <c:v>Operationele kasstroom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bestemmingen'!$D$7:$S$7</c:f>
              <c:numCache>
                <c:formatCode>#,##0</c:formatCode>
                <c:ptCount val="16"/>
                <c:pt idx="0">
                  <c:v>2985939745.5642128</c:v>
                </c:pt>
                <c:pt idx="1">
                  <c:v>2634338485.5419607</c:v>
                </c:pt>
                <c:pt idx="2">
                  <c:v>3183466926.8923826</c:v>
                </c:pt>
                <c:pt idx="3">
                  <c:v>4612485007.8706608</c:v>
                </c:pt>
                <c:pt idx="4">
                  <c:v>4417871300.1883698</c:v>
                </c:pt>
                <c:pt idx="5">
                  <c:v>3748327005.1635938</c:v>
                </c:pt>
                <c:pt idx="6">
                  <c:v>3978026430.6979671</c:v>
                </c:pt>
                <c:pt idx="7">
                  <c:v>4055535389.8563199</c:v>
                </c:pt>
                <c:pt idx="8">
                  <c:v>4111485034.8863873</c:v>
                </c:pt>
                <c:pt idx="9">
                  <c:v>4192247968.1154685</c:v>
                </c:pt>
                <c:pt idx="10">
                  <c:v>4185799191.912385</c:v>
                </c:pt>
                <c:pt idx="11">
                  <c:v>4176835478.250906</c:v>
                </c:pt>
                <c:pt idx="12">
                  <c:v>4155870120.1710057</c:v>
                </c:pt>
                <c:pt idx="13">
                  <c:v>4171594326.1160798</c:v>
                </c:pt>
                <c:pt idx="14">
                  <c:v>4164150287.6300983</c:v>
                </c:pt>
                <c:pt idx="15">
                  <c:v>4135909643.2026415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7-449C-8DC4-64D7DD207F0B}"/>
            </c:ext>
          </c:extLst>
        </c:ser>
        <c:ser>
          <c:idx val="1"/>
          <c:order val="1"/>
          <c:tx>
            <c:strRef>
              <c:f>'Bronnen bestemmingen'!$B$8</c:f>
              <c:strCache>
                <c:ptCount val="1"/>
                <c:pt idx="0">
                  <c:v>Verkoop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bestemmingen'!$D$8:$S$8</c:f>
              <c:numCache>
                <c:formatCode>#,##0</c:formatCode>
                <c:ptCount val="16"/>
                <c:pt idx="0">
                  <c:v>1543415581.0847414</c:v>
                </c:pt>
                <c:pt idx="1">
                  <c:v>1625021165.9972751</c:v>
                </c:pt>
                <c:pt idx="2">
                  <c:v>1878762831.4984763</c:v>
                </c:pt>
                <c:pt idx="3">
                  <c:v>1998964834.0242257</c:v>
                </c:pt>
                <c:pt idx="4">
                  <c:v>2029874653.1019073</c:v>
                </c:pt>
                <c:pt idx="5">
                  <c:v>2072501919.4963036</c:v>
                </c:pt>
                <c:pt idx="6">
                  <c:v>2047227473.6278555</c:v>
                </c:pt>
                <c:pt idx="7">
                  <c:v>2072702431.4402909</c:v>
                </c:pt>
                <c:pt idx="8">
                  <c:v>2071325039.8277876</c:v>
                </c:pt>
                <c:pt idx="9">
                  <c:v>2058502100.1269531</c:v>
                </c:pt>
                <c:pt idx="10">
                  <c:v>2100201345.6933281</c:v>
                </c:pt>
                <c:pt idx="11">
                  <c:v>2077773807.6418169</c:v>
                </c:pt>
                <c:pt idx="12">
                  <c:v>2092969681.0829041</c:v>
                </c:pt>
                <c:pt idx="13">
                  <c:v>2103784899.5369382</c:v>
                </c:pt>
                <c:pt idx="14">
                  <c:v>2189019405.9725642</c:v>
                </c:pt>
                <c:pt idx="15">
                  <c:v>2166671007.0858741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7-449C-8DC4-64D7DD207F0B}"/>
            </c:ext>
          </c:extLst>
        </c:ser>
        <c:ser>
          <c:idx val="2"/>
          <c:order val="2"/>
          <c:tx>
            <c:strRef>
              <c:f>'Bronnen bestemmingen'!$B$9</c:f>
              <c:strCache>
                <c:ptCount val="1"/>
                <c:pt idx="0">
                  <c:v>Niet-DAEB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bestemmingen'!$D$9:$S$9</c:f>
              <c:numCache>
                <c:formatCode>#,##0</c:formatCode>
                <c:ptCount val="16"/>
                <c:pt idx="0">
                  <c:v>537847272.19485092</c:v>
                </c:pt>
                <c:pt idx="1">
                  <c:v>514283156.05528355</c:v>
                </c:pt>
                <c:pt idx="2">
                  <c:v>462030807.4283548</c:v>
                </c:pt>
                <c:pt idx="3">
                  <c:v>415886711.6262691</c:v>
                </c:pt>
                <c:pt idx="4">
                  <c:v>388739914.53322619</c:v>
                </c:pt>
                <c:pt idx="5">
                  <c:v>379544454.92727369</c:v>
                </c:pt>
                <c:pt idx="6">
                  <c:v>365130712.57705587</c:v>
                </c:pt>
                <c:pt idx="7">
                  <c:v>348196993.74026084</c:v>
                </c:pt>
                <c:pt idx="8">
                  <c:v>320316070.59354872</c:v>
                </c:pt>
                <c:pt idx="9">
                  <c:v>310136455.96270019</c:v>
                </c:pt>
                <c:pt idx="10">
                  <c:v>276761294.05310619</c:v>
                </c:pt>
                <c:pt idx="11">
                  <c:v>269995674.48069066</c:v>
                </c:pt>
                <c:pt idx="12">
                  <c:v>162937316.7310304</c:v>
                </c:pt>
                <c:pt idx="13">
                  <c:v>146109468.55886722</c:v>
                </c:pt>
                <c:pt idx="14">
                  <c:v>137097190.19502664</c:v>
                </c:pt>
                <c:pt idx="15">
                  <c:v>117308806.10487106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7-449C-8DC4-64D7DD207F0B}"/>
            </c:ext>
          </c:extLst>
        </c:ser>
        <c:ser>
          <c:idx val="3"/>
          <c:order val="3"/>
          <c:tx>
            <c:strRef>
              <c:f>'Bronnen bestemmingen'!$B$10</c:f>
              <c:strCache>
                <c:ptCount val="1"/>
                <c:pt idx="0">
                  <c:v>Leningen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bestemmingen'!$D$10:$S$10</c:f>
              <c:numCache>
                <c:formatCode>#,##0</c:formatCode>
                <c:ptCount val="16"/>
                <c:pt idx="0">
                  <c:v>772393247.68205369</c:v>
                </c:pt>
                <c:pt idx="1">
                  <c:v>1781966281.3297238</c:v>
                </c:pt>
                <c:pt idx="2">
                  <c:v>1710981716.3613634</c:v>
                </c:pt>
                <c:pt idx="3">
                  <c:v>1158037923.9416528</c:v>
                </c:pt>
                <c:pt idx="4">
                  <c:v>2177502920.3225136</c:v>
                </c:pt>
                <c:pt idx="5">
                  <c:v>3365881230.5902729</c:v>
                </c:pt>
                <c:pt idx="6">
                  <c:v>3482045328.8685851</c:v>
                </c:pt>
                <c:pt idx="7">
                  <c:v>3498310253.1666451</c:v>
                </c:pt>
                <c:pt idx="8">
                  <c:v>3806639273.4095421</c:v>
                </c:pt>
                <c:pt idx="9">
                  <c:v>3526286111.4865665</c:v>
                </c:pt>
                <c:pt idx="10">
                  <c:v>3349298996.8440499</c:v>
                </c:pt>
                <c:pt idx="11">
                  <c:v>3009915540.6352062</c:v>
                </c:pt>
                <c:pt idx="12">
                  <c:v>3147303979.2726412</c:v>
                </c:pt>
                <c:pt idx="13">
                  <c:v>2930213933.6994224</c:v>
                </c:pt>
                <c:pt idx="14">
                  <c:v>2690195497.7906179</c:v>
                </c:pt>
                <c:pt idx="15">
                  <c:v>2249235314.9253125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F7-449C-8DC4-64D7DD207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9600"/>
        <c:axId val="1950946720"/>
      </c:areaChart>
      <c:catAx>
        <c:axId val="19509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50946720"/>
        <c:crosses val="autoZero"/>
        <c:auto val="1"/>
        <c:lblAlgn val="ctr"/>
        <c:lblOffset val="100"/>
        <c:noMultiLvlLbl val="0"/>
      </c:catAx>
      <c:valAx>
        <c:axId val="195094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5096960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Bestemmingen (pp</a:t>
            </a:r>
            <a:r>
              <a:rPr lang="nl-NL" baseline="0"/>
              <a:t>. 2019)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2340995651345141"/>
          <c:y val="9.9458265863781647E-2"/>
          <c:w val="0.83161551463189387"/>
          <c:h val="0.75371768527944305"/>
        </c:manualLayout>
      </c:layout>
      <c:areaChart>
        <c:grouping val="stacked"/>
        <c:varyColors val="0"/>
        <c:ser>
          <c:idx val="1"/>
          <c:order val="0"/>
          <c:tx>
            <c:strRef>
              <c:f>'Bronnen bestemmingen'!$B$16</c:f>
              <c:strCache>
                <c:ptCount val="1"/>
                <c:pt idx="0">
                  <c:v>Bestaand bezit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bestemmingen'!$D$16:$S$16</c:f>
              <c:numCache>
                <c:formatCode>General</c:formatCode>
                <c:ptCount val="16"/>
                <c:pt idx="0">
                  <c:v>2944176268.5538425</c:v>
                </c:pt>
                <c:pt idx="1">
                  <c:v>2932575117.9850903</c:v>
                </c:pt>
                <c:pt idx="2">
                  <c:v>2971588302.6134391</c:v>
                </c:pt>
                <c:pt idx="3">
                  <c:v>3269501030.275568</c:v>
                </c:pt>
                <c:pt idx="4">
                  <c:v>3532819859.5577502</c:v>
                </c:pt>
                <c:pt idx="5">
                  <c:v>3568724058.4076467</c:v>
                </c:pt>
                <c:pt idx="6">
                  <c:v>3795471006.7285981</c:v>
                </c:pt>
                <c:pt idx="7">
                  <c:v>4037923616.7063203</c:v>
                </c:pt>
                <c:pt idx="8">
                  <c:v>4195713225.6347961</c:v>
                </c:pt>
                <c:pt idx="9">
                  <c:v>3994748971.5622988</c:v>
                </c:pt>
                <c:pt idx="10">
                  <c:v>3968908655.3202791</c:v>
                </c:pt>
                <c:pt idx="11">
                  <c:v>3623542445.5092306</c:v>
                </c:pt>
                <c:pt idx="12">
                  <c:v>3802792725.4603567</c:v>
                </c:pt>
                <c:pt idx="13">
                  <c:v>3937756866.6980958</c:v>
                </c:pt>
                <c:pt idx="14">
                  <c:v>4122070764.198113</c:v>
                </c:pt>
                <c:pt idx="15">
                  <c:v>4223991188.352757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5-4CCF-8BF0-B8FFF0841247}"/>
            </c:ext>
          </c:extLst>
        </c:ser>
        <c:ser>
          <c:idx val="0"/>
          <c:order val="1"/>
          <c:tx>
            <c:strRef>
              <c:f>'Bronnen bestemmingen'!$B$15</c:f>
              <c:strCache>
                <c:ptCount val="1"/>
                <c:pt idx="0">
                  <c:v>Nieuwbouw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'Bronnen bestemmingen'!$D$5:$S$5</c:f>
              <c:numCache>
                <c:formatCode>General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'Bronnen bestemmingen'!$D$15:$S$15</c:f>
              <c:numCache>
                <c:formatCode>#,##0</c:formatCode>
                <c:ptCount val="16"/>
                <c:pt idx="0">
                  <c:v>2895419577.9720173</c:v>
                </c:pt>
                <c:pt idx="1">
                  <c:v>3623033970.9391646</c:v>
                </c:pt>
                <c:pt idx="2">
                  <c:v>4263653979.5671382</c:v>
                </c:pt>
                <c:pt idx="3">
                  <c:v>4915873447.187253</c:v>
                </c:pt>
                <c:pt idx="4">
                  <c:v>5481168928.5882616</c:v>
                </c:pt>
                <c:pt idx="5">
                  <c:v>5997530551.7698097</c:v>
                </c:pt>
                <c:pt idx="6">
                  <c:v>6076958939.0428562</c:v>
                </c:pt>
                <c:pt idx="7">
                  <c:v>5936821451.4972</c:v>
                </c:pt>
                <c:pt idx="8">
                  <c:v>6114052193.0824776</c:v>
                </c:pt>
                <c:pt idx="9">
                  <c:v>6092423664.1293888</c:v>
                </c:pt>
                <c:pt idx="10">
                  <c:v>5943152173.1825829</c:v>
                </c:pt>
                <c:pt idx="11">
                  <c:v>5910978055.499383</c:v>
                </c:pt>
                <c:pt idx="12">
                  <c:v>5756288371.7972136</c:v>
                </c:pt>
                <c:pt idx="13">
                  <c:v>5413945761.2132235</c:v>
                </c:pt>
                <c:pt idx="14">
                  <c:v>5058391617.3902102</c:v>
                </c:pt>
                <c:pt idx="15">
                  <c:v>4445133582.9659338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5-4CCF-8BF0-B8FFF0841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9600"/>
        <c:axId val="1950946720"/>
      </c:areaChart>
      <c:catAx>
        <c:axId val="19509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50946720"/>
        <c:crosses val="autoZero"/>
        <c:auto val="1"/>
        <c:lblAlgn val="ctr"/>
        <c:lblOffset val="100"/>
        <c:noMultiLvlLbl val="0"/>
      </c:catAx>
      <c:valAx>
        <c:axId val="195094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950969600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Woningverbetering</a:t>
            </a:r>
            <a:r>
              <a:rPr lang="nl-NL" baseline="0"/>
              <a:t> en -verduurzaming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Sheet2!$B$31:$C$31</c:f>
              <c:strCache>
                <c:ptCount val="2"/>
                <c:pt idx="0">
                  <c:v>dPi 2022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Sheet2!$D$30:$H$30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Sheet2!$D$31:$H$31</c:f>
              <c:numCache>
                <c:formatCode>#,##0</c:formatCode>
                <c:ptCount val="5"/>
                <c:pt idx="0">
                  <c:v>3077.4772970000008</c:v>
                </c:pt>
                <c:pt idx="1">
                  <c:v>4297.9903249999979</c:v>
                </c:pt>
                <c:pt idx="2">
                  <c:v>4094.1722330000048</c:v>
                </c:pt>
                <c:pt idx="3">
                  <c:v>4098.9910419999924</c:v>
                </c:pt>
                <c:pt idx="4">
                  <c:v>3666.396588000001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8-471D-8799-73E857A1D317}"/>
            </c:ext>
          </c:extLst>
        </c:ser>
        <c:ser>
          <c:idx val="1"/>
          <c:order val="1"/>
          <c:tx>
            <c:strRef>
              <c:f>Sheet2!$B$32:$C$32</c:f>
              <c:strCache>
                <c:ptCount val="2"/>
                <c:pt idx="0">
                  <c:v>NPA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Sheet2!$D$30:$H$30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Sheet2!$D$32:$H$32</c:f>
              <c:numCache>
                <c:formatCode>#,##0</c:formatCode>
                <c:ptCount val="5"/>
                <c:pt idx="0">
                  <c:v>2637.8389412270985</c:v>
                </c:pt>
                <c:pt idx="1">
                  <c:v>3265.2818256926698</c:v>
                </c:pt>
                <c:pt idx="2">
                  <c:v>3418.8615869256373</c:v>
                </c:pt>
                <c:pt idx="3">
                  <c:v>3574.2743658779468</c:v>
                </c:pt>
                <c:pt idx="4">
                  <c:v>3715.4017376642892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8-471D-8799-73E857A1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145839"/>
        <c:axId val="513146255"/>
      </c:barChart>
      <c:catAx>
        <c:axId val="51314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146255"/>
        <c:crosses val="autoZero"/>
        <c:auto val="1"/>
        <c:lblAlgn val="ctr"/>
        <c:lblOffset val="100"/>
        <c:noMultiLvlLbl val="0"/>
      </c:catAx>
      <c:valAx>
        <c:axId val="51314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14583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Nieuwbouw,</a:t>
            </a:r>
            <a:r>
              <a:rPr lang="nl-NL" baseline="0"/>
              <a:t> aankoop en Flexwonen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Sheet2!$B$35:$C$35</c:f>
              <c:strCache>
                <c:ptCount val="2"/>
                <c:pt idx="0">
                  <c:v>dPi 2022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Sheet2!$D$30:$H$30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Sheet2!$D$35:$H$35</c:f>
              <c:numCache>
                <c:formatCode>#,##0</c:formatCode>
                <c:ptCount val="5"/>
                <c:pt idx="0">
                  <c:v>3431.8646849999964</c:v>
                </c:pt>
                <c:pt idx="1">
                  <c:v>5189.4766998682144</c:v>
                </c:pt>
                <c:pt idx="2">
                  <c:v>7642.8786061739465</c:v>
                </c:pt>
                <c:pt idx="3">
                  <c:v>8816.3065994193839</c:v>
                </c:pt>
                <c:pt idx="4">
                  <c:v>8612.5273277799388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D-467D-9B82-706E830D029B}"/>
            </c:ext>
          </c:extLst>
        </c:ser>
        <c:ser>
          <c:idx val="1"/>
          <c:order val="1"/>
          <c:tx>
            <c:strRef>
              <c:f>Sheet2!$B$36:$C$36</c:f>
              <c:strCache>
                <c:ptCount val="2"/>
                <c:pt idx="0">
                  <c:v>NPA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Sheet2!$D$30:$H$30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Sheet2!$D$36:$H$36</c:f>
              <c:numCache>
                <c:formatCode>#,##0</c:formatCode>
                <c:ptCount val="5"/>
                <c:pt idx="0">
                  <c:v>4104.5420727767541</c:v>
                </c:pt>
                <c:pt idx="1">
                  <c:v>4462.4583308462525</c:v>
                </c:pt>
                <c:pt idx="2">
                  <c:v>4668.5985695487088</c:v>
                </c:pt>
                <c:pt idx="3">
                  <c:v>5033.1161004034284</c:v>
                </c:pt>
                <c:pt idx="4">
                  <c:v>5371.7110750803349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D-467D-9B82-706E830D0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145839"/>
        <c:axId val="513146255"/>
      </c:barChart>
      <c:catAx>
        <c:axId val="51314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146255"/>
        <c:crosses val="autoZero"/>
        <c:auto val="1"/>
        <c:lblAlgn val="ctr"/>
        <c:lblOffset val="100"/>
        <c:noMultiLvlLbl val="0"/>
      </c:catAx>
      <c:valAx>
        <c:axId val="51314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314583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72F90-8AC4-4D54-BF5C-CD14E2A80E6C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9133-BE6F-4C19-8976-CF3B954287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3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Aantal inwoners begin september: </a:t>
            </a:r>
            <a:r>
              <a:rPr lang="nl-NL" b="0" i="0" dirty="0">
                <a:solidFill>
                  <a:srgbClr val="000000"/>
                </a:solidFill>
                <a:effectLst/>
                <a:latin typeface="Akko Regular W01"/>
              </a:rPr>
              <a:t>17 749 000   |     Aantal inwoners 1-1-2023 volgens P22: 17 736 000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70DED-21D9-4883-B36A-84A1E85A960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13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70DED-21D9-4883-B36A-84A1E85A960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53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Geen prognoseperiode (eindjaar) te geven: is niet uitgesplitst naar opleverjaar in uitvraag/rapport + ook niet uitgesplitst naar hard/zacht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70DED-21D9-4883-B36A-84A1E85A960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33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51402-1988-41F7-966E-4F31249549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10/13/2022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‹nr.›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D799159-8024-4BAA-0412-FCCE90DD6E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238" y="-12526"/>
            <a:ext cx="1037548" cy="1037548"/>
          </a:xfrm>
          <a:prstGeom prst="rect">
            <a:avLst/>
          </a:prstGeom>
        </p:spPr>
      </p:pic>
      <p:pic>
        <p:nvPicPr>
          <p:cNvPr id="8" name="Picture 12" descr="ABF Research Logo&#10;&#10;Description automatically generated">
            <a:extLst>
              <a:ext uri="{FF2B5EF4-FFF2-40B4-BE49-F238E27FC236}">
                <a16:creationId xmlns:a16="http://schemas.microsoft.com/office/drawing/2014/main" id="{A2F32264-7DF3-356F-0323-356AAE80B0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962" y="-14288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chtergrond van netwerktechnologie">
            <a:extLst>
              <a:ext uri="{FF2B5EF4-FFF2-40B4-BE49-F238E27FC236}">
                <a16:creationId xmlns:a16="http://schemas.microsoft.com/office/drawing/2014/main" id="{7504CA0A-3790-27A7-8684-A4B18FB88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6774F3-92B5-980F-B9A5-3FFF2FAA5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5" y="1625608"/>
            <a:ext cx="7617430" cy="2722164"/>
          </a:xfrm>
        </p:spPr>
        <p:txBody>
          <a:bodyPr>
            <a:noAutofit/>
          </a:bodyPr>
          <a:lstStyle/>
          <a:p>
            <a:r>
              <a:rPr lang="nl-NL" sz="6600" dirty="0" err="1"/>
              <a:t>Lessons</a:t>
            </a:r>
            <a:r>
              <a:rPr lang="nl-NL" sz="6600" dirty="0"/>
              <a:t> </a:t>
            </a:r>
            <a:r>
              <a:rPr lang="nl-NL" sz="6600" dirty="0" err="1"/>
              <a:t>Learned</a:t>
            </a:r>
            <a:r>
              <a:rPr lang="nl-NL" sz="6600" dirty="0"/>
              <a:t> bij Opgaven en Middelen: </a:t>
            </a:r>
            <a:br>
              <a:rPr lang="nl-NL" sz="6600" dirty="0"/>
            </a:br>
            <a:r>
              <a:rPr lang="nl-NL" sz="6600" dirty="0"/>
              <a:t>Slotstuk of proloog?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7AF3DC-4568-6E14-D98B-8457056EE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5" y="4466844"/>
            <a:ext cx="6696951" cy="1506525"/>
          </a:xfrm>
        </p:spPr>
        <p:txBody>
          <a:bodyPr>
            <a:normAutofit/>
          </a:bodyPr>
          <a:lstStyle/>
          <a:p>
            <a:r>
              <a:rPr lang="nl-NL" dirty="0"/>
              <a:t>Aedes </a:t>
            </a:r>
            <a:r>
              <a:rPr lang="nl-NL" dirty="0" err="1"/>
              <a:t>Corporatiedag</a:t>
            </a:r>
            <a:r>
              <a:rPr lang="nl-NL" dirty="0"/>
              <a:t> 2022</a:t>
            </a:r>
          </a:p>
          <a:p>
            <a:r>
              <a:rPr lang="nl-NL" dirty="0"/>
              <a:t>Berry </a:t>
            </a:r>
            <a:r>
              <a:rPr lang="nl-NL" dirty="0" err="1"/>
              <a:t>Blijie</a:t>
            </a:r>
            <a:r>
              <a:rPr lang="nl-NL" dirty="0"/>
              <a:t> (ABF Research)</a:t>
            </a:r>
          </a:p>
          <a:p>
            <a:r>
              <a:rPr lang="nl-NL" dirty="0"/>
              <a:t>Maarten van ‘t Hek (</a:t>
            </a:r>
            <a:r>
              <a:rPr lang="nl-NL" dirty="0" err="1"/>
              <a:t>Ortec</a:t>
            </a:r>
            <a:r>
              <a:rPr lang="nl-NL" dirty="0"/>
              <a:t> Finance)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BD217F7-255E-0CC8-B7A9-5E5EA2CDF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238" y="-12526"/>
            <a:ext cx="1037548" cy="1037548"/>
          </a:xfrm>
          <a:prstGeom prst="rect">
            <a:avLst/>
          </a:prstGeom>
        </p:spPr>
      </p:pic>
      <p:pic>
        <p:nvPicPr>
          <p:cNvPr id="6" name="Picture 12" descr="ABF Research Logo&#10;&#10;Description automatically generated">
            <a:extLst>
              <a:ext uri="{FF2B5EF4-FFF2-40B4-BE49-F238E27FC236}">
                <a16:creationId xmlns:a16="http://schemas.microsoft.com/office/drawing/2014/main" id="{5F50F1F1-6608-6429-3AC4-1F83BBA7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962" y="-14288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9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7B6B1-7234-E269-EA1C-6461F2C8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Demografie als grote onzekerheid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1BB269C-FC7B-EA09-D7FE-83BCCF2D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2" y="2378600"/>
            <a:ext cx="9081358" cy="3915108"/>
          </a:xfrm>
        </p:spPr>
        <p:txBody>
          <a:bodyPr>
            <a:normAutofit/>
          </a:bodyPr>
          <a:lstStyle/>
          <a:p>
            <a:r>
              <a:rPr lang="nl-NL" sz="2000" dirty="0"/>
              <a:t>Groei aantal huishoudens tot en met 2037 (15 jaar)</a:t>
            </a:r>
            <a:br>
              <a:rPr lang="nl-NL" sz="2000" dirty="0"/>
            </a:br>
            <a:r>
              <a:rPr lang="nl-NL" sz="2000" dirty="0"/>
              <a:t>+ 858 duizend (11%)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Groei kan hoger of lager uitpakken:</a:t>
            </a:r>
          </a:p>
          <a:p>
            <a:r>
              <a:rPr lang="nl-NL" sz="2000" dirty="0"/>
              <a:t>Lage variant: 621 duizend (8%)</a:t>
            </a:r>
          </a:p>
          <a:p>
            <a:r>
              <a:rPr lang="nl-NL" sz="2000" dirty="0"/>
              <a:t>Hoge variant: 1,1 miljoen (13%)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88A739-1E7D-58C7-9EF8-B07BCCF7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37" y="2875432"/>
            <a:ext cx="6260757" cy="37757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F510FEC-94B5-AA5D-E387-43845725FE83}"/>
              </a:ext>
            </a:extLst>
          </p:cNvPr>
          <p:cNvSpPr txBox="1"/>
          <p:nvPr/>
        </p:nvSpPr>
        <p:spPr>
          <a:xfrm>
            <a:off x="288324" y="614853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i="1" dirty="0"/>
              <a:t>Bron: ABF Research, Primos 2022</a:t>
            </a:r>
          </a:p>
        </p:txBody>
      </p:sp>
    </p:spTree>
    <p:extLst>
      <p:ext uri="{BB962C8B-B14F-4D97-AF65-F5344CB8AC3E}">
        <p14:creationId xmlns:p14="http://schemas.microsoft.com/office/powerpoint/2010/main" val="40292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7B6B1-7234-E269-EA1C-6461F2C8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Demografie als grote onzekerheid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1BB269C-FC7B-EA09-D7FE-83BCCF2D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87" y="2378600"/>
            <a:ext cx="9517963" cy="3915108"/>
          </a:xfrm>
        </p:spPr>
        <p:txBody>
          <a:bodyPr>
            <a:normAutofit/>
          </a:bodyPr>
          <a:lstStyle/>
          <a:p>
            <a:r>
              <a:rPr lang="nl-NL" dirty="0"/>
              <a:t>In meest recente prognoses geen rekening gehouden met: 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Oekraïense vluchtelingen: nu 80 duizend (geregistreerd bij gemeente)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 nu al ruim meer inwoners dan prognose voorzag voor begin 2023 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Nieuwste kabinetsplannen langer thuis wonen van ouderen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van belang voor aantal huishoudens en woningbehoefte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0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BBEB0-8292-FA03-16D2-21F55B8D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corporatiedoelgroep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96D46-5598-648D-E6F3-B081DA2B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818D7AE-8A94-8D82-28BF-65408B8D07E7}"/>
              </a:ext>
            </a:extLst>
          </p:cNvPr>
          <p:cNvSpPr txBox="1">
            <a:spLocks/>
          </p:cNvSpPr>
          <p:nvPr/>
        </p:nvSpPr>
        <p:spPr>
          <a:xfrm>
            <a:off x="268588" y="2378600"/>
            <a:ext cx="9081358" cy="3025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Groei DAEB-doelgroep in huur</a:t>
            </a:r>
          </a:p>
          <a:p>
            <a:pPr marL="0" indent="0">
              <a:buNone/>
            </a:pPr>
            <a:r>
              <a:rPr lang="nl-NL" dirty="0"/>
              <a:t>afhankelijk van ontwikkeling </a:t>
            </a:r>
          </a:p>
          <a:p>
            <a:pPr marL="0" indent="0">
              <a:buNone/>
            </a:pPr>
            <a:r>
              <a:rPr lang="nl-NL" dirty="0"/>
              <a:t>economie en inkomens</a:t>
            </a:r>
          </a:p>
          <a:p>
            <a:pPr marL="0" indent="0">
              <a:buFont typeface="System Font Regular"/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Groei komende 15 jaar:</a:t>
            </a:r>
          </a:p>
          <a:p>
            <a:r>
              <a:rPr lang="nl-NL" dirty="0"/>
              <a:t>Laag: 450 duizend (20%)</a:t>
            </a:r>
          </a:p>
          <a:p>
            <a:r>
              <a:rPr lang="nl-NL" dirty="0"/>
              <a:t>Midden: 240 duizend (10%)</a:t>
            </a:r>
          </a:p>
          <a:p>
            <a:r>
              <a:rPr lang="nl-NL" dirty="0"/>
              <a:t>Hoog: 60 duizend (3%)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System Font Regular"/>
              <a:buNone/>
            </a:pPr>
            <a:endParaRPr lang="nl-NL" dirty="0"/>
          </a:p>
          <a:p>
            <a:pPr marL="0" indent="0">
              <a:buFont typeface="System Font Regular"/>
              <a:buNone/>
            </a:pPr>
            <a:endParaRPr lang="nl-NL" dirty="0"/>
          </a:p>
          <a:p>
            <a:pPr marL="0" indent="0">
              <a:buFont typeface="System Font Regular"/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623744-5176-ED22-DBBD-3DFDE43A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87" y="2346966"/>
            <a:ext cx="6349376" cy="425104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7924ECA-6B59-BC51-074F-D8BC4CA91677}"/>
              </a:ext>
            </a:extLst>
          </p:cNvPr>
          <p:cNvSpPr txBox="1"/>
          <p:nvPr/>
        </p:nvSpPr>
        <p:spPr>
          <a:xfrm>
            <a:off x="285064" y="626564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i="1" dirty="0"/>
              <a:t>Bron: ABF Research, Socrates 2022</a:t>
            </a:r>
          </a:p>
        </p:txBody>
      </p:sp>
    </p:spTree>
    <p:extLst>
      <p:ext uri="{BB962C8B-B14F-4D97-AF65-F5344CB8AC3E}">
        <p14:creationId xmlns:p14="http://schemas.microsoft.com/office/powerpoint/2010/main" val="37105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36E3E33-84CA-04C2-4D88-A6AA90A5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66" y="2179352"/>
            <a:ext cx="6072742" cy="40630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6884F0-19DC-EFDB-55AF-74042EE7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Bouwlocaties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B87C3C-9339-F244-1671-F7B71584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437636"/>
            <a:ext cx="5975693" cy="3948059"/>
          </a:xfrm>
        </p:spPr>
        <p:txBody>
          <a:bodyPr>
            <a:normAutofit/>
          </a:bodyPr>
          <a:lstStyle/>
          <a:p>
            <a:r>
              <a:rPr lang="nl-NL" dirty="0"/>
              <a:t>Plancapaciteit: 236 duizend gereguleerde huurwoningen (hard + zacht, bruto)</a:t>
            </a:r>
          </a:p>
          <a:p>
            <a:r>
              <a:rPr lang="nl-NL" dirty="0"/>
              <a:t>23% van totale plancapaciteit </a:t>
            </a:r>
          </a:p>
          <a:p>
            <a:r>
              <a:rPr lang="nl-NL" dirty="0"/>
              <a:t>Maar: van 1 op 5 woningen is </a:t>
            </a:r>
            <a:br>
              <a:rPr lang="nl-NL" dirty="0"/>
            </a:br>
            <a:r>
              <a:rPr lang="nl-NL" dirty="0"/>
              <a:t>(nog) geen prijssegment bekend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10C136-510D-DEAC-A615-714E3979B16F}"/>
              </a:ext>
            </a:extLst>
          </p:cNvPr>
          <p:cNvSpPr txBox="1"/>
          <p:nvPr/>
        </p:nvSpPr>
        <p:spPr>
          <a:xfrm>
            <a:off x="202458" y="599764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i="1" dirty="0"/>
              <a:t>Bron: Inventarisatie plancapaciteit, voorjaar 2022 </a:t>
            </a:r>
            <a:br>
              <a:rPr lang="nl-NL" sz="1600" i="1" dirty="0"/>
            </a:br>
            <a:r>
              <a:rPr lang="nl-NL" sz="1600" i="1" dirty="0"/>
              <a:t>(ABF i.o.v. BZK)</a:t>
            </a:r>
          </a:p>
        </p:txBody>
      </p:sp>
    </p:spTree>
    <p:extLst>
      <p:ext uri="{BB962C8B-B14F-4D97-AF65-F5344CB8AC3E}">
        <p14:creationId xmlns:p14="http://schemas.microsoft.com/office/powerpoint/2010/main" val="230202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6886A-68F3-B0A5-DD4A-0D6DC598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0218181" cy="1446550"/>
          </a:xfrm>
        </p:spPr>
        <p:txBody>
          <a:bodyPr>
            <a:normAutofit/>
          </a:bodyPr>
          <a:lstStyle/>
          <a:p>
            <a:r>
              <a:rPr lang="nl-NL" dirty="0"/>
              <a:t>Verduurzaming: gas erop!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0BBE8-FEAC-46EB-0DB6-2418DF09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9359"/>
            <a:ext cx="10920834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Doel: 675.000 woningen naar Standaard Hoogte standaard </a:t>
            </a:r>
          </a:p>
          <a:p>
            <a:pPr marL="0" indent="0">
              <a:buNone/>
            </a:pPr>
            <a:r>
              <a:rPr lang="nl-NL" dirty="0"/>
              <a:t>Standaard = warmteverbruik/vloeroppervlakte (kWh/m2)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Afhankelijk van woningtype, bouwjaar, compactheid </a:t>
            </a:r>
            <a:r>
              <a:rPr lang="nl-NL" sz="2000" dirty="0"/>
              <a:t>(verliesschil/woonoppervlakte)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0007AC-72D2-4601-D3ED-8F239DA21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"/>
          <a:stretch/>
        </p:blipFill>
        <p:spPr>
          <a:xfrm>
            <a:off x="2872251" y="4046014"/>
            <a:ext cx="2746394" cy="213523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AD98CA-91BD-679D-4F79-D7D91BC5A376}"/>
              </a:ext>
            </a:extLst>
          </p:cNvPr>
          <p:cNvSpPr txBox="1"/>
          <p:nvPr/>
        </p:nvSpPr>
        <p:spPr>
          <a:xfrm>
            <a:off x="121229" y="4650735"/>
            <a:ext cx="2604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Type: MGW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Bouwjaar: 1910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Compactheid: 1,55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Standaard: 132,9 kWh/m</a:t>
            </a:r>
            <a:r>
              <a:rPr lang="nl-NL" sz="1400" i="1" baseline="30000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E58A9BE-EA1E-13F3-FC12-766B72DA4239}"/>
              </a:ext>
            </a:extLst>
          </p:cNvPr>
          <p:cNvSpPr txBox="1"/>
          <p:nvPr/>
        </p:nvSpPr>
        <p:spPr>
          <a:xfrm>
            <a:off x="6208400" y="4650735"/>
            <a:ext cx="2742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Type: EGW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Bouwjaar: 1976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Compactheid: 3,01</a:t>
            </a:r>
          </a:p>
          <a:p>
            <a:r>
              <a:rPr lang="nl-NL" sz="1400" i="1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Standaard: 123,2 kWh/m</a:t>
            </a:r>
            <a:r>
              <a:rPr lang="nl-NL" sz="1400" i="1" baseline="30000" dirty="0">
                <a:solidFill>
                  <a:srgbClr val="0042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663E3E-14E2-2CBE-DE0F-994B8D06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446" y="4046014"/>
            <a:ext cx="2751022" cy="21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B5A7A-A4B7-97ED-7EEB-9410846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Verduurzaming: gas erop!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4DD94-A707-B138-81FD-E4DA094A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995895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Flinke opgave bij (vroeg-) naoorlogse corporatievoorraad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Meeste afstand tot standaard</a:t>
            </a:r>
          </a:p>
          <a:p>
            <a:r>
              <a:rPr lang="nl-NL" sz="2000" dirty="0"/>
              <a:t>Grootste voorraad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8CD2EC-BC94-E6B2-D35B-F81EAFD9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700" y="2401535"/>
            <a:ext cx="6972300" cy="42862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57BB838-866E-609C-127E-4EDE199B73C7}"/>
              </a:ext>
            </a:extLst>
          </p:cNvPr>
          <p:cNvSpPr txBox="1"/>
          <p:nvPr/>
        </p:nvSpPr>
        <p:spPr>
          <a:xfrm>
            <a:off x="403654" y="631845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i="1" dirty="0"/>
              <a:t>Bron: Aedes Benchmark 2021, bewerking ABF</a:t>
            </a:r>
          </a:p>
        </p:txBody>
      </p:sp>
    </p:spTree>
    <p:extLst>
      <p:ext uri="{BB962C8B-B14F-4D97-AF65-F5344CB8AC3E}">
        <p14:creationId xmlns:p14="http://schemas.microsoft.com/office/powerpoint/2010/main" val="305416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927FB-3154-0741-B0D0-4F02B070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Verduurzaming: pas net begonnen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E63999-7638-3F5F-A848-91E5E22F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74035"/>
            <a:ext cx="9616818" cy="4349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800" dirty="0"/>
              <a:t>Negatieve ontwikkelingen op haalbaarheid</a:t>
            </a:r>
          </a:p>
          <a:p>
            <a:r>
              <a:rPr lang="nl-NL" sz="1800" dirty="0"/>
              <a:t>Materialen (o.a. warmtepompen) en Personeel (beschikbaarheid en kosten)</a:t>
            </a:r>
          </a:p>
          <a:p>
            <a:r>
              <a:rPr lang="nl-NL" sz="1800" dirty="0"/>
              <a:t>Uitvoerbaarheid (gespikkeld bezit bij </a:t>
            </a:r>
            <a:r>
              <a:rPr lang="nl-NL" sz="1800" dirty="0" err="1"/>
              <a:t>VVE’s</a:t>
            </a:r>
            <a:r>
              <a:rPr lang="nl-NL" sz="1800" dirty="0"/>
              <a:t>, 70%-regel) </a:t>
            </a:r>
          </a:p>
          <a:p>
            <a:r>
              <a:rPr lang="nl-NL" sz="1800" dirty="0"/>
              <a:t>Voldoende kennis en personeel bij corporaties</a:t>
            </a:r>
          </a:p>
          <a:p>
            <a:r>
              <a:rPr lang="nl-NL" sz="1800" dirty="0"/>
              <a:t>Onderhoud en vervanging van nieuwe installaties (hoe lang gaan ze mee?</a:t>
            </a:r>
          </a:p>
          <a:p>
            <a:r>
              <a:rPr lang="nl-NL" sz="1800" dirty="0"/>
              <a:t>Transitievisie Warmte en uitvoeringsplannen (wijkvisies i.o.m. gemeenten)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Positief ontwikkelingen op haalbaarheid</a:t>
            </a:r>
          </a:p>
          <a:p>
            <a:r>
              <a:rPr lang="nl-NL" sz="1800" dirty="0"/>
              <a:t>Schaalvergroting &gt; meer standaardisatie, lagere kosten (op termijn) (uitgangspunt NPA)</a:t>
            </a:r>
          </a:p>
          <a:p>
            <a:r>
              <a:rPr lang="nl-NL" sz="1800" dirty="0"/>
              <a:t>Hogere energieprijzen </a:t>
            </a:r>
          </a:p>
          <a:p>
            <a:r>
              <a:rPr lang="nl-NL" sz="1800" dirty="0"/>
              <a:t>Regelgeving (huurverlaging en verbod op slechte labels maakt investering sneller rendabel) 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7074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0B952-E4AD-2780-714C-22D9FA1D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0934873" cy="1446550"/>
          </a:xfrm>
        </p:spPr>
        <p:txBody>
          <a:bodyPr>
            <a:normAutofit/>
          </a:bodyPr>
          <a:lstStyle/>
          <a:p>
            <a:r>
              <a:rPr lang="nl-NL" dirty="0"/>
              <a:t>Energieprijzen (budgetneutraliteit voor huurder)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984C8D-4340-BD35-FE3E-754BEDE73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18" y="2691638"/>
            <a:ext cx="7828079" cy="3610308"/>
          </a:xfrm>
        </p:spPr>
        <p:txBody>
          <a:bodyPr>
            <a:normAutofit/>
          </a:bodyPr>
          <a:lstStyle/>
          <a:p>
            <a:r>
              <a:rPr lang="nl-NL" sz="1800" dirty="0"/>
              <a:t>Hogere energieprijzen zetten druk op verduurzaming</a:t>
            </a:r>
          </a:p>
          <a:p>
            <a:r>
              <a:rPr lang="nl-NL" sz="1800" dirty="0"/>
              <a:t>ABF: simulatie met het WoON 2021, zonder gedragseffecten</a:t>
            </a:r>
          </a:p>
          <a:p>
            <a:pPr lvl="1"/>
            <a:r>
              <a:rPr lang="nl-NL" sz="1800" dirty="0"/>
              <a:t>Situatie 2021</a:t>
            </a:r>
          </a:p>
          <a:p>
            <a:pPr lvl="1"/>
            <a:r>
              <a:rPr lang="nl-NL" sz="1800" dirty="0"/>
              <a:t>Situatie zonder plafond (met koopkrachtreparatie)</a:t>
            </a:r>
          </a:p>
          <a:p>
            <a:pPr lvl="1"/>
            <a:r>
              <a:rPr lang="nl-NL" sz="1800" dirty="0"/>
              <a:t>Situatie met plafond (met koopkrachtreparatie)</a:t>
            </a:r>
          </a:p>
          <a:p>
            <a:endParaRPr lang="nl-NL" sz="1800" dirty="0"/>
          </a:p>
          <a:p>
            <a:r>
              <a:rPr lang="nl-NL" sz="1800" dirty="0"/>
              <a:t>Plafond helpt (natuurlijk!), maar niet iedereen</a:t>
            </a:r>
          </a:p>
          <a:p>
            <a:r>
              <a:rPr lang="nl-NL" sz="1800" dirty="0"/>
              <a:t>Presentatie: Energiearmoede </a:t>
            </a:r>
            <a:br>
              <a:rPr lang="nl-NL" sz="1800" dirty="0"/>
            </a:br>
            <a:r>
              <a:rPr lang="nl-NL" sz="1800" dirty="0"/>
              <a:t>(energie &gt;10% besteedbaar inkomen)</a:t>
            </a:r>
          </a:p>
          <a:p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AA9848-D2B3-FE36-18B4-150C0273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02" y="2372275"/>
            <a:ext cx="4718012" cy="373410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2131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A40E1-9F0F-279A-BAEC-0A84A225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9938094" cy="1446550"/>
          </a:xfrm>
        </p:spPr>
        <p:txBody>
          <a:bodyPr>
            <a:normAutofit/>
          </a:bodyPr>
          <a:lstStyle/>
          <a:p>
            <a:r>
              <a:rPr lang="nl-NL" sz="4000" dirty="0"/>
              <a:t>Ondanks energieplafond ca. 1,3 miljoen huishoudens met energiearmoede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A95B1-ED20-64BF-A141-E2508806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858" y="2831603"/>
            <a:ext cx="8267296" cy="3188586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C0EB3C-89FF-1F0E-BDDF-0F3A759D0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9052"/>
          <a:stretch/>
        </p:blipFill>
        <p:spPr>
          <a:xfrm>
            <a:off x="1638172" y="2799454"/>
            <a:ext cx="9558565" cy="367599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27B92BC-C749-4C48-D41C-73A7D831FCBD}"/>
              </a:ext>
            </a:extLst>
          </p:cNvPr>
          <p:cNvSpPr/>
          <p:nvPr/>
        </p:nvSpPr>
        <p:spPr>
          <a:xfrm>
            <a:off x="1563526" y="2687223"/>
            <a:ext cx="7673781" cy="3797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CC10F9-5128-2D20-87DA-53EBE7CDF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098" t="90844" r="36509" b="105"/>
          <a:stretch/>
        </p:blipFill>
        <p:spPr>
          <a:xfrm>
            <a:off x="6475447" y="6475451"/>
            <a:ext cx="4721290" cy="3658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50F18AA-37A1-2D18-BD95-62429C81A21C}"/>
              </a:ext>
            </a:extLst>
          </p:cNvPr>
          <p:cNvSpPr txBox="1"/>
          <p:nvPr/>
        </p:nvSpPr>
        <p:spPr>
          <a:xfrm>
            <a:off x="4917239" y="6513822"/>
            <a:ext cx="400283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Energieuitgaven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als % inkomen</a:t>
            </a:r>
          </a:p>
        </p:txBody>
      </p:sp>
    </p:spTree>
    <p:extLst>
      <p:ext uri="{BB962C8B-B14F-4D97-AF65-F5344CB8AC3E}">
        <p14:creationId xmlns:p14="http://schemas.microsoft.com/office/powerpoint/2010/main" val="22104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3BCB-F274-971B-533D-C24728FB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 voor corporatiehuurders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E74C1-1BAF-0C1A-BD8D-B0C544A0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412506"/>
            <a:ext cx="11042918" cy="318858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Gemiddelde </a:t>
            </a:r>
            <a:r>
              <a:rPr lang="nl-NL" dirty="0" err="1"/>
              <a:t>energieuitgaven</a:t>
            </a:r>
            <a:r>
              <a:rPr lang="nl-NL" dirty="0"/>
              <a:t>				% energie van inkomen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C7CAD2-C131-966A-B7A8-9BBF71E3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0927" y="3110062"/>
            <a:ext cx="4100750" cy="338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52FF2D-1F39-08BA-F8DC-B8273A695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588" y="3110062"/>
            <a:ext cx="69342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0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53AF7-7427-0426-D5E0-A1CC6EA3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waren toch al klaar?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6E4EF1-EF81-F7B3-D06A-5F729E9A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reis hebben we gemaakt en waar zijn we gekomen? </a:t>
            </a:r>
          </a:p>
          <a:p>
            <a:r>
              <a:rPr lang="nl-NL" dirty="0"/>
              <a:t>Wat is er tot nu toe bereikt, wat is er afgesproken?</a:t>
            </a:r>
          </a:p>
          <a:p>
            <a:r>
              <a:rPr lang="nl-NL" dirty="0"/>
              <a:t>Zijn de NPA nu klaar?</a:t>
            </a:r>
          </a:p>
          <a:p>
            <a:r>
              <a:rPr lang="nl-NL" dirty="0"/>
              <a:t>Is dit voor corporaties een nieuw begin?</a:t>
            </a:r>
          </a:p>
        </p:txBody>
      </p:sp>
    </p:spTree>
    <p:extLst>
      <p:ext uri="{BB962C8B-B14F-4D97-AF65-F5344CB8AC3E}">
        <p14:creationId xmlns:p14="http://schemas.microsoft.com/office/powerpoint/2010/main" val="328139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4748B-54DD-30C7-3805-19B43D9A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Onzekerheid over de 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42286-579D-6A52-0021-B4FBE8F13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VUCA macro-economische omstandigheden</a:t>
            </a:r>
          </a:p>
          <a:p>
            <a:r>
              <a:rPr lang="nl-NL" dirty="0"/>
              <a:t>betaalbaarheidsafspraken </a:t>
            </a:r>
          </a:p>
          <a:p>
            <a:r>
              <a:rPr lang="nl-NL" dirty="0"/>
              <a:t>expliciet aandacht voor de (fiscale) lastendruk van corporaties i.r.t. de financiële haalbaarheid opgave (herijking 2024)</a:t>
            </a:r>
          </a:p>
          <a:p>
            <a:r>
              <a:rPr lang="nl-NL" dirty="0"/>
              <a:t>Vernieuwing BLW en </a:t>
            </a:r>
            <a:r>
              <a:rPr lang="nl-NL" dirty="0" err="1"/>
              <a:t>Mw</a:t>
            </a:r>
            <a:r>
              <a:rPr lang="nl-NL" dirty="0"/>
              <a:t>, focus op duurzaam bedrijfsmodel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1CBE789-8221-172B-28CF-35BA93867DA9}"/>
              </a:ext>
            </a:extLst>
          </p:cNvPr>
          <p:cNvSpPr/>
          <p:nvPr/>
        </p:nvSpPr>
        <p:spPr>
          <a:xfrm>
            <a:off x="7237506" y="2137172"/>
            <a:ext cx="2109694" cy="932330"/>
          </a:xfrm>
          <a:prstGeom prst="wedgeRoundRectCallout">
            <a:avLst>
              <a:gd name="adj1" fmla="val -71459"/>
              <a:gd name="adj2" fmla="val 3621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Volatiel	Onzeker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Complex 	Ambigu</a:t>
            </a:r>
          </a:p>
        </p:txBody>
      </p:sp>
    </p:spTree>
    <p:extLst>
      <p:ext uri="{BB962C8B-B14F-4D97-AF65-F5344CB8AC3E}">
        <p14:creationId xmlns:p14="http://schemas.microsoft.com/office/powerpoint/2010/main" val="241773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E5C5-081E-7562-4CE0-6C86AD17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0521951" cy="1446550"/>
          </a:xfrm>
        </p:spPr>
        <p:txBody>
          <a:bodyPr/>
          <a:lstStyle/>
          <a:p>
            <a:r>
              <a:rPr lang="nl-NL" dirty="0"/>
              <a:t>Er is grote macro-economische onzekerheid, rente en inflatie zijn erg onzeker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60CF5E-30B4-44B2-9576-7C853528A1A7}"/>
              </a:ext>
            </a:extLst>
          </p:cNvPr>
          <p:cNvGraphicFramePr>
            <a:graphicFrameLocks/>
          </p:cNvGraphicFramePr>
          <p:nvPr/>
        </p:nvGraphicFramePr>
        <p:xfrm>
          <a:off x="730248" y="2905896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61D0AF-16D2-4647-9DF3-61D4FBC24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047782"/>
              </p:ext>
            </p:extLst>
          </p:nvPr>
        </p:nvGraphicFramePr>
        <p:xfrm>
          <a:off x="6241752" y="2905896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3DB4B05-AF92-1BBA-B609-F792F44AFDEC}"/>
              </a:ext>
            </a:extLst>
          </p:cNvPr>
          <p:cNvSpPr/>
          <p:nvPr/>
        </p:nvSpPr>
        <p:spPr>
          <a:xfrm>
            <a:off x="9819341" y="2037976"/>
            <a:ext cx="2109694" cy="932330"/>
          </a:xfrm>
          <a:prstGeom prst="wedgeRoundRectCallout">
            <a:avLst>
              <a:gd name="adj1" fmla="val -51629"/>
              <a:gd name="adj2" fmla="val 6634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 NPA is gerekend met een hoge discontovoet (7,25%), dat is in lijn met de hogere rente</a:t>
            </a:r>
          </a:p>
        </p:txBody>
      </p:sp>
    </p:spTree>
    <p:extLst>
      <p:ext uri="{BB962C8B-B14F-4D97-AF65-F5344CB8AC3E}">
        <p14:creationId xmlns:p14="http://schemas.microsoft.com/office/powerpoint/2010/main" val="30944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C0B-F980-00E0-1BF5-22DAC160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1080751" cy="1446550"/>
          </a:xfrm>
        </p:spPr>
        <p:txBody>
          <a:bodyPr/>
          <a:lstStyle/>
          <a:p>
            <a:r>
              <a:rPr lang="nl-NL" dirty="0"/>
              <a:t>Maar: salarissen (en dus: huren) stijgen óók sneller dan aangenomen in NPA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D40A9B6-AB28-4DED-B7AF-34E9E817309A}"/>
              </a:ext>
            </a:extLst>
          </p:cNvPr>
          <p:cNvGraphicFramePr>
            <a:graphicFrameLocks/>
          </p:cNvGraphicFramePr>
          <p:nvPr/>
        </p:nvGraphicFramePr>
        <p:xfrm>
          <a:off x="2898079" y="2788023"/>
          <a:ext cx="6414888" cy="342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38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F518D-2385-A773-5339-3A8780B5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Invoering normhuren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C0FFD-B0E6-B897-C29B-8A2AEFFC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691638"/>
            <a:ext cx="9886357" cy="318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“In zijn algemeenheid geldt dat wanneer aanvullend huurbeleid wordt doorgevoerd dat de investeringscapaciteit significant raakt voor corporaties, de totale afspraken (inclusief de onderdelen beschikbaarheid, verduurzaming en leefbaarheid) opnieuw worden bezien. “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68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953-A5EE-0AC0-35BC-72422452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1014403" cy="1446550"/>
          </a:xfrm>
        </p:spPr>
        <p:txBody>
          <a:bodyPr>
            <a:normAutofit/>
          </a:bodyPr>
          <a:lstStyle/>
          <a:p>
            <a:r>
              <a:rPr lang="nl-NL" dirty="0"/>
              <a:t>Markt- en beleidswaarde worden “geëvalueerd”</a:t>
            </a:r>
            <a:br>
              <a:rPr lang="nl-NL" dirty="0"/>
            </a:br>
            <a:r>
              <a:rPr lang="nl-NL" dirty="0"/>
              <a:t>Wat is een duurzaam bedrijfsmodel?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EEF3-D2C0-07C9-9666-CB93630E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3340100"/>
            <a:ext cx="9607550" cy="2540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T/m 24-2-22	grote leencapaciteit</a:t>
            </a:r>
          </a:p>
          <a:p>
            <a:pPr marL="0" indent="0">
              <a:buNone/>
            </a:pPr>
            <a:r>
              <a:rPr lang="nl-NL" dirty="0"/>
              <a:t>Nu		grote onzekerheid</a:t>
            </a:r>
          </a:p>
          <a:p>
            <a:pPr marL="0" indent="0">
              <a:buNone/>
            </a:pPr>
            <a:r>
              <a:rPr lang="nl-NL" dirty="0"/>
              <a:t>Binnenkort	Welke voorwaarden aan duurzaam bedrijfsmodel? 			Wanneer is lenen zinvol/prudent?</a:t>
            </a:r>
          </a:p>
          <a:p>
            <a:pPr marL="0" indent="0">
              <a:buNone/>
            </a:pPr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0059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C714-276D-46C4-96A3-ECFBDCAE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1436351" cy="1446550"/>
          </a:xfrm>
        </p:spPr>
        <p:txBody>
          <a:bodyPr/>
          <a:lstStyle/>
          <a:p>
            <a:r>
              <a:rPr lang="nl-NL" dirty="0"/>
              <a:t>Is er nog sprake van een duurzaam bedrijfsmodel?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C6E758-C6CC-88DF-8CD8-89208DC5D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8E696F-FD2D-9E83-68B9-79E924D200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852DA9-B8F4-4692-A74A-BF1473C23F70}"/>
              </a:ext>
            </a:extLst>
          </p:cNvPr>
          <p:cNvGraphicFramePr>
            <a:graphicFrameLocks/>
          </p:cNvGraphicFramePr>
          <p:nvPr/>
        </p:nvGraphicFramePr>
        <p:xfrm>
          <a:off x="516074" y="2222501"/>
          <a:ext cx="5410593" cy="381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B6F3A9D-76D1-4E56-848C-F11A19D08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66503"/>
              </p:ext>
            </p:extLst>
          </p:nvPr>
        </p:nvGraphicFramePr>
        <p:xfrm>
          <a:off x="5994400" y="2222500"/>
          <a:ext cx="5681527" cy="381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237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F9B3F-3F1A-6E2F-6A23-BA36BC77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9004736" cy="1200276"/>
          </a:xfrm>
        </p:spPr>
        <p:txBody>
          <a:bodyPr>
            <a:normAutofit/>
          </a:bodyPr>
          <a:lstStyle/>
          <a:p>
            <a:r>
              <a:rPr lang="nl-NL" dirty="0"/>
              <a:t>Is dit voor corporaties een nieuw begin?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3B68B2-8FB8-D7CF-B428-51FB2060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8267296" cy="3709162"/>
          </a:xfrm>
        </p:spPr>
        <p:txBody>
          <a:bodyPr>
            <a:normAutofit fontScale="92500"/>
          </a:bodyPr>
          <a:lstStyle/>
          <a:p>
            <a:r>
              <a:rPr lang="nl-NL" dirty="0"/>
              <a:t>Doelen NPA verwerken in eigen beleid</a:t>
            </a:r>
          </a:p>
          <a:p>
            <a:r>
              <a:rPr lang="nl-NL" dirty="0"/>
              <a:t>NPA en O&amp;M kijken vooral “</a:t>
            </a:r>
            <a:r>
              <a:rPr lang="nl-NL" dirty="0" err="1"/>
              <a:t>why</a:t>
            </a:r>
            <a:r>
              <a:rPr lang="nl-NL" dirty="0"/>
              <a:t>” &amp; “</a:t>
            </a:r>
            <a:r>
              <a:rPr lang="nl-NL" dirty="0" err="1"/>
              <a:t>what</a:t>
            </a:r>
            <a:r>
              <a:rPr lang="nl-NL" dirty="0"/>
              <a:t>”. Tussen corporaties grote verschillen in de “</a:t>
            </a:r>
            <a:r>
              <a:rPr lang="nl-NL" dirty="0" err="1"/>
              <a:t>how</a:t>
            </a:r>
            <a:r>
              <a:rPr lang="nl-NL" dirty="0"/>
              <a:t>”. Daarin hebben zij grote vrijheid.</a:t>
            </a:r>
          </a:p>
          <a:p>
            <a:r>
              <a:rPr lang="nl-NL" dirty="0"/>
              <a:t>Veel opgaven uit NPA hebben bij corporaties geen goede onderbouwing</a:t>
            </a:r>
          </a:p>
          <a:p>
            <a:pPr lvl="1"/>
            <a:r>
              <a:rPr lang="nl-NL" dirty="0"/>
              <a:t>Sloop/nieuwbouw</a:t>
            </a:r>
          </a:p>
          <a:p>
            <a:pPr lvl="1"/>
            <a:r>
              <a:rPr lang="nl-NL" dirty="0"/>
              <a:t>Verbetering / </a:t>
            </a:r>
            <a:r>
              <a:rPr lang="nl-NL" dirty="0" err="1"/>
              <a:t>instandhouden</a:t>
            </a:r>
            <a:r>
              <a:rPr lang="nl-NL" dirty="0"/>
              <a:t> van eigen voorraad</a:t>
            </a:r>
          </a:p>
          <a:p>
            <a:pPr lvl="1"/>
            <a:r>
              <a:rPr lang="nl-NL" dirty="0"/>
              <a:t>Huurbeleid</a:t>
            </a:r>
          </a:p>
          <a:p>
            <a:r>
              <a:rPr lang="nl-NL" dirty="0"/>
              <a:t>Waarde van het lokale gesprek op basis van één set uitkomsten.</a:t>
            </a:r>
          </a:p>
        </p:txBody>
      </p:sp>
    </p:spTree>
    <p:extLst>
      <p:ext uri="{BB962C8B-B14F-4D97-AF65-F5344CB8AC3E}">
        <p14:creationId xmlns:p14="http://schemas.microsoft.com/office/powerpoint/2010/main" val="214156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815D-3C27-A9D8-A442-C4F85E66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204721"/>
            <a:ext cx="10988765" cy="1446550"/>
          </a:xfrm>
        </p:spPr>
        <p:txBody>
          <a:bodyPr/>
          <a:lstStyle/>
          <a:p>
            <a:r>
              <a:rPr lang="nl-NL" dirty="0"/>
              <a:t>Corporaties willen veel meer dan NPA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B0C757-2DCF-ABBA-29E4-5EDDE65BC3D9}"/>
              </a:ext>
            </a:extLst>
          </p:cNvPr>
          <p:cNvGraphicFramePr>
            <a:graphicFrameLocks/>
          </p:cNvGraphicFramePr>
          <p:nvPr/>
        </p:nvGraphicFramePr>
        <p:xfrm>
          <a:off x="565147" y="1927996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2500DC-C6D6-4943-B797-7956E3CE815F}"/>
              </a:ext>
            </a:extLst>
          </p:cNvPr>
          <p:cNvGraphicFramePr>
            <a:graphicFrameLocks/>
          </p:cNvGraphicFramePr>
          <p:nvPr/>
        </p:nvGraphicFramePr>
        <p:xfrm>
          <a:off x="6096000" y="1927996"/>
          <a:ext cx="52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278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51ACD-D4C5-27FE-5506-FBA840A7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jullie aan het woord…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6E371-E0EB-4007-4705-CEB04C4C1B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08A68E-392B-7D3A-EC32-73E0C40779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2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2AEAF-4A60-C6D1-6AF0-D37DD739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7" y="968746"/>
            <a:ext cx="11322051" cy="1446550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reis hebben we gemaakt en waar staan we nu?</a:t>
            </a:r>
            <a:br>
              <a:rPr lang="nl-NL" dirty="0"/>
            </a:br>
            <a:endParaRPr lang="nl-N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280DF-6596-91E5-2ED0-8A3E4172CA75}"/>
              </a:ext>
            </a:extLst>
          </p:cNvPr>
          <p:cNvSpPr/>
          <p:nvPr/>
        </p:nvSpPr>
        <p:spPr>
          <a:xfrm>
            <a:off x="788705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Motie </a:t>
            </a:r>
            <a:r>
              <a:rPr lang="nl-NL" sz="1399" b="1" dirty="0" err="1"/>
              <a:t>Ronnes</a:t>
            </a:r>
            <a:endParaRPr lang="nl-NL" sz="1399" b="1" dirty="0"/>
          </a:p>
          <a:p>
            <a:r>
              <a:rPr lang="nl-NL" sz="1399" dirty="0"/>
              <a:t>September ‘18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6AACA-F5AB-A2FF-A067-79A15FEEA66F}"/>
              </a:ext>
            </a:extLst>
          </p:cNvPr>
          <p:cNvSpPr/>
          <p:nvPr/>
        </p:nvSpPr>
        <p:spPr>
          <a:xfrm>
            <a:off x="2535726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1</a:t>
            </a:r>
            <a:r>
              <a:rPr lang="nl-NL" sz="1399" b="1" baseline="30000" dirty="0"/>
              <a:t>e</a:t>
            </a:r>
            <a:r>
              <a:rPr lang="nl-NL" sz="1399" b="1" dirty="0"/>
              <a:t> Onderzoek</a:t>
            </a:r>
          </a:p>
          <a:p>
            <a:r>
              <a:rPr lang="nl-NL" sz="1399" dirty="0"/>
              <a:t>Juli ‘20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14D0F-F13C-457E-F739-5CA9CCDAB91A}"/>
              </a:ext>
            </a:extLst>
          </p:cNvPr>
          <p:cNvSpPr/>
          <p:nvPr/>
        </p:nvSpPr>
        <p:spPr>
          <a:xfrm>
            <a:off x="4282747" y="4594476"/>
            <a:ext cx="1548270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O&amp;M </a:t>
            </a:r>
            <a:r>
              <a:rPr lang="nl-NL" sz="1399" b="1" dirty="0" err="1"/>
              <a:t>inRegio</a:t>
            </a:r>
            <a:endParaRPr lang="nl-NL" sz="1399" b="1" dirty="0"/>
          </a:p>
          <a:p>
            <a:r>
              <a:rPr lang="nl-NL" sz="1399" dirty="0"/>
              <a:t>2020 - 2021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10885F-A032-CC2C-BF44-8B58D0ECE181}"/>
              </a:ext>
            </a:extLst>
          </p:cNvPr>
          <p:cNvSpPr/>
          <p:nvPr/>
        </p:nvSpPr>
        <p:spPr>
          <a:xfrm>
            <a:off x="4282747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2</a:t>
            </a:r>
            <a:r>
              <a:rPr lang="nl-NL" sz="1399" b="1" baseline="30000" dirty="0"/>
              <a:t>e</a:t>
            </a:r>
            <a:r>
              <a:rPr lang="nl-NL" sz="1399" b="1" dirty="0"/>
              <a:t> Onderzoek</a:t>
            </a:r>
          </a:p>
          <a:p>
            <a:r>
              <a:rPr lang="nl-NL" sz="1399" dirty="0"/>
              <a:t>Maart ‘21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3CDDAD0-79F8-D60E-E5A5-583465D778DD}"/>
              </a:ext>
            </a:extLst>
          </p:cNvPr>
          <p:cNvSpPr/>
          <p:nvPr/>
        </p:nvSpPr>
        <p:spPr>
          <a:xfrm>
            <a:off x="6029768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Motie Hermans</a:t>
            </a:r>
            <a:endParaRPr lang="nl-NL" sz="1399" dirty="0"/>
          </a:p>
          <a:p>
            <a:r>
              <a:rPr lang="nl-NL" sz="1399" dirty="0"/>
              <a:t>September ‘21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4EB0746C-E9DA-CFC9-0086-9BF18C6061A1}"/>
              </a:ext>
            </a:extLst>
          </p:cNvPr>
          <p:cNvSpPr txBox="1"/>
          <p:nvPr/>
        </p:nvSpPr>
        <p:spPr>
          <a:xfrm>
            <a:off x="2575741" y="2731642"/>
            <a:ext cx="1548271" cy="1291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Eerste inzichten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€ - gaat over geld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Omvang tekort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effect </a:t>
            </a:r>
            <a:r>
              <a:rPr lang="nl-NL" sz="1399" dirty="0" err="1"/>
              <a:t>beleids-opties</a:t>
            </a:r>
            <a:endParaRPr lang="nl-NL" sz="1399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2E279F9-BC85-BB62-FDD3-27E4581E9D21}"/>
              </a:ext>
            </a:extLst>
          </p:cNvPr>
          <p:cNvSpPr txBox="1"/>
          <p:nvPr/>
        </p:nvSpPr>
        <p:spPr>
          <a:xfrm>
            <a:off x="4282747" y="2731642"/>
            <a:ext cx="2255286" cy="645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Meer inzicht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Pakketjes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Oplossingen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74EBABA9-58ED-B7F7-BBCF-0C9CD23C2A13}"/>
              </a:ext>
            </a:extLst>
          </p:cNvPr>
          <p:cNvSpPr txBox="1"/>
          <p:nvPr/>
        </p:nvSpPr>
        <p:spPr>
          <a:xfrm>
            <a:off x="6029767" y="2731642"/>
            <a:ext cx="1666695" cy="1076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b="1" dirty="0"/>
              <a:t>Resultaat!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Minder VHH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VHH bovenaan agenda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Focus: EFG-labels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A906CDBD-3CFA-CFE3-170A-74A7F94289BA}"/>
              </a:ext>
            </a:extLst>
          </p:cNvPr>
          <p:cNvSpPr txBox="1"/>
          <p:nvPr/>
        </p:nvSpPr>
        <p:spPr>
          <a:xfrm>
            <a:off x="788705" y="2731642"/>
            <a:ext cx="1548272" cy="645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Is er geld genoeg? </a:t>
            </a:r>
          </a:p>
          <a:p>
            <a:r>
              <a:rPr lang="nl-NL" sz="1399" dirty="0"/>
              <a:t>Wat kan wetgever doen?</a:t>
            </a:r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7347091D-FD61-BA9F-F0F1-58DFF3F5674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336977" y="2371830"/>
            <a:ext cx="1987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51C9CB03-4D5F-65AB-D5C0-330D223460D4}"/>
              </a:ext>
            </a:extLst>
          </p:cNvPr>
          <p:cNvCxnSpPr>
            <a:cxnSpLocks/>
          </p:cNvCxnSpPr>
          <p:nvPr/>
        </p:nvCxnSpPr>
        <p:spPr>
          <a:xfrm>
            <a:off x="4083846" y="2371830"/>
            <a:ext cx="1987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2">
            <a:extLst>
              <a:ext uri="{FF2B5EF4-FFF2-40B4-BE49-F238E27FC236}">
                <a16:creationId xmlns:a16="http://schemas.microsoft.com/office/drawing/2014/main" id="{447A34E3-AAA0-029C-3A01-371E111297C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831019" y="2371830"/>
            <a:ext cx="1987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5">
            <a:extLst>
              <a:ext uri="{FF2B5EF4-FFF2-40B4-BE49-F238E27FC236}">
                <a16:creationId xmlns:a16="http://schemas.microsoft.com/office/drawing/2014/main" id="{0DA88DB0-7793-0665-E874-86864EFB9C2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164171" y="4954289"/>
            <a:ext cx="118576" cy="2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7">
            <a:extLst>
              <a:ext uri="{FF2B5EF4-FFF2-40B4-BE49-F238E27FC236}">
                <a16:creationId xmlns:a16="http://schemas.microsoft.com/office/drawing/2014/main" id="{91A61CBA-ED73-0764-5441-04DBA4800660}"/>
              </a:ext>
            </a:extLst>
          </p:cNvPr>
          <p:cNvCxnSpPr>
            <a:cxnSpLocks/>
          </p:cNvCxnSpPr>
          <p:nvPr/>
        </p:nvCxnSpPr>
        <p:spPr>
          <a:xfrm flipV="1">
            <a:off x="4164171" y="2371830"/>
            <a:ext cx="0" cy="25824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1">
            <a:extLst>
              <a:ext uri="{FF2B5EF4-FFF2-40B4-BE49-F238E27FC236}">
                <a16:creationId xmlns:a16="http://schemas.microsoft.com/office/drawing/2014/main" id="{6E32ED60-956C-F8A0-F954-828220B33C38}"/>
              </a:ext>
            </a:extLst>
          </p:cNvPr>
          <p:cNvSpPr txBox="1"/>
          <p:nvPr/>
        </p:nvSpPr>
        <p:spPr>
          <a:xfrm>
            <a:off x="4282747" y="5371136"/>
            <a:ext cx="2342145" cy="1076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Dieper inzicht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€, #, % - alle resultaten 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Wat is regionale opgave? 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Welke samenwerking?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endParaRPr lang="nl-NL" sz="1399" dirty="0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53C50080-60D3-C3E2-F286-D6A965FEF73A}"/>
              </a:ext>
            </a:extLst>
          </p:cNvPr>
          <p:cNvSpPr txBox="1"/>
          <p:nvPr/>
        </p:nvSpPr>
        <p:spPr>
          <a:xfrm>
            <a:off x="2535578" y="4165015"/>
            <a:ext cx="1548268" cy="645946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Opdrachtgevers: </a:t>
            </a:r>
          </a:p>
          <a:p>
            <a:r>
              <a:rPr lang="nl-NL" sz="1399" dirty="0"/>
              <a:t>BZK, EZK, FIN &amp; Aedes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1BD418B4-860F-799E-3864-149F0AC0E3F1}"/>
              </a:ext>
            </a:extLst>
          </p:cNvPr>
          <p:cNvSpPr txBox="1"/>
          <p:nvPr/>
        </p:nvSpPr>
        <p:spPr>
          <a:xfrm>
            <a:off x="4282747" y="3615968"/>
            <a:ext cx="1548270" cy="43066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Opdrachtgever: </a:t>
            </a:r>
          </a:p>
          <a:p>
            <a:r>
              <a:rPr lang="nl-NL" sz="1399" dirty="0"/>
              <a:t>BZK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83BF2E61-161B-DA13-F716-F4004E0C85CE}"/>
              </a:ext>
            </a:extLst>
          </p:cNvPr>
          <p:cNvSpPr txBox="1"/>
          <p:nvPr/>
        </p:nvSpPr>
        <p:spPr>
          <a:xfrm>
            <a:off x="4282747" y="6377336"/>
            <a:ext cx="1548270" cy="43066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399" dirty="0"/>
              <a:t>Opdrachtgever: </a:t>
            </a:r>
          </a:p>
          <a:p>
            <a:r>
              <a:rPr lang="nl-NL" sz="1399" dirty="0"/>
              <a:t>Aedes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E7A6CC-3782-67A7-8211-C87B38BEEFC2}"/>
              </a:ext>
            </a:extLst>
          </p:cNvPr>
          <p:cNvSpPr/>
          <p:nvPr/>
        </p:nvSpPr>
        <p:spPr>
          <a:xfrm>
            <a:off x="9523808" y="4594475"/>
            <a:ext cx="1799063" cy="71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Zelf aan de slag</a:t>
            </a:r>
          </a:p>
          <a:p>
            <a:r>
              <a:rPr lang="nl-NL" sz="1399" dirty="0"/>
              <a:t>Nu!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F376F1-25A0-ECD2-B473-8021DA24A1AC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>
            <a:off x="5831017" y="4954289"/>
            <a:ext cx="19875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24607601-2804-5ECF-A253-935E5C25E3FC}"/>
              </a:ext>
            </a:extLst>
          </p:cNvPr>
          <p:cNvSpPr/>
          <p:nvPr/>
        </p:nvSpPr>
        <p:spPr>
          <a:xfrm>
            <a:off x="9523808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NPA</a:t>
            </a:r>
            <a:br>
              <a:rPr lang="nl-NL" sz="1399" b="1" dirty="0"/>
            </a:br>
            <a:r>
              <a:rPr lang="nl-NL" sz="1399" dirty="0"/>
              <a:t>Juli ‘22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55F50AD-16A1-05F5-909E-559AB6F5D01E}"/>
              </a:ext>
            </a:extLst>
          </p:cNvPr>
          <p:cNvSpPr/>
          <p:nvPr/>
        </p:nvSpPr>
        <p:spPr>
          <a:xfrm>
            <a:off x="7776641" y="2012017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Coalitieakkoord</a:t>
            </a:r>
            <a:br>
              <a:rPr lang="nl-NL" sz="1399" b="1" dirty="0"/>
            </a:br>
            <a:r>
              <a:rPr lang="nl-NL" sz="1399" dirty="0"/>
              <a:t>Januari ‘22</a:t>
            </a:r>
          </a:p>
        </p:txBody>
      </p:sp>
      <p:cxnSp>
        <p:nvCxnSpPr>
          <p:cNvPr id="28" name="Straight Arrow Connector 33">
            <a:extLst>
              <a:ext uri="{FF2B5EF4-FFF2-40B4-BE49-F238E27FC236}">
                <a16:creationId xmlns:a16="http://schemas.microsoft.com/office/drawing/2014/main" id="{B44FF11B-349D-3D18-96D7-8A18A390AE93}"/>
              </a:ext>
            </a:extLst>
          </p:cNvPr>
          <p:cNvCxnSpPr>
            <a:cxnSpLocks/>
            <a:stCxn id="10" idx="3"/>
            <a:endCxn id="27" idx="1"/>
          </p:cNvCxnSpPr>
          <p:nvPr/>
        </p:nvCxnSpPr>
        <p:spPr>
          <a:xfrm>
            <a:off x="7578040" y="2371830"/>
            <a:ext cx="198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4">
            <a:extLst>
              <a:ext uri="{FF2B5EF4-FFF2-40B4-BE49-F238E27FC236}">
                <a16:creationId xmlns:a16="http://schemas.microsoft.com/office/drawing/2014/main" id="{39FD4DD8-C216-090D-D689-4CF0F195295D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>
            <a:off x="9324913" y="2371830"/>
            <a:ext cx="1988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7">
            <a:extLst>
              <a:ext uri="{FF2B5EF4-FFF2-40B4-BE49-F238E27FC236}">
                <a16:creationId xmlns:a16="http://schemas.microsoft.com/office/drawing/2014/main" id="{C6F8EBCB-135D-44E7-F463-BA289E8C7C6B}"/>
              </a:ext>
            </a:extLst>
          </p:cNvPr>
          <p:cNvSpPr/>
          <p:nvPr/>
        </p:nvSpPr>
        <p:spPr>
          <a:xfrm>
            <a:off x="6029768" y="4594476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Gemeentelijk bod</a:t>
            </a:r>
          </a:p>
          <a:p>
            <a:r>
              <a:rPr lang="nl-NL" sz="1399" dirty="0"/>
              <a:t>1 juli 2022</a:t>
            </a:r>
          </a:p>
        </p:txBody>
      </p:sp>
      <p:sp>
        <p:nvSpPr>
          <p:cNvPr id="31" name="Rectangle 53">
            <a:extLst>
              <a:ext uri="{FF2B5EF4-FFF2-40B4-BE49-F238E27FC236}">
                <a16:creationId xmlns:a16="http://schemas.microsoft.com/office/drawing/2014/main" id="{17F30808-E67C-C4DE-C40A-ACDCEEBBF4BC}"/>
              </a:ext>
            </a:extLst>
          </p:cNvPr>
          <p:cNvSpPr/>
          <p:nvPr/>
        </p:nvSpPr>
        <p:spPr>
          <a:xfrm>
            <a:off x="7776641" y="4594476"/>
            <a:ext cx="1548272" cy="719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399" b="1" dirty="0"/>
              <a:t>Provinciaal bod</a:t>
            </a:r>
            <a:endParaRPr lang="nl-NL" sz="1399" dirty="0"/>
          </a:p>
          <a:p>
            <a:r>
              <a:rPr lang="nl-NL" sz="1399" dirty="0"/>
              <a:t>1 oktober 2022</a:t>
            </a:r>
          </a:p>
        </p:txBody>
      </p:sp>
      <p:cxnSp>
        <p:nvCxnSpPr>
          <p:cNvPr id="32" name="Straight Arrow Connector 54">
            <a:extLst>
              <a:ext uri="{FF2B5EF4-FFF2-40B4-BE49-F238E27FC236}">
                <a16:creationId xmlns:a16="http://schemas.microsoft.com/office/drawing/2014/main" id="{189C4187-C956-BDFC-4BD9-175435E333F2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578038" y="4954289"/>
            <a:ext cx="1986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7">
            <a:extLst>
              <a:ext uri="{FF2B5EF4-FFF2-40B4-BE49-F238E27FC236}">
                <a16:creationId xmlns:a16="http://schemas.microsoft.com/office/drawing/2014/main" id="{9ED47A86-3890-63C2-8A3C-D1666240D56E}"/>
              </a:ext>
            </a:extLst>
          </p:cNvPr>
          <p:cNvCxnSpPr>
            <a:cxnSpLocks/>
            <a:stCxn id="31" idx="3"/>
            <a:endCxn id="24" idx="1"/>
          </p:cNvCxnSpPr>
          <p:nvPr/>
        </p:nvCxnSpPr>
        <p:spPr>
          <a:xfrm flipV="1">
            <a:off x="9324913" y="4954288"/>
            <a:ext cx="19889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2">
            <a:extLst>
              <a:ext uri="{FF2B5EF4-FFF2-40B4-BE49-F238E27FC236}">
                <a16:creationId xmlns:a16="http://schemas.microsoft.com/office/drawing/2014/main" id="{F4D8D4B5-DC01-F2CD-E09C-716A933ECD10}"/>
              </a:ext>
            </a:extLst>
          </p:cNvPr>
          <p:cNvSpPr txBox="1"/>
          <p:nvPr/>
        </p:nvSpPr>
        <p:spPr>
          <a:xfrm>
            <a:off x="7776641" y="2731642"/>
            <a:ext cx="1548270" cy="861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b="1" dirty="0"/>
              <a:t>Resultaat!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Afschaffing VHH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Bindende afspraken</a:t>
            </a:r>
          </a:p>
        </p:txBody>
      </p:sp>
      <p:sp>
        <p:nvSpPr>
          <p:cNvPr id="35" name="TextBox 67">
            <a:extLst>
              <a:ext uri="{FF2B5EF4-FFF2-40B4-BE49-F238E27FC236}">
                <a16:creationId xmlns:a16="http://schemas.microsoft.com/office/drawing/2014/main" id="{F7BA341B-8E38-A72B-5BDF-72B73F6B63F1}"/>
              </a:ext>
            </a:extLst>
          </p:cNvPr>
          <p:cNvSpPr txBox="1"/>
          <p:nvPr/>
        </p:nvSpPr>
        <p:spPr>
          <a:xfrm>
            <a:off x="9523807" y="2731642"/>
            <a:ext cx="2041385" cy="645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99" b="1" dirty="0"/>
              <a:t>Resultaat!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r>
              <a:rPr lang="nl-NL" sz="1399" dirty="0"/>
              <a:t>Opgave gedefinieerd</a:t>
            </a:r>
          </a:p>
          <a:p>
            <a:pPr marL="285607" indent="-285607">
              <a:buFont typeface="Wingdings" panose="05000000000000000000" pitchFamily="2" charset="2"/>
              <a:buChar char="§"/>
            </a:pPr>
            <a:endParaRPr lang="nl-NL" sz="1399" dirty="0"/>
          </a:p>
        </p:txBody>
      </p:sp>
    </p:spTree>
    <p:extLst>
      <p:ext uri="{BB962C8B-B14F-4D97-AF65-F5344CB8AC3E}">
        <p14:creationId xmlns:p14="http://schemas.microsoft.com/office/powerpoint/2010/main" val="1716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20" grpId="0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1884A-ADBE-8A5F-39F0-606784F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NPA: Afspraken op een rij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DFF78F-A87F-4FC6-F0C3-FC889204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251" y="2691638"/>
            <a:ext cx="9527118" cy="39462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Nieuwbouw</a:t>
            </a:r>
          </a:p>
          <a:p>
            <a:r>
              <a:rPr lang="nl-NL" dirty="0"/>
              <a:t>Nieuwbouwproductie van 15.000 naar 25.000 </a:t>
            </a:r>
            <a:br>
              <a:rPr lang="nl-NL" dirty="0"/>
            </a:b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totaal 250.000 sociale huurwoningen 2022 t/m 2030 (let op: sloop en verkoop)</a:t>
            </a:r>
          </a:p>
          <a:p>
            <a:r>
              <a:rPr lang="nl-NL" dirty="0"/>
              <a:t>50.000 </a:t>
            </a:r>
            <a:r>
              <a:rPr lang="nl-NL" dirty="0" err="1"/>
              <a:t>middenhuurwoningen</a:t>
            </a:r>
            <a:r>
              <a:rPr lang="nl-NL" dirty="0"/>
              <a:t> (€ 850 - € 1.000 huur/maand)</a:t>
            </a:r>
          </a:p>
          <a:p>
            <a:r>
              <a:rPr lang="nl-NL" dirty="0"/>
              <a:t>Streven naar 30% sociale huur per gemeente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Betaalbaarheid</a:t>
            </a:r>
          </a:p>
          <a:p>
            <a:r>
              <a:rPr lang="nl-NL" dirty="0"/>
              <a:t>3 jaar lang huurmatiging: 0,5% onder CAO-loonontwikkeling (oktober 2022: 4,5%) en geen inflatie (15%) </a:t>
            </a:r>
          </a:p>
          <a:p>
            <a:r>
              <a:rPr lang="nl-NL" dirty="0"/>
              <a:t>Huurverlaging 2023: inkomens tot 120% sociaal minimum huur naar € 550</a:t>
            </a:r>
            <a:br>
              <a:rPr lang="nl-NL" dirty="0"/>
            </a:br>
            <a:r>
              <a:rPr lang="nl-NL" dirty="0">
                <a:sym typeface="Wingdings" panose="05000000000000000000" pitchFamily="2" charset="2"/>
              </a:rPr>
              <a:t> 510.000 huurders met gemiddeld € 57 verlaging  </a:t>
            </a:r>
            <a:r>
              <a:rPr lang="nl-NL" dirty="0"/>
              <a:t>Grote regionale verschillen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8C25E8-0846-12FB-2552-97FC9CFDEFA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5"/>
          <a:stretch/>
        </p:blipFill>
        <p:spPr>
          <a:xfrm>
            <a:off x="436889" y="2778264"/>
            <a:ext cx="1188000" cy="10372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955698-5FE8-F834-015E-440212CFC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37321" r="3769" b="4356"/>
          <a:stretch/>
        </p:blipFill>
        <p:spPr>
          <a:xfrm>
            <a:off x="465297" y="5228242"/>
            <a:ext cx="1116000" cy="9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96697-41E9-7BB4-114D-C90B2255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9205016" cy="1446550"/>
          </a:xfrm>
        </p:spPr>
        <p:txBody>
          <a:bodyPr>
            <a:normAutofit/>
          </a:bodyPr>
          <a:lstStyle/>
          <a:p>
            <a:r>
              <a:rPr lang="nl-NL" dirty="0"/>
              <a:t>Intermezzo: nieuwbouw, sloop en verkoopsaldo (sector uit)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F0D3C0-FC6C-80B1-872E-A1987C70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893766"/>
            <a:ext cx="8267296" cy="3188586"/>
          </a:xfrm>
        </p:spPr>
        <p:txBody>
          <a:bodyPr>
            <a:normAutofit/>
          </a:bodyPr>
          <a:lstStyle/>
          <a:p>
            <a:r>
              <a:rPr lang="nl-NL" sz="2000" dirty="0"/>
              <a:t>Start 2012: 2.421.400</a:t>
            </a:r>
          </a:p>
          <a:p>
            <a:r>
              <a:rPr lang="nl-NL" sz="2000" dirty="0"/>
              <a:t>Eind 2021: 2.383.400</a:t>
            </a:r>
          </a:p>
          <a:p>
            <a:r>
              <a:rPr lang="nl-NL" sz="2000" dirty="0"/>
              <a:t>Ontwikkeling: </a:t>
            </a:r>
            <a:br>
              <a:rPr lang="nl-NL" sz="2000" dirty="0"/>
            </a:br>
            <a:r>
              <a:rPr lang="nl-NL" sz="2000" dirty="0"/>
              <a:t>ca. -38.000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0DD543-32A2-FA80-B504-6A33D987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" r="4759"/>
          <a:stretch/>
        </p:blipFill>
        <p:spPr>
          <a:xfrm>
            <a:off x="4193406" y="2826409"/>
            <a:ext cx="7825339" cy="39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B782F-61A9-8261-A8C3-CF2EA21F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NPA: Afspraken op een rij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A328E-12E0-5FA3-A70C-EEBEE19D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818" y="2691637"/>
            <a:ext cx="9205383" cy="36922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Verduurzamen</a:t>
            </a:r>
            <a:r>
              <a:rPr lang="nl-NL" dirty="0"/>
              <a:t> </a:t>
            </a:r>
          </a:p>
          <a:p>
            <a:r>
              <a:rPr lang="nl-NL" dirty="0"/>
              <a:t>675.000 woningen isoleren (</a:t>
            </a:r>
            <a:r>
              <a:rPr lang="nl-NL" dirty="0" err="1"/>
              <a:t>toekomstklaar</a:t>
            </a:r>
            <a:r>
              <a:rPr lang="nl-NL" dirty="0"/>
              <a:t>) waarvan 450.000 (bestaande) woningen aardgasvrij</a:t>
            </a:r>
          </a:p>
          <a:p>
            <a:r>
              <a:rPr lang="nl-NL" dirty="0" err="1"/>
              <a:t>Uitfaseren</a:t>
            </a:r>
            <a:r>
              <a:rPr lang="nl-NL" dirty="0"/>
              <a:t> E, F en G labels (tot en met 2028) </a:t>
            </a:r>
            <a:r>
              <a:rPr lang="nl-NL" dirty="0">
                <a:sym typeface="Wingdings" panose="05000000000000000000" pitchFamily="2" charset="2"/>
              </a:rPr>
              <a:t> zijn er nu naar schatting 250.000</a:t>
            </a:r>
          </a:p>
          <a:p>
            <a:r>
              <a:rPr lang="nl-NL" dirty="0">
                <a:sym typeface="Wingdings" panose="05000000000000000000" pitchFamily="2" charset="2"/>
              </a:rPr>
              <a:t>Geen huurverhoging na verduurzaming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dirty="0"/>
              <a:t>Woningverbetering en leefbaarheid</a:t>
            </a:r>
          </a:p>
          <a:p>
            <a:r>
              <a:rPr lang="nl-NL" dirty="0"/>
              <a:t>200 miljoen per jaar </a:t>
            </a:r>
          </a:p>
          <a:p>
            <a:r>
              <a:rPr lang="nl-NL" dirty="0"/>
              <a:t>Woningverbetering (aanpak vocht en schimmel, loden leidingen, brandveiligheid</a:t>
            </a:r>
          </a:p>
          <a:p>
            <a:r>
              <a:rPr lang="nl-NL" dirty="0"/>
              <a:t>75 miljoen per jaar voor leefbare wijken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0AC824-440E-8319-3F1F-E7F5C46D50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1"/>
          <a:stretch/>
        </p:blipFill>
        <p:spPr>
          <a:xfrm>
            <a:off x="428733" y="2691637"/>
            <a:ext cx="1188000" cy="10513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B9C4985-3A63-AE4A-5707-C955171AB4D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7"/>
          <a:stretch/>
        </p:blipFill>
        <p:spPr>
          <a:xfrm>
            <a:off x="428733" y="4847978"/>
            <a:ext cx="1188000" cy="1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BC72F-02AA-415C-335A-539793E4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Houdbaarheid afspraken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7924E-D7CA-1F53-65F5-2F6BD3B3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335695"/>
            <a:ext cx="8598728" cy="377686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Afspraken lopen t/m 2025 (kabinetsperiode)</a:t>
            </a:r>
          </a:p>
          <a:p>
            <a:r>
              <a:rPr lang="nl-NL" dirty="0"/>
              <a:t>Periodieke herijking</a:t>
            </a:r>
          </a:p>
          <a:p>
            <a:pPr lvl="1"/>
            <a:r>
              <a:rPr lang="nl-NL" dirty="0"/>
              <a:t>Realisaties (doelen)</a:t>
            </a:r>
          </a:p>
          <a:p>
            <a:pPr lvl="1"/>
            <a:r>
              <a:rPr lang="nl-NL" dirty="0"/>
              <a:t>Betaalbaarheid (huurders)</a:t>
            </a:r>
          </a:p>
          <a:p>
            <a:pPr lvl="1"/>
            <a:r>
              <a:rPr lang="nl-NL" dirty="0"/>
              <a:t>Financiële haalbaarheid (corporaties)</a:t>
            </a:r>
          </a:p>
          <a:p>
            <a:r>
              <a:rPr lang="nl-NL" dirty="0"/>
              <a:t>Financiële haalbaarheid </a:t>
            </a:r>
          </a:p>
          <a:p>
            <a:pPr lvl="1"/>
            <a:r>
              <a:rPr lang="nl-NL" dirty="0"/>
              <a:t>Rekening houden met externe (economische) ontwikkelingen die investeringsvermogen van corporaties beïnvloeden</a:t>
            </a:r>
          </a:p>
          <a:p>
            <a:pPr lvl="1"/>
            <a:r>
              <a:rPr lang="nl-NL" dirty="0"/>
              <a:t>Herijking bij ‘exogene schokken’</a:t>
            </a:r>
          </a:p>
          <a:p>
            <a:pPr lvl="1"/>
            <a:r>
              <a:rPr lang="nl-NL" dirty="0"/>
              <a:t>Bij kabinetsbeleid met grote impact op financiële haalbaarheid, hoeven partijen zich niet langer te houden aan afspraken (b.v. normhuren)</a:t>
            </a:r>
          </a:p>
        </p:txBody>
      </p:sp>
    </p:spTree>
    <p:extLst>
      <p:ext uri="{BB962C8B-B14F-4D97-AF65-F5344CB8AC3E}">
        <p14:creationId xmlns:p14="http://schemas.microsoft.com/office/powerpoint/2010/main" val="7308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ACC4-1C87-2A63-92A2-61642F52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1" y="504505"/>
            <a:ext cx="8267296" cy="1446550"/>
          </a:xfrm>
        </p:spPr>
        <p:txBody>
          <a:bodyPr/>
          <a:lstStyle/>
          <a:p>
            <a:r>
              <a:rPr lang="nl-NL" dirty="0"/>
              <a:t>Zijn de NPA nu klaar?</a:t>
            </a:r>
          </a:p>
        </p:txBody>
      </p:sp>
      <p:pic>
        <p:nvPicPr>
          <p:cNvPr id="1026" name="Picture 2" descr="14,208 Economic Uncertainty Stock Photos, Pictures &amp; Royalty-Free Images -  iStock">
            <a:extLst>
              <a:ext uri="{FF2B5EF4-FFF2-40B4-BE49-F238E27FC236}">
                <a16:creationId xmlns:a16="http://schemas.microsoft.com/office/drawing/2014/main" id="{6B8AEF1E-BFE3-334F-5D47-68BB6A8D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29" y="1488381"/>
            <a:ext cx="5821447" cy="400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AE2C567-3C0B-3B7E-7680-420C7C281A0F}"/>
              </a:ext>
            </a:extLst>
          </p:cNvPr>
          <p:cNvSpPr txBox="1">
            <a:spLocks/>
          </p:cNvSpPr>
          <p:nvPr/>
        </p:nvSpPr>
        <p:spPr>
          <a:xfrm>
            <a:off x="3807628" y="5630220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….nee, want volop onzekerheden</a:t>
            </a:r>
          </a:p>
        </p:txBody>
      </p:sp>
    </p:spTree>
    <p:extLst>
      <p:ext uri="{BB962C8B-B14F-4D97-AF65-F5344CB8AC3E}">
        <p14:creationId xmlns:p14="http://schemas.microsoft.com/office/powerpoint/2010/main" val="314096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5E27-9578-D14E-EDE0-42487CF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NPA: Onzekerheden over opgaven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0163C-2C2B-5743-4712-5601B784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Veel onzekerheden, sommige meer impact dan andere.</a:t>
            </a:r>
          </a:p>
          <a:p>
            <a:r>
              <a:rPr lang="nl-NL" dirty="0"/>
              <a:t>Demografie</a:t>
            </a:r>
          </a:p>
          <a:p>
            <a:r>
              <a:rPr lang="nl-NL" dirty="0" err="1"/>
              <a:t>Extramuraliseringsbeleid</a:t>
            </a:r>
            <a:r>
              <a:rPr lang="nl-NL" dirty="0"/>
              <a:t> </a:t>
            </a:r>
          </a:p>
          <a:p>
            <a:r>
              <a:rPr lang="nl-NL" dirty="0"/>
              <a:t>Inkomens </a:t>
            </a:r>
          </a:p>
          <a:p>
            <a:r>
              <a:rPr lang="nl-NL" dirty="0"/>
              <a:t>Beschikbaarheid bouwlocaties</a:t>
            </a:r>
          </a:p>
          <a:p>
            <a:r>
              <a:rPr lang="nl-NL" dirty="0"/>
              <a:t>Verduurzaming </a:t>
            </a:r>
          </a:p>
          <a:p>
            <a:r>
              <a:rPr lang="nl-NL" dirty="0"/>
              <a:t>Energieprijzen</a:t>
            </a:r>
          </a:p>
        </p:txBody>
      </p:sp>
    </p:spTree>
    <p:extLst>
      <p:ext uri="{BB962C8B-B14F-4D97-AF65-F5344CB8AC3E}">
        <p14:creationId xmlns:p14="http://schemas.microsoft.com/office/powerpoint/2010/main" val="3831154898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1351</Words>
  <Application>Microsoft Office PowerPoint</Application>
  <PresentationFormat>Breedbeeld</PresentationFormat>
  <Paragraphs>222</Paragraphs>
  <Slides>28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Akko Regular W01</vt:lpstr>
      <vt:lpstr>Arial</vt:lpstr>
      <vt:lpstr>Calibri</vt:lpstr>
      <vt:lpstr>Seaford Display</vt:lpstr>
      <vt:lpstr>System Font Regular</vt:lpstr>
      <vt:lpstr>Tenorite</vt:lpstr>
      <vt:lpstr>Verdana</vt:lpstr>
      <vt:lpstr>Wingdings</vt:lpstr>
      <vt:lpstr>MadridVTI</vt:lpstr>
      <vt:lpstr>Lessons Learned bij Opgaven en Middelen:  Slotstuk of proloog?</vt:lpstr>
      <vt:lpstr>We waren toch al klaar?</vt:lpstr>
      <vt:lpstr>Welke reis hebben we gemaakt en waar staan we nu? </vt:lpstr>
      <vt:lpstr>NPA: Afspraken op een rij (1)</vt:lpstr>
      <vt:lpstr>Intermezzo: nieuwbouw, sloop en verkoopsaldo (sector uit)</vt:lpstr>
      <vt:lpstr>NPA: Afspraken op een rij (2)</vt:lpstr>
      <vt:lpstr>Houdbaarheid afspraken</vt:lpstr>
      <vt:lpstr>Zijn de NPA nu klaar?</vt:lpstr>
      <vt:lpstr>NPA: Onzekerheden over opgaven</vt:lpstr>
      <vt:lpstr>Demografie als grote onzekerheid</vt:lpstr>
      <vt:lpstr>Demografie als grote onzekerheid</vt:lpstr>
      <vt:lpstr>Ontwikkeling corporatiedoelgroep</vt:lpstr>
      <vt:lpstr>Bouwlocaties</vt:lpstr>
      <vt:lpstr>Verduurzaming: gas erop! </vt:lpstr>
      <vt:lpstr>Verduurzaming: gas erop!</vt:lpstr>
      <vt:lpstr>Verduurzaming: pas net begonnen</vt:lpstr>
      <vt:lpstr>Energieprijzen (budgetneutraliteit voor huurder) </vt:lpstr>
      <vt:lpstr>Ondanks energieplafond ca. 1,3 miljoen huishoudens met energiearmoede</vt:lpstr>
      <vt:lpstr>Situatie voor corporatiehuurders</vt:lpstr>
      <vt:lpstr>Onzekerheid over de voorwaarden</vt:lpstr>
      <vt:lpstr>Er is grote macro-economische onzekerheid, rente en inflatie zijn erg onzeker</vt:lpstr>
      <vt:lpstr>Maar: salarissen (en dus: huren) stijgen óók sneller dan aangenomen in NPA</vt:lpstr>
      <vt:lpstr>Invoering normhuren</vt:lpstr>
      <vt:lpstr>Markt- en beleidswaarde worden “geëvalueerd” Wat is een duurzaam bedrijfsmodel?</vt:lpstr>
      <vt:lpstr>Is er nog sprake van een duurzaam bedrijfsmodel?</vt:lpstr>
      <vt:lpstr>Is dit voor corporaties een nieuw begin?</vt:lpstr>
      <vt:lpstr>Corporaties willen veel meer dan NPA</vt:lpstr>
      <vt:lpstr>Nu jullie aan het woord…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bij Opgaven en Middelen:  Slotstuk of proloog?</dc:title>
  <dc:creator>Berry Blijie</dc:creator>
  <cp:lastModifiedBy>Natasja Verheij</cp:lastModifiedBy>
  <cp:revision>51</cp:revision>
  <cp:lastPrinted>2022-10-11T08:51:52Z</cp:lastPrinted>
  <dcterms:created xsi:type="dcterms:W3CDTF">2022-10-06T18:56:33Z</dcterms:created>
  <dcterms:modified xsi:type="dcterms:W3CDTF">2022-10-13T08:44:16Z</dcterms:modified>
</cp:coreProperties>
</file>