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5" r:id="rId3"/>
    <p:sldId id="291" r:id="rId4"/>
    <p:sldId id="257" r:id="rId5"/>
    <p:sldId id="281" r:id="rId6"/>
    <p:sldId id="306" r:id="rId7"/>
    <p:sldId id="258" r:id="rId8"/>
    <p:sldId id="280" r:id="rId9"/>
    <p:sldId id="300" r:id="rId10"/>
    <p:sldId id="302" r:id="rId11"/>
    <p:sldId id="307" r:id="rId12"/>
    <p:sldId id="318" r:id="rId13"/>
    <p:sldId id="317" r:id="rId14"/>
    <p:sldId id="348" r:id="rId15"/>
    <p:sldId id="278" r:id="rId16"/>
    <p:sldId id="309" r:id="rId17"/>
    <p:sldId id="263" r:id="rId18"/>
    <p:sldId id="283" r:id="rId19"/>
    <p:sldId id="361" r:id="rId20"/>
    <p:sldId id="379" r:id="rId21"/>
    <p:sldId id="378" r:id="rId22"/>
    <p:sldId id="402" r:id="rId23"/>
    <p:sldId id="354" r:id="rId24"/>
    <p:sldId id="267" r:id="rId25"/>
    <p:sldId id="319" r:id="rId26"/>
    <p:sldId id="375" r:id="rId27"/>
    <p:sldId id="260" r:id="rId28"/>
    <p:sldId id="362" r:id="rId29"/>
    <p:sldId id="364" r:id="rId30"/>
    <p:sldId id="376" r:id="rId31"/>
    <p:sldId id="358" r:id="rId32"/>
    <p:sldId id="359" r:id="rId33"/>
    <p:sldId id="377" r:id="rId34"/>
    <p:sldId id="371" r:id="rId35"/>
    <p:sldId id="370" r:id="rId36"/>
    <p:sldId id="372" r:id="rId37"/>
    <p:sldId id="373" r:id="rId38"/>
    <p:sldId id="374" r:id="rId39"/>
    <p:sldId id="403"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851"/>
    <a:srgbClr val="CD637C"/>
    <a:srgbClr val="BD8F5F"/>
    <a:srgbClr val="F98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9" autoAdjust="0"/>
    <p:restoredTop sz="67442" autoAdjust="0"/>
  </p:normalViewPr>
  <p:slideViewPr>
    <p:cSldViewPr snapToGrid="0">
      <p:cViewPr varScale="1">
        <p:scale>
          <a:sx n="88" d="100"/>
          <a:sy n="88" d="100"/>
        </p:scale>
        <p:origin x="135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abern\Documents\02%20projecten\Workshop%20fatale%20branden\app.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cat>
            <c:strRef>
              <c:f>Blad1!$E$6:$E$15</c:f>
              <c:strCache>
                <c:ptCount val="10"/>
                <c:pt idx="0">
                  <c:v>stekkerdoos</c:v>
                </c:pt>
                <c:pt idx="1">
                  <c:v>afzuigkap</c:v>
                </c:pt>
                <c:pt idx="2">
                  <c:v>oven</c:v>
                </c:pt>
                <c:pt idx="3">
                  <c:v>elektrische deken</c:v>
                </c:pt>
                <c:pt idx="4">
                  <c:v>koelkast</c:v>
                </c:pt>
                <c:pt idx="5">
                  <c:v>televisie</c:v>
                </c:pt>
                <c:pt idx="6">
                  <c:v>droger</c:v>
                </c:pt>
                <c:pt idx="7">
                  <c:v>vaatwasser</c:v>
                </c:pt>
                <c:pt idx="8">
                  <c:v>wasmachine</c:v>
                </c:pt>
                <c:pt idx="9">
                  <c:v>wasdroger</c:v>
                </c:pt>
              </c:strCache>
            </c:strRef>
          </c:cat>
          <c:val>
            <c:numRef>
              <c:f>Blad1!$F$6:$F$15</c:f>
              <c:numCache>
                <c:formatCode>General</c:formatCode>
                <c:ptCount val="10"/>
                <c:pt idx="0">
                  <c:v>13</c:v>
                </c:pt>
                <c:pt idx="1">
                  <c:v>15</c:v>
                </c:pt>
                <c:pt idx="2">
                  <c:v>15</c:v>
                </c:pt>
                <c:pt idx="3">
                  <c:v>16</c:v>
                </c:pt>
                <c:pt idx="4">
                  <c:v>30</c:v>
                </c:pt>
                <c:pt idx="5">
                  <c:v>34</c:v>
                </c:pt>
                <c:pt idx="6">
                  <c:v>42</c:v>
                </c:pt>
                <c:pt idx="7">
                  <c:v>53</c:v>
                </c:pt>
                <c:pt idx="8">
                  <c:v>105</c:v>
                </c:pt>
                <c:pt idx="9">
                  <c:v>124</c:v>
                </c:pt>
              </c:numCache>
            </c:numRef>
          </c:val>
          <c:extLst>
            <c:ext xmlns:c16="http://schemas.microsoft.com/office/drawing/2014/chart" uri="{C3380CC4-5D6E-409C-BE32-E72D297353CC}">
              <c16:uniqueId val="{00000000-C3E0-4F33-9EAA-48B4C478359C}"/>
            </c:ext>
          </c:extLst>
        </c:ser>
        <c:dLbls>
          <c:showLegendKey val="0"/>
          <c:showVal val="0"/>
          <c:showCatName val="0"/>
          <c:showSerName val="0"/>
          <c:showPercent val="0"/>
          <c:showBubbleSize val="0"/>
        </c:dLbls>
        <c:gapWidth val="104"/>
        <c:axId val="437774112"/>
        <c:axId val="437772152"/>
      </c:barChart>
      <c:catAx>
        <c:axId val="437774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NL"/>
          </a:p>
        </c:txPr>
        <c:crossAx val="437772152"/>
        <c:crosses val="autoZero"/>
        <c:auto val="1"/>
        <c:lblAlgn val="ctr"/>
        <c:lblOffset val="100"/>
        <c:noMultiLvlLbl val="0"/>
      </c:catAx>
      <c:valAx>
        <c:axId val="43777215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37774112"/>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70EE3-AA9D-4C9E-B58C-69FC909E48FB}" type="datetimeFigureOut">
              <a:rPr lang="nl-NL" smtClean="0"/>
              <a:t>23-2-2022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DEC3F-AA79-4DC9-87A7-26879FBF4872}" type="slidenum">
              <a:rPr lang="nl-NL" smtClean="0"/>
              <a:t>‹nr.›</a:t>
            </a:fld>
            <a:endParaRPr lang="nl-NL"/>
          </a:p>
        </p:txBody>
      </p:sp>
    </p:spTree>
    <p:extLst>
      <p:ext uri="{BB962C8B-B14F-4D97-AF65-F5344CB8AC3E}">
        <p14:creationId xmlns:p14="http://schemas.microsoft.com/office/powerpoint/2010/main" val="227962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Taak Quizmaster: Vooraf: </a:t>
            </a:r>
            <a:r>
              <a:rPr lang="nl-NL" b="0" baseline="0" dirty="0">
                <a:solidFill>
                  <a:srgbClr val="FF0000"/>
                </a:solidFill>
              </a:rPr>
              <a:t>Zorg voor een plaats met een scherm en minimaal 4 meter vrije ruimte er voor. </a:t>
            </a:r>
            <a:endParaRPr lang="nl-NL" b="0" dirty="0">
              <a:solidFill>
                <a:srgbClr val="FF0000"/>
              </a:solidFill>
            </a:endParaRPr>
          </a:p>
          <a:p>
            <a:endParaRPr lang="nl-NL" b="1" dirty="0">
              <a:solidFill>
                <a:srgbClr val="FF0000"/>
              </a:solidFill>
            </a:endParaRPr>
          </a:p>
          <a:p>
            <a:endParaRPr lang="nl-NL" b="1" dirty="0">
              <a:solidFill>
                <a:srgbClr val="FF0000"/>
              </a:solidFill>
            </a:endParaRPr>
          </a:p>
          <a:p>
            <a:r>
              <a:rPr lang="nl-NL" b="1" dirty="0">
                <a:solidFill>
                  <a:srgbClr val="FF0000"/>
                </a:solidFill>
              </a:rPr>
              <a:t>Tekst Quizmaster: </a:t>
            </a:r>
            <a:r>
              <a:rPr lang="nl-NL" sz="1400" b="0" dirty="0">
                <a:solidFill>
                  <a:srgbClr val="FF0000"/>
                </a:solidFill>
              </a:rPr>
              <a:t>We gaan aan de slag met een QUIZ over woningbrand. We</a:t>
            </a:r>
            <a:r>
              <a:rPr lang="nl-NL" sz="1400" b="0" baseline="0" dirty="0">
                <a:solidFill>
                  <a:srgbClr val="FF0000"/>
                </a:solidFill>
              </a:rPr>
              <a:t> gaan niet zitten want bij deze presentatie is het de bedoeling om te staan!</a:t>
            </a:r>
            <a:br>
              <a:rPr lang="nl-NL" b="1" baseline="0" dirty="0">
                <a:solidFill>
                  <a:srgbClr val="FF0000"/>
                </a:solidFill>
              </a:rPr>
            </a:br>
            <a:br>
              <a:rPr lang="nl-NL" b="1" baseline="0" dirty="0">
                <a:solidFill>
                  <a:srgbClr val="FF0000"/>
                </a:solidFill>
              </a:rPr>
            </a:br>
            <a:endParaRPr lang="nl-NL" b="1" dirty="0">
              <a:solidFill>
                <a:srgbClr val="FF0000"/>
              </a:solidFill>
            </a:endParaRP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a:t>
            </a:fld>
            <a:endParaRPr lang="nl-NL"/>
          </a:p>
        </p:txBody>
      </p:sp>
    </p:spTree>
    <p:extLst>
      <p:ext uri="{BB962C8B-B14F-4D97-AF65-F5344CB8AC3E}">
        <p14:creationId xmlns:p14="http://schemas.microsoft.com/office/powerpoint/2010/main" val="410166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en-US" dirty="0"/>
          </a:p>
          <a:p>
            <a:r>
              <a:rPr lang="nl-NL" sz="1400" dirty="0"/>
              <a:t>Voorbeeld van een brand die gesmoord is. De bewoner</a:t>
            </a:r>
            <a:r>
              <a:rPr lang="nl-NL" sz="1400" baseline="0" dirty="0"/>
              <a:t> was niet thuis.  De beeldbuis-TV (ja ze bestaan nog) is in brand gevlogen. Alle deuren in de woning waren dicht. De woning heeft zich gevuld met rook. Het te kort aan zuurstof in combinatie met het te kort aan brandstof (brand breidt zich eerder naar boven uit dan beneden) heeft er voor gezorgd dat de brand uit is gegaan. Ook het niet bezwijken van het raam heeft er aan bijgedragen.</a:t>
            </a:r>
            <a:endParaRPr lang="nl-NL" sz="1400" b="1"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10</a:t>
            </a:fld>
            <a:endParaRPr lang="nl-NL"/>
          </a:p>
        </p:txBody>
      </p:sp>
    </p:spTree>
    <p:extLst>
      <p:ext uri="{BB962C8B-B14F-4D97-AF65-F5344CB8AC3E}">
        <p14:creationId xmlns:p14="http://schemas.microsoft.com/office/powerpoint/2010/main" val="782586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3</a:t>
            </a:r>
            <a:endParaRPr lang="nl-NL" sz="1200" b="0"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11</a:t>
            </a:fld>
            <a:endParaRPr lang="nl-NL"/>
          </a:p>
        </p:txBody>
      </p:sp>
    </p:spTree>
    <p:extLst>
      <p:ext uri="{BB962C8B-B14F-4D97-AF65-F5344CB8AC3E}">
        <p14:creationId xmlns:p14="http://schemas.microsoft.com/office/powerpoint/2010/main" val="98511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en-US" dirty="0"/>
          </a:p>
          <a:p>
            <a:r>
              <a:rPr lang="nl-NL" sz="1400" b="0" strike="noStrike" baseline="0" dirty="0"/>
              <a:t>We gaan samen een spelletje doen.</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12</a:t>
            </a:fld>
            <a:endParaRPr lang="nl-NL"/>
          </a:p>
        </p:txBody>
      </p:sp>
    </p:spTree>
    <p:extLst>
      <p:ext uri="{BB962C8B-B14F-4D97-AF65-F5344CB8AC3E}">
        <p14:creationId xmlns:p14="http://schemas.microsoft.com/office/powerpoint/2010/main" val="297933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en-US" dirty="0"/>
          </a:p>
          <a:p>
            <a:r>
              <a:rPr lang="nl-NL" dirty="0"/>
              <a:t>Beantwoord samen de vraag.</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Taak Quizmaster: </a:t>
            </a:r>
            <a:endParaRPr lang="en-US" dirty="0"/>
          </a:p>
          <a:p>
            <a:r>
              <a:rPr lang="nl-NL" b="1" dirty="0"/>
              <a:t>(A4-tjes met voorbeelden uitdelen aan de groep: r</a:t>
            </a:r>
            <a:r>
              <a:rPr lang="nl-NL" b="1" baseline="0" dirty="0"/>
              <a:t>oken, koken, stoken, technisch defect apparaat en brandstichting / spelen met vuur.)</a:t>
            </a:r>
            <a:endParaRPr lang="nl-NL" b="1"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13</a:t>
            </a:fld>
            <a:endParaRPr lang="nl-NL"/>
          </a:p>
        </p:txBody>
      </p:sp>
    </p:spTree>
    <p:extLst>
      <p:ext uri="{BB962C8B-B14F-4D97-AF65-F5344CB8AC3E}">
        <p14:creationId xmlns:p14="http://schemas.microsoft.com/office/powerpoint/2010/main" val="2292457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Taak Quizmaster: </a:t>
            </a:r>
            <a:endParaRPr lang="en-US" dirty="0"/>
          </a:p>
          <a:p>
            <a:r>
              <a:rPr lang="nl-NL" b="1" dirty="0"/>
              <a:t>(A4-tjes met voorbeelden uitdelen aan de groep: r</a:t>
            </a:r>
            <a:r>
              <a:rPr lang="nl-NL" b="1" baseline="0" dirty="0"/>
              <a:t>oken, koken, stoken, technisch defect apparaat en brandstichting / spelen met vuur.)</a:t>
            </a:r>
            <a:endParaRPr lang="nl-NL" b="1" dirty="0"/>
          </a:p>
          <a:p>
            <a:endParaRPr lang="nl-NL" b="0" baseline="0" dirty="0"/>
          </a:p>
          <a:p>
            <a:r>
              <a:rPr lang="nl-NL" b="1" dirty="0">
                <a:solidFill>
                  <a:srgbClr val="FF0000"/>
                </a:solidFill>
              </a:rPr>
              <a:t>Tekst Quizmaster: </a:t>
            </a:r>
            <a:r>
              <a:rPr lang="nl-NL" sz="1400" b="0" u="none" dirty="0">
                <a:solidFill>
                  <a:schemeClr val="tx1"/>
                </a:solidFill>
              </a:rPr>
              <a:t>We</a:t>
            </a:r>
            <a:r>
              <a:rPr lang="nl-NL" sz="1400" b="0" u="none" baseline="0" dirty="0">
                <a:solidFill>
                  <a:schemeClr val="tx1"/>
                </a:solidFill>
              </a:rPr>
              <a:t> hebben de volgende </a:t>
            </a:r>
            <a:r>
              <a:rPr lang="nl-NL" sz="1400" u="none" baseline="0" dirty="0"/>
              <a:t>oorzaken: Roken, koken, stoken, technisch defect apparaat en brandstichting / spelen met vuur. Leg samen de brandoorzaken op de juiste volgorde: welke oorzaken komen het meest voor, tot aan het minst. </a:t>
            </a:r>
          </a:p>
          <a:p>
            <a:endParaRPr lang="nl-NL" baseline="0" dirty="0"/>
          </a:p>
          <a:p>
            <a:endParaRPr lang="nl-NL" baseline="0" dirty="0"/>
          </a:p>
          <a:p>
            <a:r>
              <a:rPr lang="nl-NL" b="1" i="1" u="sng" baseline="0" dirty="0">
                <a:solidFill>
                  <a:srgbClr val="FF0000"/>
                </a:solidFill>
              </a:rPr>
              <a:t>Taak </a:t>
            </a:r>
            <a:r>
              <a:rPr lang="nl-NL" b="1" i="1" u="sng" dirty="0">
                <a:solidFill>
                  <a:srgbClr val="FF0000"/>
                </a:solidFill>
              </a:rPr>
              <a:t>Quizmaster: </a:t>
            </a:r>
            <a:endParaRPr lang="nl-NL" b="1" i="1" u="sng" baseline="0" dirty="0">
              <a:solidFill>
                <a:srgbClr val="FF0000"/>
              </a:solidFill>
            </a:endParaRPr>
          </a:p>
          <a:p>
            <a:r>
              <a:rPr lang="nl-NL" baseline="0" dirty="0"/>
              <a:t>Als de plaatjes neer gelegd zijn geef dan aan hoeveel er goed zijn. Laat ze net zo lang verplaatsen totdat alles goed is. Als dit langer dan 5 minuten duurt: geef dan pas een tip.</a:t>
            </a:r>
          </a:p>
          <a:p>
            <a:endParaRPr lang="nl-NL" baseline="0" dirty="0"/>
          </a:p>
          <a:p>
            <a:r>
              <a:rPr lang="nl-NL" b="1" baseline="0" dirty="0"/>
              <a:t>Achtergrondinformatie Quizmaster:</a:t>
            </a:r>
          </a:p>
          <a:p>
            <a:endParaRPr lang="nl-NL" baseline="0" dirty="0"/>
          </a:p>
          <a:p>
            <a:r>
              <a:rPr lang="nl-NL" baseline="0" dirty="0"/>
              <a:t>Juiste antwoord:</a:t>
            </a:r>
          </a:p>
          <a:p>
            <a:endParaRPr lang="nl-NL" baseline="0" dirty="0"/>
          </a:p>
          <a:p>
            <a:pPr marL="228600" indent="-228600">
              <a:buAutoNum type="arabicPeriod"/>
            </a:pPr>
            <a:r>
              <a:rPr lang="nl-NL" baseline="0" dirty="0"/>
              <a:t>Stoken</a:t>
            </a:r>
          </a:p>
          <a:p>
            <a:pPr marL="228600" indent="-228600">
              <a:buAutoNum type="arabicPeriod"/>
            </a:pPr>
            <a:r>
              <a:rPr lang="nl-NL" baseline="0" dirty="0"/>
              <a:t>Koken</a:t>
            </a:r>
          </a:p>
          <a:p>
            <a:pPr marL="228600" indent="-228600">
              <a:buAutoNum type="arabicPeriod"/>
            </a:pPr>
            <a:r>
              <a:rPr lang="nl-NL" baseline="0" dirty="0"/>
              <a:t>Technisch defect apparaat</a:t>
            </a:r>
          </a:p>
          <a:p>
            <a:pPr marL="228600" indent="-228600">
              <a:buAutoNum type="arabicPeriod"/>
            </a:pPr>
            <a:r>
              <a:rPr lang="nl-NL" baseline="0" dirty="0"/>
              <a:t>Brandstichting / spelen met vuur</a:t>
            </a:r>
          </a:p>
          <a:p>
            <a:pPr marL="228600" indent="-228600">
              <a:buAutoNum type="arabicPeriod"/>
            </a:pPr>
            <a:r>
              <a:rPr lang="nl-NL" baseline="0" dirty="0"/>
              <a:t>Roken</a:t>
            </a:r>
          </a:p>
          <a:p>
            <a:endParaRPr lang="nl-NL" baseline="0" dirty="0"/>
          </a:p>
          <a:p>
            <a:r>
              <a:rPr lang="nl-NL" baseline="0" dirty="0"/>
              <a:t>Als de deelnemers gaan gokken, stel dan de volgende vraag: “waarom denken jullie dit?”</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14</a:t>
            </a:fld>
            <a:endParaRPr lang="nl-NL"/>
          </a:p>
        </p:txBody>
      </p:sp>
    </p:spTree>
    <p:extLst>
      <p:ext uri="{BB962C8B-B14F-4D97-AF65-F5344CB8AC3E}">
        <p14:creationId xmlns:p14="http://schemas.microsoft.com/office/powerpoint/2010/main" val="1300229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dirty="0"/>
              <a:t>Stoken is seizoensgebonden.</a:t>
            </a:r>
            <a:r>
              <a:rPr lang="nl-NL" baseline="0" dirty="0"/>
              <a:t> 1 = januari tot en met 12 (= december). In de zomermaanden (7 = juli)  zijn er bijna geen schoorsteenbranden.</a:t>
            </a:r>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15</a:t>
            </a:fld>
            <a:endParaRPr lang="nl-NL"/>
          </a:p>
        </p:txBody>
      </p:sp>
    </p:spTree>
    <p:extLst>
      <p:ext uri="{BB962C8B-B14F-4D97-AF65-F5344CB8AC3E}">
        <p14:creationId xmlns:p14="http://schemas.microsoft.com/office/powerpoint/2010/main" val="1236194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4</a:t>
            </a:r>
            <a:endParaRPr lang="nl-NL" sz="1200" b="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16</a:t>
            </a:fld>
            <a:endParaRPr lang="nl-NL"/>
          </a:p>
        </p:txBody>
      </p:sp>
    </p:spTree>
    <p:extLst>
      <p:ext uri="{BB962C8B-B14F-4D97-AF65-F5344CB8AC3E}">
        <p14:creationId xmlns:p14="http://schemas.microsoft.com/office/powerpoint/2010/main" val="162090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b="0" dirty="0">
                <a:solidFill>
                  <a:srgbClr val="C00000"/>
                </a:solidFill>
              </a:rPr>
              <a:t>Welke apparaat veroorzaakt het vaakst brand? </a:t>
            </a:r>
            <a:r>
              <a:rPr lang="nl-NL" b="0" dirty="0"/>
              <a:t>Geef</a:t>
            </a:r>
            <a:r>
              <a:rPr lang="nl-NL" baseline="0" dirty="0"/>
              <a:t> aan welke oorzaken er allemaal zijn: </a:t>
            </a:r>
            <a:r>
              <a:rPr lang="nl-NL" b="1" baseline="0" dirty="0"/>
              <a:t>wasmachine, vaatwasser, televisie, wasdroger, koelkast.</a:t>
            </a:r>
          </a:p>
          <a:p>
            <a:endParaRPr lang="nl-NL" baseline="0" dirty="0"/>
          </a:p>
          <a:p>
            <a:r>
              <a:rPr lang="nl-NL" b="1" baseline="0" dirty="0"/>
              <a:t>Taak Quizmaster: </a:t>
            </a:r>
            <a:r>
              <a:rPr lang="nl-NL" baseline="0" dirty="0"/>
              <a:t>Laat ze samen de brandoorzaken op de, volgens hen, juiste volgorde leggen.  Als ze neer gelegd zijn, geef dan aan hoeveel er goed zijn. Laat ze net zo lang verplaatsen totdat alles goed is. Als dit langer dan 5 minuten duurt, geef dan pas een tip.</a:t>
            </a:r>
          </a:p>
          <a:p>
            <a:endParaRPr lang="nl-NL" baseline="0" dirty="0"/>
          </a:p>
          <a:p>
            <a:r>
              <a:rPr lang="nl-NL" baseline="0" dirty="0"/>
              <a:t>Tussenvraag stellen door Quizmaster: “Waarom denken jullie dat dit de juiste volgorde is”? </a:t>
            </a:r>
          </a:p>
          <a:p>
            <a:endParaRPr lang="nl-NL" baseline="0" dirty="0"/>
          </a:p>
          <a:p>
            <a:r>
              <a:rPr lang="nl-NL" baseline="0" dirty="0"/>
              <a:t>Juiste volgorde:</a:t>
            </a:r>
          </a:p>
          <a:p>
            <a:pPr marL="228600" indent="-228600">
              <a:buAutoNum type="arabicPeriod"/>
            </a:pPr>
            <a:r>
              <a:rPr lang="en-US" baseline="0" dirty="0" err="1"/>
              <a:t>Wasdroger</a:t>
            </a:r>
            <a:endParaRPr lang="en-US" baseline="0" dirty="0"/>
          </a:p>
          <a:p>
            <a:pPr marL="228600" indent="-228600">
              <a:buAutoNum type="arabicPeriod"/>
            </a:pPr>
            <a:r>
              <a:rPr lang="en-US" baseline="0" dirty="0" err="1"/>
              <a:t>Wasmachine</a:t>
            </a:r>
            <a:endParaRPr lang="en-US" baseline="0" dirty="0"/>
          </a:p>
          <a:p>
            <a:pPr marL="228600" indent="-228600">
              <a:buAutoNum type="arabicPeriod"/>
            </a:pPr>
            <a:r>
              <a:rPr lang="en-US" baseline="0" dirty="0" err="1"/>
              <a:t>Vaatwasser</a:t>
            </a:r>
            <a:endParaRPr lang="en-US" baseline="0" dirty="0"/>
          </a:p>
          <a:p>
            <a:pPr marL="228600" indent="-228600">
              <a:buAutoNum type="arabicPeriod"/>
            </a:pPr>
            <a:r>
              <a:rPr lang="en-US" baseline="0" dirty="0" err="1"/>
              <a:t>Televisie</a:t>
            </a:r>
            <a:r>
              <a:rPr lang="en-US" baseline="0" dirty="0"/>
              <a:t> </a:t>
            </a:r>
          </a:p>
          <a:p>
            <a:pPr marL="228600" indent="-228600">
              <a:buAutoNum type="arabicPeriod"/>
            </a:pPr>
            <a:r>
              <a:rPr lang="en-US" baseline="0" dirty="0" err="1"/>
              <a:t>Koelkast</a:t>
            </a:r>
            <a:endParaRPr lang="en-US" baseline="0" dirty="0"/>
          </a:p>
          <a:p>
            <a:endParaRPr lang="nl-NL" baseline="0" dirty="0"/>
          </a:p>
          <a:p>
            <a:endParaRPr lang="nl-NL" b="0" baseline="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17</a:t>
            </a:fld>
            <a:endParaRPr lang="nl-NL"/>
          </a:p>
        </p:txBody>
      </p:sp>
    </p:spTree>
    <p:extLst>
      <p:ext uri="{BB962C8B-B14F-4D97-AF65-F5344CB8AC3E}">
        <p14:creationId xmlns:p14="http://schemas.microsoft.com/office/powerpoint/2010/main" val="4276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Tekst Quizmaster: </a:t>
            </a:r>
            <a:r>
              <a:rPr lang="nl-NL" b="0" dirty="0">
                <a:solidFill>
                  <a:srgbClr val="FF0000"/>
                </a:solidFill>
              </a:rPr>
              <a:t>Het a</a:t>
            </a:r>
            <a:r>
              <a:rPr lang="en-US" b="0" dirty="0" err="1"/>
              <a:t>ntwoord</a:t>
            </a:r>
            <a:r>
              <a:rPr lang="en-US" b="0" dirty="0"/>
              <a:t> is </a:t>
            </a:r>
            <a:r>
              <a:rPr lang="en-US" dirty="0" err="1"/>
              <a:t>gebaseerd</a:t>
            </a:r>
            <a:r>
              <a:rPr lang="en-US" baseline="0" dirty="0"/>
              <a:t> op 7000 </a:t>
            </a:r>
            <a:r>
              <a:rPr lang="en-US" baseline="0" dirty="0" err="1"/>
              <a:t>branden</a:t>
            </a:r>
            <a:r>
              <a:rPr lang="en-US" baseline="0" dirty="0"/>
              <a:t> in 14 </a:t>
            </a:r>
            <a:r>
              <a:rPr lang="en-US" baseline="0" dirty="0" err="1"/>
              <a:t>brandweerregio’s</a:t>
            </a:r>
            <a:endParaRPr lang="en-US" baseline="0" dirty="0"/>
          </a:p>
          <a:p>
            <a:endParaRPr lang="en-US" baseline="0" dirty="0"/>
          </a:p>
          <a:p>
            <a:pPr marL="228600" indent="-228600">
              <a:buAutoNum type="arabicPeriod"/>
            </a:pPr>
            <a:r>
              <a:rPr lang="en-US" baseline="0" dirty="0" err="1"/>
              <a:t>Wasdroger</a:t>
            </a:r>
            <a:endParaRPr lang="en-US" baseline="0" dirty="0"/>
          </a:p>
          <a:p>
            <a:pPr marL="228600" indent="-228600">
              <a:buAutoNum type="arabicPeriod"/>
            </a:pPr>
            <a:r>
              <a:rPr lang="en-US" baseline="0" dirty="0" err="1"/>
              <a:t>Wasmachine</a:t>
            </a:r>
            <a:endParaRPr lang="en-US" baseline="0" dirty="0"/>
          </a:p>
          <a:p>
            <a:pPr marL="228600" indent="-228600">
              <a:buAutoNum type="arabicPeriod"/>
            </a:pPr>
            <a:r>
              <a:rPr lang="en-US" baseline="0" dirty="0" err="1"/>
              <a:t>Vaatwasser</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err="1"/>
              <a:t>Televisie</a:t>
            </a:r>
            <a:r>
              <a:rPr lang="en-US" baseline="0" dirty="0"/>
              <a:t> (</a:t>
            </a:r>
            <a:r>
              <a:rPr lang="en-US" baseline="0" dirty="0" err="1"/>
              <a:t>beeldbuis</a:t>
            </a:r>
            <a:r>
              <a:rPr lang="en-US" baseline="0" dirty="0"/>
              <a:t>-TV </a:t>
            </a:r>
            <a:r>
              <a:rPr lang="en-US" baseline="0" dirty="0" err="1"/>
              <a:t>zal</a:t>
            </a:r>
            <a:r>
              <a:rPr lang="en-US" baseline="0" dirty="0"/>
              <a:t> steeds minder </a:t>
            </a:r>
            <a:r>
              <a:rPr lang="en-US" baseline="0" dirty="0" err="1"/>
              <a:t>vaak</a:t>
            </a:r>
            <a:r>
              <a:rPr lang="en-US" baseline="0" dirty="0"/>
              <a:t> </a:t>
            </a:r>
            <a:r>
              <a:rPr lang="en-US" baseline="0" dirty="0" err="1"/>
              <a:t>voorkomen</a:t>
            </a:r>
            <a:r>
              <a:rPr lang="en-US" baseline="0" dirty="0"/>
              <a:t>)</a:t>
            </a:r>
          </a:p>
          <a:p>
            <a:pPr marL="228600" indent="-228600">
              <a:buAutoNum type="arabicPeriod"/>
            </a:pPr>
            <a:r>
              <a:rPr lang="en-US" baseline="0" dirty="0" err="1"/>
              <a:t>koelkast</a:t>
            </a:r>
            <a:endParaRPr lang="en-US" baseline="0" dirty="0"/>
          </a:p>
          <a:p>
            <a:endParaRPr lang="en-US" dirty="0"/>
          </a:p>
          <a:p>
            <a:r>
              <a:rPr lang="en-US" dirty="0"/>
              <a:t>De </a:t>
            </a:r>
            <a:r>
              <a:rPr lang="en-US" dirty="0" err="1"/>
              <a:t>wasdroger</a:t>
            </a:r>
            <a:r>
              <a:rPr lang="en-US" dirty="0"/>
              <a:t>, </a:t>
            </a:r>
            <a:r>
              <a:rPr lang="en-US" dirty="0" err="1"/>
              <a:t>wasmachine</a:t>
            </a:r>
            <a:r>
              <a:rPr lang="en-US" dirty="0"/>
              <a:t> en </a:t>
            </a:r>
            <a:r>
              <a:rPr lang="en-US" dirty="0" err="1"/>
              <a:t>vaatwasser</a:t>
            </a:r>
            <a:r>
              <a:rPr lang="en-US" baseline="0" dirty="0"/>
              <a:t> </a:t>
            </a:r>
            <a:r>
              <a:rPr lang="en-US" baseline="0" dirty="0" err="1"/>
              <a:t>zijn</a:t>
            </a:r>
            <a:r>
              <a:rPr lang="en-US" baseline="0" dirty="0"/>
              <a:t> </a:t>
            </a:r>
            <a:r>
              <a:rPr lang="en-US" baseline="0" dirty="0" err="1"/>
              <a:t>apparaten</a:t>
            </a:r>
            <a:r>
              <a:rPr lang="en-US" baseline="0" dirty="0"/>
              <a:t> die </a:t>
            </a:r>
            <a:r>
              <a:rPr lang="en-US" baseline="0" dirty="0" err="1"/>
              <a:t>veel</a:t>
            </a:r>
            <a:r>
              <a:rPr lang="en-US" baseline="0" dirty="0"/>
              <a:t> </a:t>
            </a:r>
            <a:r>
              <a:rPr lang="en-US" baseline="0" dirty="0" err="1"/>
              <a:t>energie</a:t>
            </a:r>
            <a:r>
              <a:rPr lang="en-US" baseline="0" dirty="0"/>
              <a:t> </a:t>
            </a:r>
            <a:r>
              <a:rPr lang="en-US" baseline="0" dirty="0" err="1"/>
              <a:t>gebruiken</a:t>
            </a:r>
            <a:r>
              <a:rPr lang="en-US" baseline="0" dirty="0"/>
              <a:t> (</a:t>
            </a:r>
            <a:r>
              <a:rPr lang="en-US" baseline="0" dirty="0" err="1"/>
              <a:t>veel</a:t>
            </a:r>
            <a:r>
              <a:rPr lang="en-US" baseline="0" dirty="0"/>
              <a:t> </a:t>
            </a:r>
            <a:r>
              <a:rPr lang="en-US" baseline="0" dirty="0" err="1"/>
              <a:t>vermogen</a:t>
            </a:r>
            <a:r>
              <a:rPr lang="en-US" baseline="0" dirty="0"/>
              <a:t>). </a:t>
            </a:r>
            <a:r>
              <a:rPr lang="en-US" baseline="0" dirty="0" err="1"/>
              <a:t>Dat</a:t>
            </a:r>
            <a:r>
              <a:rPr lang="en-US" baseline="0" dirty="0"/>
              <a:t> is </a:t>
            </a:r>
            <a:r>
              <a:rPr lang="en-US" baseline="0" dirty="0" err="1"/>
              <a:t>één</a:t>
            </a:r>
            <a:r>
              <a:rPr lang="en-US" baseline="0" dirty="0"/>
              <a:t> van de </a:t>
            </a:r>
            <a:r>
              <a:rPr lang="en-US" baseline="0" dirty="0" err="1"/>
              <a:t>redenen</a:t>
            </a:r>
            <a:r>
              <a:rPr lang="en-US" baseline="0" dirty="0"/>
              <a:t> </a:t>
            </a:r>
            <a:r>
              <a:rPr lang="en-US" baseline="0" dirty="0" err="1"/>
              <a:t>waarom</a:t>
            </a:r>
            <a:r>
              <a:rPr lang="en-US" baseline="0" dirty="0"/>
              <a:t> het </a:t>
            </a:r>
            <a:r>
              <a:rPr lang="en-US" baseline="0" dirty="0" err="1"/>
              <a:t>daar</a:t>
            </a:r>
            <a:r>
              <a:rPr lang="en-US" baseline="0" dirty="0"/>
              <a:t> zo </a:t>
            </a:r>
            <a:r>
              <a:rPr lang="en-US" baseline="0" dirty="0" err="1"/>
              <a:t>vaak</a:t>
            </a:r>
            <a:r>
              <a:rPr lang="en-US" baseline="0" dirty="0"/>
              <a:t> mis </a:t>
            </a:r>
            <a:r>
              <a:rPr lang="en-US" baseline="0" dirty="0" err="1"/>
              <a:t>gaat</a:t>
            </a:r>
            <a:r>
              <a:rPr lang="en-US" baseline="0" dirty="0"/>
              <a:t>. </a:t>
            </a:r>
            <a:r>
              <a:rPr lang="en-US" baseline="0" dirty="0" err="1"/>
              <a:t>Daarnaast</a:t>
            </a:r>
            <a:r>
              <a:rPr lang="en-US" baseline="0" dirty="0"/>
              <a:t> is </a:t>
            </a:r>
            <a:r>
              <a:rPr lang="en-US" baseline="0" dirty="0" err="1"/>
              <a:t>er</a:t>
            </a:r>
            <a:r>
              <a:rPr lang="en-US" baseline="0" dirty="0"/>
              <a:t> </a:t>
            </a:r>
            <a:r>
              <a:rPr lang="en-US" baseline="0" dirty="0" err="1"/>
              <a:t>sprake</a:t>
            </a:r>
            <a:r>
              <a:rPr lang="en-US" baseline="0" dirty="0"/>
              <a:t> van </a:t>
            </a:r>
            <a:r>
              <a:rPr lang="en-US" baseline="0" dirty="0" err="1"/>
              <a:t>vocht</a:t>
            </a:r>
            <a:r>
              <a:rPr lang="en-US" baseline="0" dirty="0"/>
              <a:t>. Vocht en </a:t>
            </a:r>
            <a:r>
              <a:rPr lang="en-US" baseline="0" dirty="0" err="1"/>
              <a:t>elektra</a:t>
            </a:r>
            <a:r>
              <a:rPr lang="en-US" baseline="0" dirty="0"/>
              <a:t> </a:t>
            </a:r>
            <a:r>
              <a:rPr lang="en-US" baseline="0" dirty="0" err="1"/>
              <a:t>gaan</a:t>
            </a:r>
            <a:r>
              <a:rPr lang="en-US" baseline="0" dirty="0"/>
              <a:t> </a:t>
            </a:r>
            <a:r>
              <a:rPr lang="en-US" baseline="0" dirty="0" err="1"/>
              <a:t>niet</a:t>
            </a:r>
            <a:r>
              <a:rPr lang="en-US" baseline="0" dirty="0"/>
              <a:t> </a:t>
            </a:r>
            <a:r>
              <a:rPr lang="en-US" baseline="0" dirty="0" err="1"/>
              <a:t>goed</a:t>
            </a:r>
            <a:r>
              <a:rPr lang="en-US" baseline="0" dirty="0"/>
              <a:t> </a:t>
            </a:r>
            <a:r>
              <a:rPr lang="en-US" baseline="0" dirty="0" err="1"/>
              <a:t>samen</a:t>
            </a:r>
            <a:r>
              <a:rPr lang="en-US" baseline="0" dirty="0"/>
              <a:t>. </a:t>
            </a:r>
            <a:r>
              <a:rPr lang="en-US" baseline="0" dirty="0" err="1"/>
              <a:t>Bij</a:t>
            </a:r>
            <a:r>
              <a:rPr lang="en-US" baseline="0" dirty="0"/>
              <a:t> de </a:t>
            </a:r>
            <a:r>
              <a:rPr lang="en-US" baseline="0" dirty="0" err="1"/>
              <a:t>wasdroger</a:t>
            </a:r>
            <a:r>
              <a:rPr lang="en-US" baseline="0" dirty="0"/>
              <a:t> </a:t>
            </a:r>
            <a:r>
              <a:rPr lang="en-US" baseline="0" dirty="0" err="1"/>
              <a:t>speelt</a:t>
            </a:r>
            <a:r>
              <a:rPr lang="en-US" baseline="0" dirty="0"/>
              <a:t> </a:t>
            </a:r>
            <a:r>
              <a:rPr lang="en-US" baseline="0" dirty="0" err="1"/>
              <a:t>stof</a:t>
            </a:r>
            <a:r>
              <a:rPr lang="en-US" baseline="0" dirty="0"/>
              <a:t> </a:t>
            </a:r>
            <a:r>
              <a:rPr lang="en-US" baseline="0" dirty="0" err="1"/>
              <a:t>natuurlijk</a:t>
            </a:r>
            <a:r>
              <a:rPr lang="en-US" baseline="0" dirty="0"/>
              <a:t> </a:t>
            </a:r>
            <a:r>
              <a:rPr lang="en-US" baseline="0" dirty="0" err="1"/>
              <a:t>ook</a:t>
            </a:r>
            <a:r>
              <a:rPr lang="en-US" baseline="0" dirty="0"/>
              <a:t> </a:t>
            </a:r>
            <a:r>
              <a:rPr lang="en-US" baseline="0" dirty="0" err="1"/>
              <a:t>een</a:t>
            </a:r>
            <a:r>
              <a:rPr lang="en-US" baseline="0" dirty="0"/>
              <a:t> </a:t>
            </a:r>
            <a:r>
              <a:rPr lang="en-US" baseline="0" dirty="0" err="1"/>
              <a:t>rol</a:t>
            </a:r>
            <a:r>
              <a:rPr lang="en-US" baseline="0" dirty="0"/>
              <a:t>.</a:t>
            </a:r>
          </a:p>
          <a:p>
            <a:endParaRPr lang="en-US" b="1" dirty="0"/>
          </a:p>
          <a:p>
            <a:r>
              <a:rPr lang="nl-NL" b="1" dirty="0">
                <a:solidFill>
                  <a:srgbClr val="FF0000"/>
                </a:solidFill>
              </a:rPr>
              <a:t>Tekst Quizmaster: </a:t>
            </a:r>
            <a:endParaRPr lang="en-US" b="1" dirty="0"/>
          </a:p>
          <a:p>
            <a:r>
              <a:rPr lang="en-US" b="0" dirty="0"/>
              <a:t>Is</a:t>
            </a:r>
            <a:r>
              <a:rPr lang="en-US" b="0" baseline="0" dirty="0"/>
              <a:t> </a:t>
            </a:r>
            <a:r>
              <a:rPr lang="en-US" b="0" baseline="0" dirty="0" err="1"/>
              <a:t>wasdroger</a:t>
            </a:r>
            <a:r>
              <a:rPr lang="en-US" b="0" baseline="0" dirty="0"/>
              <a:t> </a:t>
            </a:r>
            <a:r>
              <a:rPr lang="en-US" b="0" baseline="0" dirty="0" err="1"/>
              <a:t>hetzelfde</a:t>
            </a:r>
            <a:r>
              <a:rPr lang="en-US" b="0" baseline="0" dirty="0"/>
              <a:t> </a:t>
            </a:r>
            <a:r>
              <a:rPr lang="en-US" b="0" baseline="0" dirty="0" err="1"/>
              <a:t>als</a:t>
            </a:r>
            <a:r>
              <a:rPr lang="en-US" b="0" baseline="0" dirty="0"/>
              <a:t> </a:t>
            </a:r>
            <a:r>
              <a:rPr lang="en-US" b="0" baseline="0" dirty="0" err="1"/>
              <a:t>droger</a:t>
            </a:r>
            <a:r>
              <a:rPr lang="en-US" b="0" baseline="0" dirty="0"/>
              <a:t>? </a:t>
            </a:r>
          </a:p>
          <a:p>
            <a:r>
              <a:rPr lang="en-US" b="0" baseline="0" dirty="0"/>
              <a:t>Antwoord: Ja. Het </a:t>
            </a:r>
            <a:r>
              <a:rPr lang="en-US" b="0" baseline="0" dirty="0" err="1"/>
              <a:t>gaat</a:t>
            </a:r>
            <a:r>
              <a:rPr lang="en-US" b="0" baseline="0" dirty="0"/>
              <a:t> </a:t>
            </a:r>
            <a:r>
              <a:rPr lang="en-US" b="0" baseline="0" dirty="0" err="1"/>
              <a:t>wel</a:t>
            </a:r>
            <a:r>
              <a:rPr lang="en-US" b="0" baseline="0" dirty="0"/>
              <a:t> </a:t>
            </a:r>
            <a:r>
              <a:rPr lang="en-US" b="0" baseline="0" dirty="0" err="1"/>
              <a:t>eens</a:t>
            </a:r>
            <a:r>
              <a:rPr lang="en-US" b="0" baseline="0" dirty="0"/>
              <a:t> </a:t>
            </a:r>
            <a:r>
              <a:rPr lang="en-US" b="0" baseline="0" dirty="0" err="1"/>
              <a:t>mis</a:t>
            </a:r>
            <a:r>
              <a:rPr lang="en-US" b="0" baseline="0" dirty="0"/>
              <a:t> </a:t>
            </a:r>
            <a:r>
              <a:rPr lang="en-US" b="0" baseline="0" dirty="0" err="1"/>
              <a:t>bij</a:t>
            </a:r>
            <a:r>
              <a:rPr lang="en-US" b="0" baseline="0" dirty="0"/>
              <a:t> de </a:t>
            </a:r>
            <a:r>
              <a:rPr lang="en-US" b="0" baseline="0" dirty="0" err="1"/>
              <a:t>registratie</a:t>
            </a:r>
            <a:r>
              <a:rPr lang="en-US" b="0" baseline="0" dirty="0"/>
              <a:t>; </a:t>
            </a:r>
            <a:r>
              <a:rPr lang="en-US" b="0" baseline="0" dirty="0" err="1"/>
              <a:t>er</a:t>
            </a:r>
            <a:r>
              <a:rPr lang="en-US" b="0" baseline="0" dirty="0"/>
              <a:t> </a:t>
            </a:r>
            <a:r>
              <a:rPr lang="en-US" b="0" baseline="0" dirty="0" err="1"/>
              <a:t>wordt</a:t>
            </a:r>
            <a:r>
              <a:rPr lang="en-US" b="0" baseline="0" dirty="0"/>
              <a:t> hard </a:t>
            </a:r>
            <a:r>
              <a:rPr lang="en-US" b="0" baseline="0" dirty="0" err="1"/>
              <a:t>aan</a:t>
            </a:r>
            <a:r>
              <a:rPr lang="en-US" b="0" baseline="0" dirty="0"/>
              <a:t> </a:t>
            </a:r>
            <a:r>
              <a:rPr lang="en-US" b="0" baseline="0" dirty="0" err="1"/>
              <a:t>gewerkt</a:t>
            </a:r>
            <a:r>
              <a:rPr lang="en-US" b="0" baseline="0" dirty="0"/>
              <a:t> om </a:t>
            </a:r>
            <a:r>
              <a:rPr lang="en-US" b="0" baseline="0" dirty="0" err="1"/>
              <a:t>dit</a:t>
            </a:r>
            <a:r>
              <a:rPr lang="en-US" b="0" baseline="0" dirty="0"/>
              <a:t> te </a:t>
            </a:r>
            <a:r>
              <a:rPr lang="en-US" b="0" baseline="0" dirty="0" err="1"/>
              <a:t>verbeteren</a:t>
            </a:r>
            <a:r>
              <a:rPr lang="en-US" b="0" baseline="0" dirty="0"/>
              <a:t>.</a:t>
            </a:r>
          </a:p>
          <a:p>
            <a:endParaRPr lang="en-US" b="1" baseline="0"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18</a:t>
            </a:fld>
            <a:endParaRPr lang="nl-NL"/>
          </a:p>
        </p:txBody>
      </p:sp>
    </p:spTree>
    <p:extLst>
      <p:ext uri="{BB962C8B-B14F-4D97-AF65-F5344CB8AC3E}">
        <p14:creationId xmlns:p14="http://schemas.microsoft.com/office/powerpoint/2010/main" val="153359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19</a:t>
            </a:fld>
            <a:endParaRPr lang="nl-NL"/>
          </a:p>
        </p:txBody>
      </p:sp>
    </p:spTree>
    <p:extLst>
      <p:ext uri="{BB962C8B-B14F-4D97-AF65-F5344CB8AC3E}">
        <p14:creationId xmlns:p14="http://schemas.microsoft.com/office/powerpoint/2010/main" val="289719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40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a:t>
            </a:fld>
            <a:endParaRPr lang="nl-NL"/>
          </a:p>
        </p:txBody>
      </p:sp>
    </p:spTree>
    <p:extLst>
      <p:ext uri="{BB962C8B-B14F-4D97-AF65-F5344CB8AC3E}">
        <p14:creationId xmlns:p14="http://schemas.microsoft.com/office/powerpoint/2010/main" val="2581089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20</a:t>
            </a:fld>
            <a:endParaRPr lang="nl-NL"/>
          </a:p>
        </p:txBody>
      </p:sp>
    </p:spTree>
    <p:extLst>
      <p:ext uri="{BB962C8B-B14F-4D97-AF65-F5344CB8AC3E}">
        <p14:creationId xmlns:p14="http://schemas.microsoft.com/office/powerpoint/2010/main" val="1990801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Op de foto zie je de versmelting in het elektrische circuit van de vaatwasser. </a:t>
            </a:r>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21</a:t>
            </a:fld>
            <a:endParaRPr lang="nl-NL"/>
          </a:p>
        </p:txBody>
      </p:sp>
    </p:spTree>
    <p:extLst>
      <p:ext uri="{BB962C8B-B14F-4D97-AF65-F5344CB8AC3E}">
        <p14:creationId xmlns:p14="http://schemas.microsoft.com/office/powerpoint/2010/main" val="1000759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Times New Roman" panose="02020603050405020304" pitchFamily="18" charset="0"/>
            </a:endParaRPr>
          </a:p>
        </p:txBody>
      </p:sp>
    </p:spTree>
    <p:extLst>
      <p:ext uri="{BB962C8B-B14F-4D97-AF65-F5344CB8AC3E}">
        <p14:creationId xmlns:p14="http://schemas.microsoft.com/office/powerpoint/2010/main" val="301680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5</a:t>
            </a:r>
            <a:endParaRPr lang="nl-NL" sz="1200" b="0" dirty="0"/>
          </a:p>
          <a:p>
            <a:endParaRPr lang="nl-NL" b="1" dirty="0">
              <a:solidFill>
                <a:srgbClr val="FF0000"/>
              </a:solidFill>
            </a:endParaRPr>
          </a:p>
          <a:p>
            <a:r>
              <a:rPr lang="nl-NL" b="1" dirty="0">
                <a:solidFill>
                  <a:srgbClr val="FF0000"/>
                </a:solidFill>
              </a:rPr>
              <a:t>Taak Quizmaster: </a:t>
            </a:r>
            <a:r>
              <a:rPr lang="nl-NL" b="1" baseline="0" dirty="0"/>
              <a:t>: </a:t>
            </a:r>
          </a:p>
          <a:p>
            <a:pPr marL="171450" indent="-171450">
              <a:buFontTx/>
              <a:buChar char="-"/>
            </a:pPr>
            <a:r>
              <a:rPr lang="nl-NL" b="1" baseline="0" dirty="0"/>
              <a:t>de 3 A4-tjes op de vloer neerleggen  (op ruime afstand van elkaar) met A B en C</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23</a:t>
            </a:fld>
            <a:endParaRPr lang="nl-NL"/>
          </a:p>
        </p:txBody>
      </p:sp>
    </p:spTree>
    <p:extLst>
      <p:ext uri="{BB962C8B-B14F-4D97-AF65-F5344CB8AC3E}">
        <p14:creationId xmlns:p14="http://schemas.microsoft.com/office/powerpoint/2010/main" val="357777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Taak</a:t>
            </a:r>
            <a:r>
              <a:rPr lang="nl-NL" b="1" baseline="0" dirty="0"/>
              <a:t> </a:t>
            </a:r>
            <a:r>
              <a:rPr lang="nl-NL" b="1" dirty="0">
                <a:solidFill>
                  <a:srgbClr val="FF0000"/>
                </a:solidFill>
              </a:rPr>
              <a:t>Quizmaster: </a:t>
            </a:r>
            <a:endParaRPr lang="nl-NL" b="1" baseline="0" dirty="0"/>
          </a:p>
          <a:p>
            <a:pPr marL="171450" indent="-171450">
              <a:buFontTx/>
              <a:buChar char="-"/>
            </a:pPr>
            <a:r>
              <a:rPr lang="nl-NL" b="1" baseline="0" dirty="0"/>
              <a:t>De 5 A4-tjes (0%, 25%, 50%, 75% en 100%) op de vloer neerleggen  (op ruime afstand van elkaar)</a:t>
            </a:r>
          </a:p>
          <a:p>
            <a:pPr marL="171450" indent="-171450">
              <a:buFontTx/>
              <a:buChar char="-"/>
            </a:pPr>
            <a:r>
              <a:rPr lang="nl-NL" b="1" baseline="0" dirty="0"/>
              <a:t>Vraag voorlezen + mogelijke antwoorden:</a:t>
            </a:r>
          </a:p>
          <a:p>
            <a:pPr marL="628650" lvl="1" indent="-171450">
              <a:buFont typeface="Arial" panose="020B0604020202020204" pitchFamily="34" charset="0"/>
              <a:buChar char="•"/>
            </a:pPr>
            <a:r>
              <a:rPr lang="nl-NL" b="1" baseline="0" dirty="0"/>
              <a:t>Brand buiten voorwerp</a:t>
            </a:r>
          </a:p>
          <a:p>
            <a:pPr marL="628650" lvl="1" indent="-171450">
              <a:buFont typeface="Arial" panose="020B0604020202020204" pitchFamily="34" charset="0"/>
              <a:buChar char="•"/>
            </a:pPr>
            <a:r>
              <a:rPr lang="nl-NL" b="1" baseline="0" dirty="0"/>
              <a:t>Brand buiten de ruimte</a:t>
            </a:r>
          </a:p>
          <a:p>
            <a:pPr marL="628650" lvl="1" indent="-171450">
              <a:buFont typeface="Arial" panose="020B0604020202020204" pitchFamily="34" charset="0"/>
              <a:buChar char="•"/>
            </a:pPr>
            <a:r>
              <a:rPr lang="nl-NL" b="1" baseline="0" dirty="0"/>
              <a:t>Brand buiten de verdieping</a:t>
            </a:r>
          </a:p>
          <a:p>
            <a:pPr marL="628650" lvl="1" indent="-171450">
              <a:buFont typeface="Arial" panose="020B0604020202020204" pitchFamily="34" charset="0"/>
              <a:buChar char="•"/>
            </a:pPr>
            <a:r>
              <a:rPr lang="nl-NL" b="1" baseline="0" dirty="0"/>
              <a:t>Brand buiten het brandcompartiment</a:t>
            </a:r>
          </a:p>
          <a:p>
            <a:pPr marL="171450" indent="-171450">
              <a:buFontTx/>
              <a:buChar char="-"/>
            </a:pPr>
            <a:endParaRPr lang="nl-NL" b="1" baseline="0" dirty="0"/>
          </a:p>
          <a:p>
            <a:pPr marL="171450" indent="-171450">
              <a:buFontTx/>
              <a:buChar char="-"/>
            </a:pPr>
            <a:endParaRPr lang="nl-NL" b="1" baseline="0" dirty="0"/>
          </a:p>
          <a:p>
            <a:pPr marL="171450" indent="-171450">
              <a:buFontTx/>
              <a:buChar char="-"/>
            </a:pPr>
            <a:r>
              <a:rPr lang="nl-NL" b="1" baseline="0" dirty="0"/>
              <a:t>Vraag de deelnemers te gaan staan op de positie van het percentage dat hij of zij denkt dat het juiste antwoord is. 0% - 100% staan</a:t>
            </a:r>
            <a:endParaRPr lang="nl-NL" b="1"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24</a:t>
            </a:fld>
            <a:endParaRPr lang="nl-NL"/>
          </a:p>
        </p:txBody>
      </p:sp>
    </p:spTree>
    <p:extLst>
      <p:ext uri="{BB962C8B-B14F-4D97-AF65-F5344CB8AC3E}">
        <p14:creationId xmlns:p14="http://schemas.microsoft.com/office/powerpoint/2010/main" val="170139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r>
              <a:rPr lang="nl-NL" dirty="0"/>
              <a:t>Het antwoord is:</a:t>
            </a:r>
            <a:r>
              <a:rPr lang="nl-NL" baseline="0" dirty="0"/>
              <a:t> 13%</a:t>
            </a:r>
            <a:endParaRPr lang="nl-NL" dirty="0"/>
          </a:p>
          <a:p>
            <a:r>
              <a:rPr lang="nl-NL" dirty="0"/>
              <a:t>Als</a:t>
            </a:r>
            <a:r>
              <a:rPr lang="nl-NL" baseline="0" dirty="0"/>
              <a:t> een brand op tijd wordt ontdekt, is de kans dat de brandweer op tijd in kan grijpen groter. Denk met z’n alleen maar eens terug hoe vaak je een brand hebt die groter wordt dan de ruimte van ontstaan. Let op: het gaat niet om de rook maar om het vuur. </a:t>
            </a:r>
          </a:p>
          <a:p>
            <a:r>
              <a:rPr lang="nl-NL" baseline="0" dirty="0"/>
              <a:t>Een schoorsteenkanaal is ook beschouwd als een ruimte. Als we branden door stoken er buiten laten, dan komt het vuur in 15% van de gevallen buiten de ruimte van ontstaan.</a:t>
            </a:r>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25</a:t>
            </a:fld>
            <a:endParaRPr lang="nl-NL"/>
          </a:p>
        </p:txBody>
      </p:sp>
    </p:spTree>
    <p:extLst>
      <p:ext uri="{BB962C8B-B14F-4D97-AF65-F5344CB8AC3E}">
        <p14:creationId xmlns:p14="http://schemas.microsoft.com/office/powerpoint/2010/main" val="1348653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6</a:t>
            </a:r>
            <a:endParaRPr lang="nl-NL" sz="1200" b="0"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26</a:t>
            </a:fld>
            <a:endParaRPr lang="nl-NL"/>
          </a:p>
        </p:txBody>
      </p:sp>
    </p:spTree>
    <p:extLst>
      <p:ext uri="{BB962C8B-B14F-4D97-AF65-F5344CB8AC3E}">
        <p14:creationId xmlns:p14="http://schemas.microsoft.com/office/powerpoint/2010/main" val="396841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pPr marL="171450" indent="-171450">
              <a:buFontTx/>
              <a:buChar char="-"/>
            </a:pPr>
            <a:r>
              <a:rPr lang="nl-NL" b="1" baseline="0" dirty="0"/>
              <a:t>Vraag voorlezen + mogelijke antwoorden:</a:t>
            </a:r>
          </a:p>
          <a:p>
            <a:pPr marL="685800" lvl="1" indent="-228600">
              <a:buFont typeface="Arial" panose="020B0604020202020204" pitchFamily="34" charset="0"/>
              <a:buAutoNum type="alphaUcPeriod"/>
            </a:pPr>
            <a:r>
              <a:rPr lang="nl-NL" b="1" baseline="0" dirty="0"/>
              <a:t>Rookmelders aanbrengen &amp; deuren sluiten</a:t>
            </a:r>
          </a:p>
          <a:p>
            <a:pPr marL="685800" lvl="1" indent="-228600">
              <a:buFont typeface="Arial" panose="020B0604020202020204" pitchFamily="34" charset="0"/>
              <a:buAutoNum type="alphaUcPeriod"/>
            </a:pPr>
            <a:r>
              <a:rPr lang="nl-NL" b="1" baseline="0" dirty="0"/>
              <a:t>Rookmelders aanbrengen</a:t>
            </a:r>
          </a:p>
          <a:p>
            <a:pPr marL="685800" lvl="1" indent="-228600">
              <a:buFont typeface="Arial" panose="020B0604020202020204" pitchFamily="34" charset="0"/>
              <a:buAutoNum type="alphaUcPeriod"/>
            </a:pPr>
            <a:r>
              <a:rPr lang="nl-NL" b="1" baseline="0" dirty="0"/>
              <a:t>CO-melders aanbrengen (Koolmonoxide-melders)</a:t>
            </a:r>
          </a:p>
          <a:p>
            <a:pPr marL="171450" indent="-171450">
              <a:buFontTx/>
              <a:buChar char="-"/>
            </a:pPr>
            <a:endParaRPr lang="nl-NL" b="1" baseline="0" dirty="0"/>
          </a:p>
          <a:p>
            <a:pPr marL="171450" indent="-171450">
              <a:buFontTx/>
              <a:buChar char="-"/>
            </a:pPr>
            <a:endParaRPr lang="nl-NL"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baseline="0" dirty="0"/>
              <a:t>Vraag de deelnemers om bij A, B of C te gaan staan</a:t>
            </a:r>
          </a:p>
          <a:p>
            <a:pPr marL="0" indent="0">
              <a:buFontTx/>
              <a:buNone/>
            </a:pPr>
            <a:endParaRPr lang="nl-NL" b="1"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27</a:t>
            </a:fld>
            <a:endParaRPr lang="nl-NL"/>
          </a:p>
        </p:txBody>
      </p:sp>
    </p:spTree>
    <p:extLst>
      <p:ext uri="{BB962C8B-B14F-4D97-AF65-F5344CB8AC3E}">
        <p14:creationId xmlns:p14="http://schemas.microsoft.com/office/powerpoint/2010/main" val="2743474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r>
              <a:rPr lang="nl-NL" dirty="0"/>
              <a:t>Het juiste antwoord is:</a:t>
            </a:r>
            <a:r>
              <a:rPr lang="nl-NL" baseline="0" dirty="0"/>
              <a:t> A: Rookmelders aanbrengen </a:t>
            </a:r>
            <a:r>
              <a:rPr lang="nl-NL" b="1" baseline="0" dirty="0"/>
              <a:t>en</a:t>
            </a:r>
            <a:r>
              <a:rPr lang="nl-NL" b="0" baseline="0" dirty="0"/>
              <a:t> deuren sluiten.</a:t>
            </a:r>
            <a:endParaRPr lang="nl-NL" baseline="0" dirty="0"/>
          </a:p>
          <a:p>
            <a:endParaRPr lang="nl-NL" baseline="0" dirty="0"/>
          </a:p>
          <a:p>
            <a:r>
              <a:rPr lang="nl-NL" dirty="0"/>
              <a:t>Op de foto zie je een keukenbrand in een studentenwoning waarbij de deur gesloten is</a:t>
            </a:r>
            <a:r>
              <a:rPr lang="nl-NL" baseline="0" dirty="0"/>
              <a:t>. De deur is open gegaan om de brand te bestrijden maar als de deur open had gestaan voor aankomst van de brandweer dan hadden brand en rook zich verder kunnen verspreiden. </a:t>
            </a:r>
            <a:endParaRPr lang="nl-NL" dirty="0"/>
          </a:p>
          <a:p>
            <a:endParaRPr lang="nl-NL" dirty="0"/>
          </a:p>
          <a:p>
            <a:r>
              <a:rPr lang="nl-NL" dirty="0"/>
              <a:t>Door binnendeuren zo veel mogelijk te sluiten voorkom je dat brand en rook zic</a:t>
            </a:r>
            <a:r>
              <a:rPr lang="nl-NL" baseline="0" dirty="0"/>
              <a:t>h vrij door het huis kunnen verspreiden. Het is begrijpelijk dat mensen deuren op laten staan om bijvoorbeeld kinderen te kunnen horen.  </a:t>
            </a:r>
          </a:p>
          <a:p>
            <a:r>
              <a:rPr lang="nl-NL" baseline="0" dirty="0"/>
              <a:t>Als je weg gaat is het een kleine moeite om in huis even de deuren te sluiten. Kan bij brand veel schade voorkomen. Een gesloten deur zorgt er ook voor dat de brand minder zuurstof ter beschikking heeft om te kunnen branden.</a:t>
            </a:r>
            <a:endParaRPr lang="nl-NL"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28</a:t>
            </a:fld>
            <a:endParaRPr lang="nl-NL"/>
          </a:p>
        </p:txBody>
      </p:sp>
    </p:spTree>
    <p:extLst>
      <p:ext uri="{BB962C8B-B14F-4D97-AF65-F5344CB8AC3E}">
        <p14:creationId xmlns:p14="http://schemas.microsoft.com/office/powerpoint/2010/main" val="4265900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r>
              <a:rPr lang="nl-NL" dirty="0"/>
              <a:t>Rookmelders</a:t>
            </a:r>
            <a:r>
              <a:rPr lang="nl-NL" baseline="0" dirty="0"/>
              <a:t> zorgen er voor dat je bij een brand op tijd wordt gewaarschuwd. Maar vertel eens eerlijk: “Word jij op tijd gewaarschuwd als er brand is in je eigen woning? Heb jij je woning voorzien van voldoende rookmelders?”</a:t>
            </a:r>
          </a:p>
          <a:p>
            <a:r>
              <a:rPr lang="nl-NL" baseline="0" dirty="0"/>
              <a:t>Wat voldoende rookmelders zijn komt bij de volgende vraag naar voren. Waar horen ze eigenlijk te hangen?</a:t>
            </a:r>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29</a:t>
            </a:fld>
            <a:endParaRPr lang="nl-NL"/>
          </a:p>
        </p:txBody>
      </p:sp>
    </p:spTree>
    <p:extLst>
      <p:ext uri="{BB962C8B-B14F-4D97-AF65-F5344CB8AC3E}">
        <p14:creationId xmlns:p14="http://schemas.microsoft.com/office/powerpoint/2010/main" val="1268201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Tekst Quizmaster: </a:t>
            </a:r>
            <a:r>
              <a:rPr lang="nl-NL" sz="1400" b="0" dirty="0">
                <a:solidFill>
                  <a:srgbClr val="FF0000"/>
                </a:solidFill>
              </a:rPr>
              <a:t>We beginnen</a:t>
            </a:r>
            <a:r>
              <a:rPr lang="nl-NL" sz="1400" b="0" baseline="0" dirty="0">
                <a:solidFill>
                  <a:srgbClr val="FF0000"/>
                </a:solidFill>
              </a:rPr>
              <a:t> met vraag 1</a:t>
            </a:r>
            <a:endParaRPr lang="nl-NL" sz="1400" b="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a:t>
            </a:fld>
            <a:endParaRPr lang="nl-NL"/>
          </a:p>
        </p:txBody>
      </p:sp>
    </p:spTree>
    <p:extLst>
      <p:ext uri="{BB962C8B-B14F-4D97-AF65-F5344CB8AC3E}">
        <p14:creationId xmlns:p14="http://schemas.microsoft.com/office/powerpoint/2010/main" val="388779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7</a:t>
            </a:r>
            <a:endParaRPr lang="nl-NL" sz="1200" b="0" dirty="0"/>
          </a:p>
          <a:p>
            <a:endParaRPr lang="nl-NL" b="1" dirty="0">
              <a:solidFill>
                <a:srgbClr val="FF0000"/>
              </a:solidFill>
            </a:endParaRPr>
          </a:p>
          <a:p>
            <a:endParaRPr lang="nl-NL" b="1" dirty="0">
              <a:solidFill>
                <a:srgbClr val="FF0000"/>
              </a:solidFill>
            </a:endParaRPr>
          </a:p>
          <a:p>
            <a:r>
              <a:rPr lang="nl-NL" b="1" dirty="0">
                <a:solidFill>
                  <a:srgbClr val="FF0000"/>
                </a:solidFill>
              </a:rPr>
              <a:t>Taak Quizmaster: </a:t>
            </a:r>
            <a:r>
              <a:rPr lang="nl-NL" b="1" baseline="0" dirty="0"/>
              <a:t>: </a:t>
            </a:r>
          </a:p>
          <a:p>
            <a:pPr marL="171450" indent="-171450">
              <a:buFontTx/>
              <a:buChar char="-"/>
            </a:pPr>
            <a:r>
              <a:rPr lang="nl-NL" b="1" baseline="0" dirty="0"/>
              <a:t>de 3 A4-tjes op de vloer neerleggen  (op ruime afstand van elkaar) met A B en C</a:t>
            </a:r>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30</a:t>
            </a:fld>
            <a:endParaRPr lang="nl-NL"/>
          </a:p>
        </p:txBody>
      </p:sp>
    </p:spTree>
    <p:extLst>
      <p:ext uri="{BB962C8B-B14F-4D97-AF65-F5344CB8AC3E}">
        <p14:creationId xmlns:p14="http://schemas.microsoft.com/office/powerpoint/2010/main" val="351812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pPr marL="171450" indent="-171450">
              <a:buFontTx/>
              <a:buChar char="-"/>
            </a:pPr>
            <a:r>
              <a:rPr lang="nl-NL" b="1" baseline="0" dirty="0"/>
              <a:t>Vraag voorlezen (benadrukken: “volgens de brandweer”+ mogelijke antwoorden:</a:t>
            </a:r>
          </a:p>
          <a:p>
            <a:pPr marL="457200" lvl="1" indent="0">
              <a:buFont typeface="+mj-lt"/>
              <a:buNone/>
            </a:pPr>
            <a:r>
              <a:rPr lang="en-US" sz="4400" dirty="0"/>
              <a:t>A. In de </a:t>
            </a:r>
            <a:r>
              <a:rPr lang="en-US" sz="4400" dirty="0" err="1"/>
              <a:t>ruimten</a:t>
            </a:r>
            <a:r>
              <a:rPr lang="en-US" sz="4400" dirty="0"/>
              <a:t> op de </a:t>
            </a:r>
            <a:r>
              <a:rPr lang="en-US" sz="4400" dirty="0" err="1"/>
              <a:t>vluchtroute</a:t>
            </a:r>
            <a:r>
              <a:rPr lang="en-US" sz="4400" dirty="0"/>
              <a:t> </a:t>
            </a:r>
            <a:r>
              <a:rPr lang="en-US" sz="4400" dirty="0" err="1"/>
              <a:t>naar</a:t>
            </a:r>
            <a:r>
              <a:rPr lang="en-US" sz="4400" dirty="0"/>
              <a:t> </a:t>
            </a:r>
            <a:r>
              <a:rPr lang="en-US" sz="4400" dirty="0" err="1"/>
              <a:t>buiten</a:t>
            </a:r>
            <a:endParaRPr lang="en-US" sz="4400" dirty="0"/>
          </a:p>
          <a:p>
            <a:pPr marL="457200" lvl="1" indent="0">
              <a:buFont typeface="+mj-lt"/>
              <a:buNone/>
            </a:pPr>
            <a:r>
              <a:rPr lang="en-US" sz="4400" dirty="0"/>
              <a:t>B. Antwoord A + </a:t>
            </a:r>
            <a:r>
              <a:rPr lang="en-US" sz="4400" dirty="0" err="1"/>
              <a:t>ruimten</a:t>
            </a:r>
            <a:r>
              <a:rPr lang="en-US" sz="4400" dirty="0"/>
              <a:t> </a:t>
            </a:r>
            <a:r>
              <a:rPr lang="en-US" sz="4400" dirty="0" err="1"/>
              <a:t>waarin</a:t>
            </a:r>
            <a:r>
              <a:rPr lang="en-US" sz="4400" dirty="0"/>
              <a:t> </a:t>
            </a:r>
            <a:r>
              <a:rPr lang="en-US" sz="4400" dirty="0" err="1"/>
              <a:t>geslapen</a:t>
            </a:r>
            <a:r>
              <a:rPr lang="en-US" sz="4400" dirty="0"/>
              <a:t> </a:t>
            </a:r>
            <a:r>
              <a:rPr lang="en-US" sz="4400" dirty="0" err="1"/>
              <a:t>wordt</a:t>
            </a:r>
            <a:r>
              <a:rPr lang="en-US" sz="4400" dirty="0"/>
              <a:t>.</a:t>
            </a:r>
          </a:p>
          <a:p>
            <a:pPr marL="457200" lvl="1" indent="0">
              <a:buFont typeface="+mj-lt"/>
              <a:buNone/>
            </a:pPr>
            <a:r>
              <a:rPr lang="en-US" sz="4400" dirty="0"/>
              <a:t>C. Antwoord A + de </a:t>
            </a:r>
            <a:r>
              <a:rPr lang="en-US" sz="4400" dirty="0" err="1"/>
              <a:t>keuken</a:t>
            </a:r>
            <a:r>
              <a:rPr lang="en-US" sz="4400" dirty="0"/>
              <a:t>  </a:t>
            </a:r>
          </a:p>
          <a:p>
            <a:pPr marL="171450" indent="-171450">
              <a:buFontTx/>
              <a:buChar char="-"/>
            </a:pPr>
            <a:endParaRPr lang="nl-NL" b="1" baseline="0" dirty="0"/>
          </a:p>
          <a:p>
            <a:pPr marL="171450" indent="-171450">
              <a:buFontTx/>
              <a:buChar char="-"/>
            </a:pPr>
            <a:endParaRPr lang="nl-NL"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baseline="0" dirty="0"/>
              <a:t>Vraag de deelnemers om bij A, B of C te gaan staan</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31</a:t>
            </a:fld>
            <a:endParaRPr lang="nl-NL"/>
          </a:p>
        </p:txBody>
      </p:sp>
    </p:spTree>
    <p:extLst>
      <p:ext uri="{BB962C8B-B14F-4D97-AF65-F5344CB8AC3E}">
        <p14:creationId xmlns:p14="http://schemas.microsoft.com/office/powerpoint/2010/main" val="2060198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r>
              <a:rPr lang="nl-NL" dirty="0"/>
              <a:t>Antwoord B is correct.</a:t>
            </a:r>
          </a:p>
          <a:p>
            <a:br>
              <a:rPr lang="nl-NL" dirty="0"/>
            </a:br>
            <a:r>
              <a:rPr lang="nl-NL" dirty="0"/>
              <a:t>Een</a:t>
            </a:r>
            <a:r>
              <a:rPr lang="nl-NL" baseline="0" dirty="0"/>
              <a:t> rookmelder kan het beste tegen het plafond worden bevestigd op 50 cm van de muur af als dat kan. Door in de vluchtroute rookmelders op te hangen wordt je gewaarschuwd als er rook op je vluchtroute hangt. Sinds enkele jaren wordt geadviseerd om ook in je slaapkamer rookmelders op te hangen. Daar zijn namelijk diverse potentiele brandoorzaken aanwezig.</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32</a:t>
            </a:fld>
            <a:endParaRPr lang="nl-NL"/>
          </a:p>
        </p:txBody>
      </p:sp>
    </p:spTree>
    <p:extLst>
      <p:ext uri="{BB962C8B-B14F-4D97-AF65-F5344CB8AC3E}">
        <p14:creationId xmlns:p14="http://schemas.microsoft.com/office/powerpoint/2010/main" val="3579889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r>
              <a:rPr lang="nl-NL" sz="1200" b="0" baseline="0" dirty="0">
                <a:solidFill>
                  <a:srgbClr val="FF0000"/>
                </a:solidFill>
              </a:rPr>
              <a:t>Vraag 8</a:t>
            </a:r>
            <a:endParaRPr lang="nl-NL" sz="1200" b="0"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33</a:t>
            </a:fld>
            <a:endParaRPr lang="nl-NL"/>
          </a:p>
        </p:txBody>
      </p:sp>
    </p:spTree>
    <p:extLst>
      <p:ext uri="{BB962C8B-B14F-4D97-AF65-F5344CB8AC3E}">
        <p14:creationId xmlns:p14="http://schemas.microsoft.com/office/powerpoint/2010/main" val="1194899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nl-NL" dirty="0"/>
          </a:p>
          <a:p>
            <a:pPr marL="171450" indent="-171450">
              <a:buFontTx/>
              <a:buChar char="-"/>
            </a:pPr>
            <a:r>
              <a:rPr lang="nl-NL" b="1" baseline="0" dirty="0"/>
              <a:t>Vraag voorlezen + mogelijke antwoorden:</a:t>
            </a:r>
          </a:p>
          <a:p>
            <a:pPr marL="685800" lvl="1" indent="-228600">
              <a:buFont typeface="Arial" panose="020B0604020202020204" pitchFamily="34" charset="0"/>
              <a:buAutoNum type="alphaUcPeriod"/>
            </a:pPr>
            <a:r>
              <a:rPr lang="nl-NL" b="0" baseline="0" dirty="0"/>
              <a:t>Gekoppelde rookmelder 230 volt</a:t>
            </a:r>
          </a:p>
          <a:p>
            <a:pPr marL="685800" lvl="1" indent="-228600">
              <a:buFont typeface="Arial" panose="020B0604020202020204" pitchFamily="34" charset="0"/>
              <a:buAutoNum type="alphaUcPeriod"/>
            </a:pPr>
            <a:r>
              <a:rPr lang="nl-NL" b="0" baseline="0" dirty="0"/>
              <a:t>Rookmelder met 10 jarige </a:t>
            </a:r>
            <a:r>
              <a:rPr lang="nl-NL" b="0" baseline="0" dirty="0" err="1"/>
              <a:t>baterij</a:t>
            </a:r>
            <a:endParaRPr lang="nl-NL" b="0" baseline="0" dirty="0"/>
          </a:p>
          <a:p>
            <a:pPr marL="685800" lvl="1" indent="-228600">
              <a:buFont typeface="Arial" panose="020B0604020202020204" pitchFamily="34" charset="0"/>
              <a:buAutoNum type="alphaUcPeriod"/>
            </a:pPr>
            <a:r>
              <a:rPr lang="nl-NL" b="0" baseline="0" dirty="0"/>
              <a:t>Rookmelder met 9 volt batterij</a:t>
            </a:r>
          </a:p>
          <a:p>
            <a:pPr marL="171450" indent="-171450">
              <a:buFontTx/>
              <a:buChar char="-"/>
            </a:pPr>
            <a:endParaRPr lang="nl-NL" b="1" baseline="0" dirty="0"/>
          </a:p>
          <a:p>
            <a:pPr marL="171450" indent="-171450">
              <a:buFontTx/>
              <a:buChar char="-"/>
            </a:pPr>
            <a:endParaRPr lang="nl-NL"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baseline="0" dirty="0"/>
              <a:t>Vraag de deelnemers om bij A, B of C te gaan staan</a:t>
            </a:r>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34</a:t>
            </a:fld>
            <a:endParaRPr lang="nl-NL"/>
          </a:p>
        </p:txBody>
      </p:sp>
    </p:spTree>
    <p:extLst>
      <p:ext uri="{BB962C8B-B14F-4D97-AF65-F5344CB8AC3E}">
        <p14:creationId xmlns:p14="http://schemas.microsoft.com/office/powerpoint/2010/main" val="3831456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1" baseline="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35</a:t>
            </a:fld>
            <a:endParaRPr lang="nl-NL"/>
          </a:p>
        </p:txBody>
      </p:sp>
    </p:spTree>
    <p:extLst>
      <p:ext uri="{BB962C8B-B14F-4D97-AF65-F5344CB8AC3E}">
        <p14:creationId xmlns:p14="http://schemas.microsoft.com/office/powerpoint/2010/main" val="309847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EDEC3F-AA79-4DC9-87A7-26879FBF4872}" type="slidenum">
              <a:rPr lang="nl-NL" smtClean="0"/>
              <a:t>36</a:t>
            </a:fld>
            <a:endParaRPr lang="nl-NL"/>
          </a:p>
        </p:txBody>
      </p:sp>
    </p:spTree>
    <p:extLst>
      <p:ext uri="{BB962C8B-B14F-4D97-AF65-F5344CB8AC3E}">
        <p14:creationId xmlns:p14="http://schemas.microsoft.com/office/powerpoint/2010/main" val="284218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EDEC3F-AA79-4DC9-87A7-26879FBF4872}" type="slidenum">
              <a:rPr lang="nl-NL" smtClean="0"/>
              <a:t>37</a:t>
            </a:fld>
            <a:endParaRPr lang="nl-NL"/>
          </a:p>
        </p:txBody>
      </p:sp>
    </p:spTree>
    <p:extLst>
      <p:ext uri="{BB962C8B-B14F-4D97-AF65-F5344CB8AC3E}">
        <p14:creationId xmlns:p14="http://schemas.microsoft.com/office/powerpoint/2010/main" val="3275391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EDEC3F-AA79-4DC9-87A7-26879FBF4872}" type="slidenum">
              <a:rPr lang="nl-NL" smtClean="0"/>
              <a:t>38</a:t>
            </a:fld>
            <a:endParaRPr lang="nl-NL"/>
          </a:p>
        </p:txBody>
      </p:sp>
    </p:spTree>
    <p:extLst>
      <p:ext uri="{BB962C8B-B14F-4D97-AF65-F5344CB8AC3E}">
        <p14:creationId xmlns:p14="http://schemas.microsoft.com/office/powerpoint/2010/main" val="1617171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01680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Taak Quizmaster: </a:t>
            </a:r>
            <a:r>
              <a:rPr lang="nl-NL" b="1" baseline="0" dirty="0"/>
              <a:t>: </a:t>
            </a:r>
          </a:p>
          <a:p>
            <a:pPr marL="171450" indent="-171450">
              <a:buFontTx/>
              <a:buChar char="-"/>
            </a:pPr>
            <a:r>
              <a:rPr lang="nl-NL" b="1" baseline="0" dirty="0"/>
              <a:t>de 3 A4-tjes op de vloer neerleggen  (op ruime afstand van elkaar) met A B en C (laat de positie wel overeenkomen met de antwoord posities op het scherm). </a:t>
            </a:r>
          </a:p>
          <a:p>
            <a:pPr marL="171450" indent="-171450">
              <a:buFontTx/>
              <a:buChar char="-"/>
            </a:pPr>
            <a:r>
              <a:rPr lang="nl-NL" b="1" baseline="0" dirty="0"/>
              <a:t>Vraag voorlezen + mogelijke antwoorden</a:t>
            </a:r>
          </a:p>
          <a:p>
            <a:pPr marL="171450" indent="-171450">
              <a:buFontTx/>
              <a:buChar char="-"/>
            </a:pPr>
            <a:r>
              <a:rPr lang="nl-NL" b="1" baseline="0" dirty="0"/>
              <a:t>Vraag de deelnemers om bij A, B of C staan</a:t>
            </a:r>
            <a:endParaRPr lang="nl-NL" b="1"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4</a:t>
            </a:fld>
            <a:endParaRPr lang="nl-NL"/>
          </a:p>
        </p:txBody>
      </p:sp>
    </p:spTree>
    <p:extLst>
      <p:ext uri="{BB962C8B-B14F-4D97-AF65-F5344CB8AC3E}">
        <p14:creationId xmlns:p14="http://schemas.microsoft.com/office/powerpoint/2010/main" val="294908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Tekst Quizmaster: </a:t>
            </a:r>
            <a:endParaRPr lang="en-US" dirty="0"/>
          </a:p>
          <a:p>
            <a:r>
              <a:rPr lang="en-US" dirty="0"/>
              <a:t>Het goede</a:t>
            </a:r>
            <a:r>
              <a:rPr lang="en-US" baseline="0" dirty="0"/>
              <a:t> antwoord is antwoord B.</a:t>
            </a:r>
            <a:endParaRPr lang="en-US" dirty="0"/>
          </a:p>
          <a:p>
            <a:r>
              <a:rPr lang="en-US" dirty="0" err="1"/>
              <a:t>Gemiddeld</a:t>
            </a:r>
            <a:r>
              <a:rPr lang="en-US" dirty="0"/>
              <a:t> in de </a:t>
            </a:r>
            <a:r>
              <a:rPr lang="en-US" dirty="0" err="1"/>
              <a:t>oost</a:t>
            </a:r>
            <a:r>
              <a:rPr lang="en-US" dirty="0"/>
              <a:t> 5 (</a:t>
            </a:r>
            <a:r>
              <a:rPr lang="en-US" dirty="0" err="1"/>
              <a:t>Twente</a:t>
            </a:r>
            <a:r>
              <a:rPr lang="en-US" dirty="0"/>
              <a:t>,</a:t>
            </a:r>
            <a:r>
              <a:rPr lang="en-US" baseline="0" dirty="0"/>
              <a:t> </a:t>
            </a:r>
            <a:r>
              <a:rPr lang="en-US" baseline="0" dirty="0" err="1"/>
              <a:t>IJsselland</a:t>
            </a:r>
            <a:r>
              <a:rPr lang="en-US" baseline="0" dirty="0"/>
              <a:t>, en de </a:t>
            </a:r>
            <a:r>
              <a:rPr lang="en-US" baseline="0" dirty="0" err="1"/>
              <a:t>drie</a:t>
            </a:r>
            <a:r>
              <a:rPr lang="en-US" baseline="0" dirty="0"/>
              <a:t> </a:t>
            </a:r>
            <a:r>
              <a:rPr lang="en-US" baseline="0" dirty="0" err="1"/>
              <a:t>regio’s</a:t>
            </a:r>
            <a:r>
              <a:rPr lang="en-US" baseline="0" dirty="0"/>
              <a:t> in Gelderland Zuid, </a:t>
            </a:r>
            <a:r>
              <a:rPr lang="en-US" baseline="0" dirty="0" err="1"/>
              <a:t>Midden</a:t>
            </a:r>
            <a:r>
              <a:rPr lang="en-US" baseline="0" dirty="0"/>
              <a:t> en Noord/Oost) is </a:t>
            </a:r>
            <a:r>
              <a:rPr lang="en-US" baseline="0" dirty="0" err="1"/>
              <a:t>er</a:t>
            </a:r>
            <a:r>
              <a:rPr lang="en-US" baseline="0" dirty="0"/>
              <a:t> 1 brand per 1000 </a:t>
            </a:r>
            <a:r>
              <a:rPr lang="en-US" baseline="0" dirty="0" err="1"/>
              <a:t>woningen</a:t>
            </a:r>
            <a:r>
              <a:rPr lang="en-US" baseline="0" dirty="0"/>
              <a:t>. </a:t>
            </a:r>
          </a:p>
          <a:p>
            <a:r>
              <a:rPr lang="en-US" baseline="0" dirty="0" err="1"/>
              <a:t>Dat</a:t>
            </a:r>
            <a:r>
              <a:rPr lang="en-US" baseline="0" dirty="0"/>
              <a:t> </a:t>
            </a:r>
            <a:r>
              <a:rPr lang="en-US" baseline="0" dirty="0" err="1"/>
              <a:t>zijn</a:t>
            </a:r>
            <a:r>
              <a:rPr lang="en-US" baseline="0" dirty="0"/>
              <a:t> </a:t>
            </a:r>
            <a:r>
              <a:rPr lang="en-US" baseline="0" dirty="0" err="1"/>
              <a:t>branden</a:t>
            </a:r>
            <a:r>
              <a:rPr lang="en-US" baseline="0" dirty="0"/>
              <a:t> </a:t>
            </a:r>
            <a:r>
              <a:rPr lang="en-US" baseline="0" dirty="0" err="1"/>
              <a:t>waarvoor</a:t>
            </a:r>
            <a:r>
              <a:rPr lang="en-US" baseline="0" dirty="0"/>
              <a:t> de Brandweer is </a:t>
            </a:r>
            <a:r>
              <a:rPr lang="en-US" baseline="0" dirty="0" err="1"/>
              <a:t>opgeroepen</a:t>
            </a:r>
            <a:r>
              <a:rPr lang="en-US" baseline="0" dirty="0"/>
              <a:t>. </a:t>
            </a:r>
            <a:r>
              <a:rPr lang="en-US" baseline="0" dirty="0" err="1"/>
              <a:t>Wel</a:t>
            </a:r>
            <a:r>
              <a:rPr lang="en-US" baseline="0" dirty="0"/>
              <a:t> is het zo </a:t>
            </a:r>
            <a:r>
              <a:rPr lang="en-US" baseline="0" dirty="0" err="1"/>
              <a:t>dat</a:t>
            </a:r>
            <a:r>
              <a:rPr lang="en-US" baseline="0" dirty="0"/>
              <a:t> </a:t>
            </a:r>
            <a:r>
              <a:rPr lang="en-US" baseline="0" dirty="0" err="1"/>
              <a:t>er</a:t>
            </a:r>
            <a:r>
              <a:rPr lang="en-US" baseline="0" dirty="0"/>
              <a:t> </a:t>
            </a:r>
            <a:r>
              <a:rPr lang="en-US" baseline="0" dirty="0" err="1"/>
              <a:t>vaker</a:t>
            </a:r>
            <a:r>
              <a:rPr lang="en-US" baseline="0" dirty="0"/>
              <a:t> brand is in </a:t>
            </a:r>
            <a:r>
              <a:rPr lang="en-US" baseline="0" dirty="0" err="1"/>
              <a:t>oude</a:t>
            </a:r>
            <a:r>
              <a:rPr lang="en-US" baseline="0" dirty="0"/>
              <a:t> </a:t>
            </a:r>
            <a:r>
              <a:rPr lang="en-US" baseline="0" dirty="0" err="1"/>
              <a:t>woningen</a:t>
            </a:r>
            <a:r>
              <a:rPr lang="en-US" baseline="0" dirty="0"/>
              <a:t> ten </a:t>
            </a:r>
            <a:r>
              <a:rPr lang="en-US" baseline="0" dirty="0" err="1"/>
              <a:t>opzichte</a:t>
            </a:r>
            <a:r>
              <a:rPr lang="en-US" baseline="0" dirty="0"/>
              <a:t> van </a:t>
            </a:r>
            <a:r>
              <a:rPr lang="en-US" baseline="0" dirty="0" err="1"/>
              <a:t>nieuwbouw-woningen</a:t>
            </a:r>
            <a:r>
              <a:rPr lang="en-US" baseline="0" dirty="0"/>
              <a:t>. </a:t>
            </a:r>
          </a:p>
          <a:p>
            <a:endParaRPr lang="en-US" baseline="0" dirty="0"/>
          </a:p>
          <a:p>
            <a:r>
              <a:rPr lang="en-US" baseline="0" dirty="0" err="1"/>
              <a:t>Bij</a:t>
            </a:r>
            <a:r>
              <a:rPr lang="en-US" baseline="0" dirty="0"/>
              <a:t> de </a:t>
            </a:r>
            <a:r>
              <a:rPr lang="en-US" baseline="0" dirty="0" err="1"/>
              <a:t>verzekeraars</a:t>
            </a:r>
            <a:r>
              <a:rPr lang="en-US" baseline="0" dirty="0"/>
              <a:t> </a:t>
            </a:r>
            <a:r>
              <a:rPr lang="en-US" baseline="0" dirty="0" err="1"/>
              <a:t>wordt</a:t>
            </a:r>
            <a:r>
              <a:rPr lang="en-US" baseline="0" dirty="0"/>
              <a:t> </a:t>
            </a:r>
            <a:r>
              <a:rPr lang="en-US" baseline="0" dirty="0" err="1"/>
              <a:t>er</a:t>
            </a:r>
            <a:r>
              <a:rPr lang="en-US" baseline="0" dirty="0"/>
              <a:t> 1 </a:t>
            </a:r>
            <a:r>
              <a:rPr lang="en-US" baseline="0" dirty="0" err="1"/>
              <a:t>brandschade</a:t>
            </a:r>
            <a:r>
              <a:rPr lang="en-US" baseline="0" dirty="0"/>
              <a:t> </a:t>
            </a:r>
            <a:r>
              <a:rPr lang="en-US" baseline="0" dirty="0" err="1"/>
              <a:t>gemeld</a:t>
            </a:r>
            <a:r>
              <a:rPr lang="en-US" baseline="0" dirty="0"/>
              <a:t> per 65 </a:t>
            </a:r>
            <a:r>
              <a:rPr lang="en-US" baseline="0" dirty="0" err="1"/>
              <a:t>woningen</a:t>
            </a:r>
            <a:r>
              <a:rPr lang="en-US" baseline="0" dirty="0"/>
              <a:t>. Maar </a:t>
            </a:r>
            <a:r>
              <a:rPr lang="en-US" baseline="0" dirty="0" err="1"/>
              <a:t>brandschade</a:t>
            </a:r>
            <a:r>
              <a:rPr lang="en-US" baseline="0" dirty="0"/>
              <a:t> door </a:t>
            </a:r>
            <a:r>
              <a:rPr lang="en-US" baseline="0" dirty="0" err="1"/>
              <a:t>een</a:t>
            </a:r>
            <a:r>
              <a:rPr lang="en-US" baseline="0" dirty="0"/>
              <a:t> </a:t>
            </a:r>
            <a:r>
              <a:rPr lang="en-US" baseline="0" dirty="0" err="1"/>
              <a:t>peuk</a:t>
            </a:r>
            <a:r>
              <a:rPr lang="en-US" baseline="0" dirty="0"/>
              <a:t> die op het </a:t>
            </a:r>
            <a:r>
              <a:rPr lang="en-US" baseline="0" dirty="0" err="1"/>
              <a:t>vloerkleed</a:t>
            </a:r>
            <a:r>
              <a:rPr lang="en-US" baseline="0" dirty="0"/>
              <a:t> is </a:t>
            </a:r>
            <a:r>
              <a:rPr lang="en-US" baseline="0" dirty="0" err="1"/>
              <a:t>gevallen</a:t>
            </a:r>
            <a:r>
              <a:rPr lang="en-US" baseline="0" dirty="0"/>
              <a:t> </a:t>
            </a:r>
            <a:r>
              <a:rPr lang="en-US" baseline="0" dirty="0" err="1"/>
              <a:t>valt</a:t>
            </a:r>
            <a:r>
              <a:rPr lang="en-US" baseline="0" dirty="0"/>
              <a:t> </a:t>
            </a:r>
            <a:r>
              <a:rPr lang="en-US" baseline="0" dirty="0" err="1"/>
              <a:t>daar</a:t>
            </a:r>
            <a:r>
              <a:rPr lang="en-US" baseline="0" dirty="0"/>
              <a:t> </a:t>
            </a:r>
            <a:r>
              <a:rPr lang="en-US" baseline="0" dirty="0" err="1"/>
              <a:t>ook</a:t>
            </a:r>
            <a:r>
              <a:rPr lang="en-US" baseline="0" dirty="0"/>
              <a:t> </a:t>
            </a:r>
            <a:r>
              <a:rPr lang="en-US" baseline="0" dirty="0" err="1"/>
              <a:t>onder</a:t>
            </a:r>
            <a:r>
              <a:rPr lang="en-US" baseline="0" dirty="0"/>
              <a:t>. Maar </a:t>
            </a:r>
            <a:r>
              <a:rPr lang="en-US" baseline="0" dirty="0" err="1"/>
              <a:t>ook</a:t>
            </a:r>
            <a:r>
              <a:rPr lang="en-US" baseline="0" dirty="0"/>
              <a:t> de </a:t>
            </a:r>
            <a:r>
              <a:rPr lang="en-US" baseline="0" dirty="0" err="1"/>
              <a:t>brandjes</a:t>
            </a:r>
            <a:r>
              <a:rPr lang="en-US" baseline="0" dirty="0"/>
              <a:t> die de </a:t>
            </a:r>
            <a:r>
              <a:rPr lang="en-US" baseline="0" dirty="0" err="1"/>
              <a:t>bewoners</a:t>
            </a:r>
            <a:r>
              <a:rPr lang="en-US" baseline="0" dirty="0"/>
              <a:t> </a:t>
            </a:r>
            <a:r>
              <a:rPr lang="en-US" baseline="0" dirty="0" err="1"/>
              <a:t>zelf</a:t>
            </a:r>
            <a:r>
              <a:rPr lang="en-US" baseline="0" dirty="0"/>
              <a:t> </a:t>
            </a:r>
            <a:r>
              <a:rPr lang="en-US" baseline="0" dirty="0" err="1"/>
              <a:t>hebben</a:t>
            </a:r>
            <a:r>
              <a:rPr lang="en-US" baseline="0" dirty="0"/>
              <a:t> </a:t>
            </a:r>
            <a:r>
              <a:rPr lang="en-US" baseline="0" dirty="0" err="1"/>
              <a:t>geblust</a:t>
            </a:r>
            <a:r>
              <a:rPr lang="en-US" baseline="0" dirty="0"/>
              <a:t> en </a:t>
            </a:r>
            <a:r>
              <a:rPr lang="en-US" baseline="0" dirty="0" err="1"/>
              <a:t>waarbij</a:t>
            </a:r>
            <a:r>
              <a:rPr lang="en-US" baseline="0" dirty="0"/>
              <a:t> de Brandweer </a:t>
            </a:r>
            <a:r>
              <a:rPr lang="en-US" baseline="0" dirty="0" err="1"/>
              <a:t>niet</a:t>
            </a:r>
            <a:r>
              <a:rPr lang="en-US" baseline="0" dirty="0"/>
              <a:t> </a:t>
            </a:r>
            <a:r>
              <a:rPr lang="en-US" baseline="0" dirty="0" err="1"/>
              <a:t>voor</a:t>
            </a:r>
            <a:r>
              <a:rPr lang="en-US" baseline="0" dirty="0"/>
              <a:t> is </a:t>
            </a:r>
            <a:r>
              <a:rPr lang="en-US" baseline="0" dirty="0" err="1"/>
              <a:t>opgeroepen</a:t>
            </a:r>
            <a:r>
              <a:rPr lang="en-US" baseline="0" dirty="0"/>
              <a:t>. </a:t>
            </a:r>
          </a:p>
          <a:p>
            <a:r>
              <a:rPr lang="en-US" baseline="0" dirty="0"/>
              <a:t>En </a:t>
            </a:r>
            <a:r>
              <a:rPr lang="en-US" baseline="0" dirty="0" err="1"/>
              <a:t>als</a:t>
            </a:r>
            <a:r>
              <a:rPr lang="en-US" baseline="0" dirty="0"/>
              <a:t> </a:t>
            </a:r>
            <a:r>
              <a:rPr lang="en-US" baseline="0" dirty="0" err="1"/>
              <a:t>er</a:t>
            </a:r>
            <a:r>
              <a:rPr lang="en-US" baseline="0" dirty="0"/>
              <a:t> 1 </a:t>
            </a:r>
            <a:r>
              <a:rPr lang="en-US" baseline="0" dirty="0" err="1"/>
              <a:t>woningbrand</a:t>
            </a:r>
            <a:r>
              <a:rPr lang="en-US" baseline="0" dirty="0"/>
              <a:t> is geweest waarbij 3 woningen schade hebben opgelopen dan telt dat als 3 brandschades. </a:t>
            </a:r>
            <a:endParaRPr lang="en-US"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5</a:t>
            </a:fld>
            <a:endParaRPr lang="nl-NL" dirty="0"/>
          </a:p>
        </p:txBody>
      </p:sp>
    </p:spTree>
    <p:extLst>
      <p:ext uri="{BB962C8B-B14F-4D97-AF65-F5344CB8AC3E}">
        <p14:creationId xmlns:p14="http://schemas.microsoft.com/office/powerpoint/2010/main" val="251961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Tekst Quizmaster: </a:t>
            </a:r>
            <a:r>
              <a:rPr lang="nl-NL" sz="1200" b="0" dirty="0">
                <a:solidFill>
                  <a:srgbClr val="FF0000"/>
                </a:solidFill>
              </a:rPr>
              <a:t>We gaan door m</a:t>
            </a:r>
            <a:r>
              <a:rPr lang="nl-NL" sz="1200" b="0" baseline="0" dirty="0">
                <a:solidFill>
                  <a:srgbClr val="FF0000"/>
                </a:solidFill>
              </a:rPr>
              <a:t>et vraag 2</a:t>
            </a:r>
            <a:endParaRPr lang="nl-NL" sz="1200" b="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6</a:t>
            </a:fld>
            <a:endParaRPr lang="nl-NL"/>
          </a:p>
        </p:txBody>
      </p:sp>
    </p:spTree>
    <p:extLst>
      <p:ext uri="{BB962C8B-B14F-4D97-AF65-F5344CB8AC3E}">
        <p14:creationId xmlns:p14="http://schemas.microsoft.com/office/powerpoint/2010/main" val="299579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Taak</a:t>
            </a:r>
            <a:r>
              <a:rPr lang="nl-NL" b="1" baseline="0" dirty="0"/>
              <a:t> </a:t>
            </a:r>
            <a:r>
              <a:rPr lang="nl-NL" b="1" dirty="0">
                <a:solidFill>
                  <a:srgbClr val="FF0000"/>
                </a:solidFill>
              </a:rPr>
              <a:t>Quizmaster: </a:t>
            </a:r>
            <a:endParaRPr lang="nl-NL" b="1" baseline="0" dirty="0"/>
          </a:p>
          <a:p>
            <a:pPr marL="171450" indent="-171450">
              <a:buFontTx/>
              <a:buChar char="-"/>
            </a:pPr>
            <a:r>
              <a:rPr lang="nl-NL" b="1" baseline="0" dirty="0"/>
              <a:t>De 5 A4-tjes (0%, 25%, 50%, 75% en 100%) op de vloer neerleggen  (op ruime afstand van elkaar)</a:t>
            </a:r>
          </a:p>
          <a:p>
            <a:pPr marL="171450" indent="-171450">
              <a:buFontTx/>
              <a:buChar char="-"/>
            </a:pPr>
            <a:r>
              <a:rPr lang="nl-NL" b="1" baseline="0" dirty="0"/>
              <a:t>Vraag voorlezen </a:t>
            </a:r>
          </a:p>
          <a:p>
            <a:pPr marL="171450" indent="-171450">
              <a:buFontTx/>
              <a:buChar char="-"/>
            </a:pPr>
            <a:r>
              <a:rPr lang="nl-NL" b="1" baseline="0" dirty="0"/>
              <a:t>Vraag de deelnemers te gaan staan op de positie van het percentage dat hij of zij denkt dat het juiste antwoord is. 0% - 100% staan</a:t>
            </a:r>
            <a:endParaRPr lang="nl-NL" b="1"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7</a:t>
            </a:fld>
            <a:endParaRPr lang="nl-NL"/>
          </a:p>
        </p:txBody>
      </p:sp>
    </p:spTree>
    <p:extLst>
      <p:ext uri="{BB962C8B-B14F-4D97-AF65-F5344CB8AC3E}">
        <p14:creationId xmlns:p14="http://schemas.microsoft.com/office/powerpoint/2010/main" val="111138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en-US" dirty="0"/>
          </a:p>
          <a:p>
            <a:r>
              <a:rPr lang="en-US" dirty="0"/>
              <a:t>Het</a:t>
            </a:r>
            <a:r>
              <a:rPr lang="en-US" baseline="0" dirty="0"/>
              <a:t> </a:t>
            </a:r>
            <a:r>
              <a:rPr lang="en-US" baseline="0" dirty="0" err="1"/>
              <a:t>juiste</a:t>
            </a:r>
            <a:r>
              <a:rPr lang="en-US" baseline="0" dirty="0"/>
              <a:t> antwoord is: </a:t>
            </a:r>
            <a:r>
              <a:rPr lang="en-US" baseline="0" dirty="0" err="1"/>
              <a:t>tussen</a:t>
            </a:r>
            <a:r>
              <a:rPr lang="en-US" baseline="0" dirty="0"/>
              <a:t> de 75% en 100%; om </a:t>
            </a:r>
            <a:r>
              <a:rPr lang="en-US" baseline="0" dirty="0" err="1"/>
              <a:t>precies</a:t>
            </a:r>
            <a:r>
              <a:rPr lang="en-US" baseline="0" dirty="0"/>
              <a:t> te </a:t>
            </a:r>
            <a:r>
              <a:rPr lang="en-US" baseline="0" dirty="0" err="1"/>
              <a:t>zijn</a:t>
            </a:r>
            <a:r>
              <a:rPr lang="en-US" baseline="0" dirty="0"/>
              <a:t>: 80%.</a:t>
            </a:r>
          </a:p>
          <a:p>
            <a:endParaRPr lang="en-US" dirty="0"/>
          </a:p>
          <a:p>
            <a:r>
              <a:rPr lang="en-US" dirty="0" err="1"/>
              <a:t>Bij</a:t>
            </a:r>
            <a:r>
              <a:rPr lang="en-US" dirty="0"/>
              <a:t> circa 80% van de </a:t>
            </a:r>
            <a:r>
              <a:rPr lang="en-US" dirty="0" err="1"/>
              <a:t>branden</a:t>
            </a:r>
            <a:r>
              <a:rPr lang="en-US" dirty="0"/>
              <a:t> </a:t>
            </a:r>
            <a:r>
              <a:rPr lang="en-US" dirty="0" err="1"/>
              <a:t>waar</a:t>
            </a:r>
            <a:r>
              <a:rPr lang="en-US" dirty="0"/>
              <a:t> de Brandweer </a:t>
            </a:r>
            <a:r>
              <a:rPr lang="en-US" dirty="0" err="1"/>
              <a:t>voor</a:t>
            </a:r>
            <a:r>
              <a:rPr lang="en-US" dirty="0"/>
              <a:t> </a:t>
            </a:r>
            <a:r>
              <a:rPr lang="en-US" dirty="0" err="1"/>
              <a:t>wordt</a:t>
            </a:r>
            <a:r>
              <a:rPr lang="en-US" dirty="0"/>
              <a:t> </a:t>
            </a:r>
            <a:r>
              <a:rPr lang="en-US" dirty="0" err="1"/>
              <a:t>opgeroepen</a:t>
            </a:r>
            <a:r>
              <a:rPr lang="en-US" dirty="0"/>
              <a:t> </a:t>
            </a:r>
            <a:r>
              <a:rPr lang="en-US" dirty="0" err="1"/>
              <a:t>wordt</a:t>
            </a:r>
            <a:r>
              <a:rPr lang="en-US" dirty="0"/>
              <a:t> </a:t>
            </a:r>
            <a:r>
              <a:rPr lang="en-US" dirty="0" err="1"/>
              <a:t>er</a:t>
            </a:r>
            <a:r>
              <a:rPr lang="en-US" dirty="0"/>
              <a:t> </a:t>
            </a:r>
            <a:r>
              <a:rPr lang="en-US" dirty="0" err="1"/>
              <a:t>daadwerkelijk</a:t>
            </a:r>
            <a:r>
              <a:rPr lang="en-US" dirty="0"/>
              <a:t> </a:t>
            </a:r>
            <a:r>
              <a:rPr lang="en-US" dirty="0" err="1"/>
              <a:t>geblust</a:t>
            </a:r>
            <a:r>
              <a:rPr lang="en-US" dirty="0"/>
              <a:t>.</a:t>
            </a:r>
            <a:r>
              <a:rPr lang="en-US" baseline="0" dirty="0"/>
              <a:t> </a:t>
            </a:r>
          </a:p>
          <a:p>
            <a:r>
              <a:rPr lang="en-US" baseline="0" dirty="0" err="1"/>
              <a:t>Bij</a:t>
            </a:r>
            <a:r>
              <a:rPr lang="en-US" baseline="0" dirty="0"/>
              <a:t> 20% van de </a:t>
            </a:r>
            <a:r>
              <a:rPr lang="en-US" baseline="0" dirty="0" err="1"/>
              <a:t>branden</a:t>
            </a:r>
            <a:r>
              <a:rPr lang="en-US" baseline="0" dirty="0"/>
              <a:t> is de brand al </a:t>
            </a:r>
            <a:r>
              <a:rPr lang="en-US" baseline="0" dirty="0" err="1"/>
              <a:t>uit</a:t>
            </a:r>
            <a:r>
              <a:rPr lang="en-US" baseline="0" dirty="0"/>
              <a:t>. </a:t>
            </a:r>
            <a:r>
              <a:rPr lang="en-US" baseline="0" dirty="0" err="1"/>
              <a:t>Dit</a:t>
            </a:r>
            <a:r>
              <a:rPr lang="en-US" baseline="0" dirty="0"/>
              <a:t> </a:t>
            </a:r>
            <a:r>
              <a:rPr lang="en-US" baseline="0" dirty="0" err="1"/>
              <a:t>kan</a:t>
            </a:r>
            <a:r>
              <a:rPr lang="en-US" baseline="0" dirty="0"/>
              <a:t> </a:t>
            </a:r>
            <a:r>
              <a:rPr lang="en-US" baseline="0" dirty="0" err="1"/>
              <a:t>zijn</a:t>
            </a:r>
            <a:r>
              <a:rPr lang="en-US" baseline="0" dirty="0"/>
              <a:t> </a:t>
            </a:r>
            <a:r>
              <a:rPr lang="en-US" baseline="0" dirty="0" err="1"/>
              <a:t>doordat</a:t>
            </a:r>
            <a:r>
              <a:rPr lang="en-US" baseline="0" dirty="0"/>
              <a:t> </a:t>
            </a:r>
            <a:r>
              <a:rPr lang="en-US" baseline="0" dirty="0" err="1"/>
              <a:t>er</a:t>
            </a:r>
            <a:r>
              <a:rPr lang="en-US" baseline="0" dirty="0"/>
              <a:t> door </a:t>
            </a:r>
            <a:r>
              <a:rPr lang="en-US" baseline="0" dirty="0" err="1"/>
              <a:t>anderen</a:t>
            </a:r>
            <a:r>
              <a:rPr lang="en-US" baseline="0" dirty="0"/>
              <a:t> is </a:t>
            </a:r>
            <a:r>
              <a:rPr lang="en-US" baseline="0" dirty="0" err="1"/>
              <a:t>geblust</a:t>
            </a:r>
            <a:r>
              <a:rPr lang="en-US" baseline="0" dirty="0"/>
              <a:t>. Of </a:t>
            </a:r>
            <a:r>
              <a:rPr lang="en-US" baseline="0" dirty="0" err="1"/>
              <a:t>dat</a:t>
            </a:r>
            <a:r>
              <a:rPr lang="en-US" baseline="0" dirty="0"/>
              <a:t> de brand is </a:t>
            </a:r>
            <a:r>
              <a:rPr lang="en-US" baseline="0" dirty="0" err="1"/>
              <a:t>uit</a:t>
            </a:r>
            <a:r>
              <a:rPr lang="en-US" baseline="0" dirty="0"/>
              <a:t> </a:t>
            </a:r>
            <a:r>
              <a:rPr lang="en-US" baseline="0" dirty="0" err="1"/>
              <a:t>gegaan</a:t>
            </a:r>
            <a:r>
              <a:rPr lang="en-US" baseline="0" dirty="0"/>
              <a:t> </a:t>
            </a:r>
            <a:r>
              <a:rPr lang="en-US" baseline="0" dirty="0" err="1"/>
              <a:t>omdat</a:t>
            </a:r>
            <a:r>
              <a:rPr lang="en-US" baseline="0" dirty="0"/>
              <a:t> </a:t>
            </a:r>
            <a:r>
              <a:rPr lang="en-US" baseline="0" dirty="0" err="1"/>
              <a:t>er</a:t>
            </a:r>
            <a:r>
              <a:rPr lang="en-US" baseline="0" dirty="0"/>
              <a:t> </a:t>
            </a:r>
            <a:r>
              <a:rPr lang="en-US" baseline="0" dirty="0" err="1"/>
              <a:t>geen</a:t>
            </a:r>
            <a:r>
              <a:rPr lang="en-US" baseline="0" dirty="0"/>
              <a:t> </a:t>
            </a:r>
            <a:r>
              <a:rPr lang="en-US" baseline="0" dirty="0" err="1"/>
              <a:t>brandstof</a:t>
            </a:r>
            <a:r>
              <a:rPr lang="en-US" baseline="0" dirty="0"/>
              <a:t> </a:t>
            </a:r>
            <a:r>
              <a:rPr lang="en-US" baseline="0" dirty="0" err="1"/>
              <a:t>meer</a:t>
            </a:r>
            <a:r>
              <a:rPr lang="en-US" baseline="0" dirty="0"/>
              <a:t> was of de brand is </a:t>
            </a:r>
            <a:r>
              <a:rPr lang="en-US" baseline="0" dirty="0" err="1"/>
              <a:t>gesmoord</a:t>
            </a:r>
            <a:r>
              <a:rPr lang="en-US" baseline="0" dirty="0"/>
              <a:t>.</a:t>
            </a:r>
          </a:p>
          <a:p>
            <a:r>
              <a:rPr lang="en-US" baseline="0" dirty="0"/>
              <a:t>Het </a:t>
            </a:r>
            <a:r>
              <a:rPr lang="en-US" baseline="0" dirty="0" err="1"/>
              <a:t>wil</a:t>
            </a:r>
            <a:r>
              <a:rPr lang="en-US" baseline="0" dirty="0"/>
              <a:t> </a:t>
            </a:r>
            <a:r>
              <a:rPr lang="en-US" baseline="0" dirty="0" err="1"/>
              <a:t>dus</a:t>
            </a:r>
            <a:r>
              <a:rPr lang="en-US" baseline="0" dirty="0"/>
              <a:t> </a:t>
            </a:r>
            <a:r>
              <a:rPr lang="en-US" baseline="0" dirty="0" err="1"/>
              <a:t>niet</a:t>
            </a:r>
            <a:r>
              <a:rPr lang="en-US" baseline="0" dirty="0"/>
              <a:t> </a:t>
            </a:r>
            <a:r>
              <a:rPr lang="en-US" baseline="0" dirty="0" err="1"/>
              <a:t>zeggen</a:t>
            </a:r>
            <a:r>
              <a:rPr lang="en-US" baseline="0" dirty="0"/>
              <a:t> </a:t>
            </a:r>
            <a:r>
              <a:rPr lang="en-US" baseline="0" dirty="0" err="1"/>
              <a:t>dat</a:t>
            </a:r>
            <a:r>
              <a:rPr lang="en-US" baseline="0" dirty="0"/>
              <a:t> de Brandweer </a:t>
            </a:r>
            <a:r>
              <a:rPr lang="en-US" baseline="0" dirty="0" err="1"/>
              <a:t>niks</a:t>
            </a:r>
            <a:r>
              <a:rPr lang="en-US" baseline="0" dirty="0"/>
              <a:t> </a:t>
            </a:r>
            <a:r>
              <a:rPr lang="en-US" baseline="0" dirty="0" err="1"/>
              <a:t>meer</a:t>
            </a:r>
            <a:r>
              <a:rPr lang="en-US" baseline="0" dirty="0"/>
              <a:t> </a:t>
            </a:r>
            <a:r>
              <a:rPr lang="en-US" baseline="0" dirty="0" err="1"/>
              <a:t>hoeft</a:t>
            </a:r>
            <a:r>
              <a:rPr lang="en-US" baseline="0" dirty="0"/>
              <a:t> </a:t>
            </a:r>
            <a:r>
              <a:rPr lang="en-US" baseline="0" dirty="0" err="1"/>
              <a:t>te</a:t>
            </a:r>
            <a:r>
              <a:rPr lang="en-US" baseline="0" dirty="0"/>
              <a:t> </a:t>
            </a:r>
            <a:r>
              <a:rPr lang="en-US" baseline="0" dirty="0" err="1"/>
              <a:t>doen</a:t>
            </a:r>
            <a:r>
              <a:rPr lang="en-US" baseline="0" dirty="0"/>
              <a:t>. </a:t>
            </a:r>
            <a:r>
              <a:rPr lang="en-US" baseline="0" dirty="0" err="1"/>
              <a:t>Vaak</a:t>
            </a:r>
            <a:r>
              <a:rPr lang="en-US" baseline="0" dirty="0"/>
              <a:t> nog </a:t>
            </a:r>
            <a:r>
              <a:rPr lang="en-US" baseline="0" dirty="0" err="1"/>
              <a:t>wel</a:t>
            </a:r>
            <a:r>
              <a:rPr lang="en-US" baseline="0" dirty="0"/>
              <a:t> </a:t>
            </a:r>
            <a:r>
              <a:rPr lang="en-US" baseline="0" dirty="0" err="1"/>
              <a:t>ventileren</a:t>
            </a:r>
            <a:r>
              <a:rPr lang="en-US" baseline="0" dirty="0"/>
              <a:t>.</a:t>
            </a:r>
          </a:p>
          <a:p>
            <a:endParaRPr lang="en-US" dirty="0"/>
          </a:p>
          <a:p>
            <a:endParaRPr lang="nl-NL"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8</a:t>
            </a:fld>
            <a:endParaRPr lang="nl-NL"/>
          </a:p>
        </p:txBody>
      </p:sp>
    </p:spTree>
    <p:extLst>
      <p:ext uri="{BB962C8B-B14F-4D97-AF65-F5344CB8AC3E}">
        <p14:creationId xmlns:p14="http://schemas.microsoft.com/office/powerpoint/2010/main" val="208044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FF0000"/>
                </a:solidFill>
              </a:rPr>
              <a:t>Tekst Quizmaster: </a:t>
            </a:r>
            <a:endParaRPr lang="en-US" dirty="0"/>
          </a:p>
          <a:p>
            <a:r>
              <a:rPr lang="nl-NL" dirty="0"/>
              <a:t>Praktijkvoorbeeld van</a:t>
            </a:r>
            <a:r>
              <a:rPr lang="nl-NL" baseline="0" dirty="0"/>
              <a:t> een brand die al uit was.</a:t>
            </a:r>
          </a:p>
          <a:p>
            <a:endParaRPr lang="nl-NL" baseline="0" dirty="0"/>
          </a:p>
          <a:p>
            <a:r>
              <a:rPr lang="nl-NL" dirty="0"/>
              <a:t>Gelukkig heb je</a:t>
            </a:r>
            <a:r>
              <a:rPr lang="nl-NL" baseline="0" dirty="0"/>
              <a:t> dan van die buurmannen die uit een bedrijfsbusje een poederblusser pakken en die gebruiken op een vlam in de pan die al met een blusdeken is geblust. Hele woning wit. Een flinke schade!</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7CEDEC3F-AA79-4DC9-87A7-26879FBF4872}" type="slidenum">
              <a:rPr lang="nl-NL" smtClean="0"/>
              <a:t>9</a:t>
            </a:fld>
            <a:endParaRPr lang="nl-NL"/>
          </a:p>
        </p:txBody>
      </p:sp>
    </p:spTree>
    <p:extLst>
      <p:ext uri="{BB962C8B-B14F-4D97-AF65-F5344CB8AC3E}">
        <p14:creationId xmlns:p14="http://schemas.microsoft.com/office/powerpoint/2010/main" val="269155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133719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26470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252123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120715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22882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985A41FE-C37A-4B8C-8C85-CD386BB69F18}" type="datetimeFigureOut">
              <a:rPr lang="nl-NL" smtClean="0"/>
              <a:t>23-2-2022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9785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85A41FE-C37A-4B8C-8C85-CD386BB69F18}" type="datetimeFigureOut">
              <a:rPr lang="nl-NL" smtClean="0"/>
              <a:t>23-2-2022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22546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985A41FE-C37A-4B8C-8C85-CD386BB69F18}" type="datetimeFigureOut">
              <a:rPr lang="nl-NL" smtClean="0"/>
              <a:t>23-2-2022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154710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85A41FE-C37A-4B8C-8C85-CD386BB69F18}" type="datetimeFigureOut">
              <a:rPr lang="nl-NL" smtClean="0"/>
              <a:t>23-2-2022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3836011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85A41FE-C37A-4B8C-8C85-CD386BB69F18}" type="datetimeFigureOut">
              <a:rPr lang="nl-NL" smtClean="0"/>
              <a:t>23-2-2022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18619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85A41FE-C37A-4B8C-8C85-CD386BB69F18}" type="datetimeFigureOut">
              <a:rPr lang="nl-NL" smtClean="0"/>
              <a:t>23-2-2022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CD78F1-DDBB-440E-B39A-AD0C31104C3E}" type="slidenum">
              <a:rPr lang="nl-NL" smtClean="0"/>
              <a:t>‹nr.›</a:t>
            </a:fld>
            <a:endParaRPr lang="nl-NL"/>
          </a:p>
        </p:txBody>
      </p:sp>
    </p:spTree>
    <p:extLst>
      <p:ext uri="{BB962C8B-B14F-4D97-AF65-F5344CB8AC3E}">
        <p14:creationId xmlns:p14="http://schemas.microsoft.com/office/powerpoint/2010/main" val="401532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A41FE-C37A-4B8C-8C85-CD386BB69F18}" type="datetimeFigureOut">
              <a:rPr lang="nl-NL" smtClean="0"/>
              <a:t>23-2-2022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D78F1-DDBB-440E-B39A-AD0C31104C3E}" type="slidenum">
              <a:rPr lang="nl-NL" smtClean="0"/>
              <a:t>‹nr.›</a:t>
            </a:fld>
            <a:endParaRPr lang="nl-NL"/>
          </a:p>
        </p:txBody>
      </p:sp>
    </p:spTree>
    <p:extLst>
      <p:ext uri="{BB962C8B-B14F-4D97-AF65-F5344CB8AC3E}">
        <p14:creationId xmlns:p14="http://schemas.microsoft.com/office/powerpoint/2010/main" val="1597703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xml"/><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hyperlink" Target="http://www.rookmelders.n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32661" y="1077940"/>
            <a:ext cx="4357925" cy="1285239"/>
          </a:xfrm>
        </p:spPr>
        <p:txBody>
          <a:bodyPr>
            <a:normAutofit fontScale="90000"/>
          </a:bodyPr>
          <a:lstStyle/>
          <a:p>
            <a:r>
              <a:rPr lang="en-US" sz="4400" b="1" dirty="0">
                <a:solidFill>
                  <a:srgbClr val="C00000"/>
                </a:solidFill>
              </a:rPr>
              <a:t>over de</a:t>
            </a:r>
            <a:br>
              <a:rPr lang="en-US" sz="4400" b="1" dirty="0">
                <a:solidFill>
                  <a:srgbClr val="C00000"/>
                </a:solidFill>
              </a:rPr>
            </a:br>
            <a:r>
              <a:rPr lang="en-US" sz="4400" b="1" dirty="0" err="1">
                <a:solidFill>
                  <a:srgbClr val="C00000"/>
                </a:solidFill>
              </a:rPr>
              <a:t>woningbrand</a:t>
            </a:r>
            <a:endParaRPr lang="nl-NL" sz="4400" b="1" dirty="0">
              <a:solidFill>
                <a:srgbClr val="C00000"/>
              </a:solidFill>
            </a:endParaRPr>
          </a:p>
        </p:txBody>
      </p:sp>
      <p:pic>
        <p:nvPicPr>
          <p:cNvPr id="5" name="Afbeelding 4"/>
          <p:cNvPicPr>
            <a:picLocks noChangeAspect="1"/>
          </p:cNvPicPr>
          <p:nvPr/>
        </p:nvPicPr>
        <p:blipFill>
          <a:blip r:embed="rId3"/>
          <a:stretch>
            <a:fillRect/>
          </a:stretch>
        </p:blipFill>
        <p:spPr>
          <a:xfrm>
            <a:off x="1873820" y="651220"/>
            <a:ext cx="7895004" cy="5864860"/>
          </a:xfrm>
          <a:prstGeom prst="rect">
            <a:avLst/>
          </a:prstGeom>
        </p:spPr>
      </p:pic>
      <p:sp>
        <p:nvSpPr>
          <p:cNvPr id="7" name="Titel 1"/>
          <p:cNvSpPr txBox="1">
            <a:spLocks/>
          </p:cNvSpPr>
          <p:nvPr/>
        </p:nvSpPr>
        <p:spPr>
          <a:xfrm>
            <a:off x="411465" y="21717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rgbClr val="C00000"/>
                </a:solidFill>
              </a:rPr>
              <a:t>QUIZ!!</a:t>
            </a:r>
            <a:br>
              <a:rPr lang="en-US" sz="11500" b="1" dirty="0">
                <a:solidFill>
                  <a:srgbClr val="C00000"/>
                </a:solidFill>
              </a:rPr>
            </a:br>
            <a:endParaRPr lang="nl-NL" sz="4400" b="1" dirty="0">
              <a:solidFill>
                <a:srgbClr val="C00000"/>
              </a:solidFill>
            </a:endParaRPr>
          </a:p>
        </p:txBody>
      </p:sp>
    </p:spTree>
    <p:extLst>
      <p:ext uri="{BB962C8B-B14F-4D97-AF65-F5344CB8AC3E}">
        <p14:creationId xmlns:p14="http://schemas.microsoft.com/office/powerpoint/2010/main" val="749886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8435" y="0"/>
            <a:ext cx="12162932" cy="8085971"/>
          </a:xfrm>
          <a:prstGeom prst="rect">
            <a:avLst/>
          </a:prstGeom>
        </p:spPr>
      </p:pic>
    </p:spTree>
    <p:extLst>
      <p:ext uri="{BB962C8B-B14F-4D97-AF65-F5344CB8AC3E}">
        <p14:creationId xmlns:p14="http://schemas.microsoft.com/office/powerpoint/2010/main" val="209240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3</a:t>
            </a:r>
          </a:p>
        </p:txBody>
      </p:sp>
    </p:spTree>
    <p:extLst>
      <p:ext uri="{BB962C8B-B14F-4D97-AF65-F5344CB8AC3E}">
        <p14:creationId xmlns:p14="http://schemas.microsoft.com/office/powerpoint/2010/main" val="1622898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4026552" y="1328203"/>
            <a:ext cx="3949066" cy="4202676"/>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584252">
            <a:off x="677140" y="436097"/>
            <a:ext cx="2238375" cy="118110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9012093">
            <a:off x="8999932" y="605004"/>
            <a:ext cx="2238375" cy="118110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33115">
            <a:off x="507050" y="4497451"/>
            <a:ext cx="2238375" cy="1181100"/>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622694">
            <a:off x="9319974" y="4940329"/>
            <a:ext cx="2238375" cy="1181100"/>
          </a:xfrm>
          <a:prstGeom prst="rect">
            <a:avLst/>
          </a:prstGeom>
        </p:spPr>
      </p:pic>
      <p:sp>
        <p:nvSpPr>
          <p:cNvPr id="2" name="Tekstvak 1"/>
          <p:cNvSpPr txBox="1"/>
          <p:nvPr/>
        </p:nvSpPr>
        <p:spPr>
          <a:xfrm>
            <a:off x="4435560" y="126906"/>
            <a:ext cx="3131050" cy="923330"/>
          </a:xfrm>
          <a:prstGeom prst="rect">
            <a:avLst/>
          </a:prstGeom>
          <a:noFill/>
        </p:spPr>
        <p:txBody>
          <a:bodyPr wrap="none" rtlCol="0">
            <a:spAutoFit/>
          </a:bodyPr>
          <a:lstStyle/>
          <a:p>
            <a:r>
              <a:rPr lang="nl-NL" sz="5400" b="1" dirty="0"/>
              <a:t>Spelletje!!</a:t>
            </a:r>
          </a:p>
        </p:txBody>
      </p:sp>
    </p:spTree>
    <p:extLst>
      <p:ext uri="{BB962C8B-B14F-4D97-AF65-F5344CB8AC3E}">
        <p14:creationId xmlns:p14="http://schemas.microsoft.com/office/powerpoint/2010/main" val="232671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a:stretch>
            <a:fillRect/>
          </a:stretch>
        </p:blipFill>
        <p:spPr>
          <a:xfrm rot="10800000">
            <a:off x="0" y="0"/>
            <a:ext cx="12180864" cy="3368040"/>
          </a:xfrm>
          <a:prstGeom prst="rect">
            <a:avLst/>
          </a:prstGeom>
        </p:spPr>
      </p:pic>
      <p:pic>
        <p:nvPicPr>
          <p:cNvPr id="5" name="Afbeelding 4"/>
          <p:cNvPicPr>
            <a:picLocks noChangeAspect="1"/>
          </p:cNvPicPr>
          <p:nvPr/>
        </p:nvPicPr>
        <p:blipFill>
          <a:blip r:embed="rId3"/>
          <a:stretch>
            <a:fillRect/>
          </a:stretch>
        </p:blipFill>
        <p:spPr>
          <a:xfrm>
            <a:off x="0" y="1986874"/>
            <a:ext cx="12180864" cy="4871126"/>
          </a:xfrm>
          <a:prstGeom prst="rect">
            <a:avLst/>
          </a:prstGeom>
        </p:spPr>
      </p:pic>
      <p:sp>
        <p:nvSpPr>
          <p:cNvPr id="2" name="Titel 1"/>
          <p:cNvSpPr>
            <a:spLocks noGrp="1"/>
          </p:cNvSpPr>
          <p:nvPr>
            <p:ph type="title"/>
          </p:nvPr>
        </p:nvSpPr>
        <p:spPr>
          <a:xfrm>
            <a:off x="832632" y="2403295"/>
            <a:ext cx="10515600" cy="1325563"/>
          </a:xfrm>
        </p:spPr>
        <p:txBody>
          <a:bodyPr>
            <a:normAutofit/>
          </a:bodyPr>
          <a:lstStyle/>
          <a:p>
            <a:pPr algn="ctr"/>
            <a:r>
              <a:rPr lang="nl-NL" sz="6000" b="1" dirty="0">
                <a:solidFill>
                  <a:srgbClr val="C00000"/>
                </a:solidFill>
              </a:rPr>
              <a:t>Beantwoord samen de vraag!</a:t>
            </a:r>
            <a:endParaRPr lang="nl-NL" sz="6000" dirty="0">
              <a:solidFill>
                <a:srgbClr val="C00000"/>
              </a:solidFill>
            </a:endParaRPr>
          </a:p>
        </p:txBody>
      </p:sp>
    </p:spTree>
    <p:extLst>
      <p:ext uri="{BB962C8B-B14F-4D97-AF65-F5344CB8AC3E}">
        <p14:creationId xmlns:p14="http://schemas.microsoft.com/office/powerpoint/2010/main" val="244440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255256"/>
            <a:ext cx="10515600" cy="1325563"/>
          </a:xfrm>
        </p:spPr>
        <p:txBody>
          <a:bodyPr/>
          <a:lstStyle/>
          <a:p>
            <a:pPr algn="ctr"/>
            <a:r>
              <a:rPr lang="nl-NL" b="1" dirty="0">
                <a:solidFill>
                  <a:srgbClr val="C00000"/>
                </a:solidFill>
              </a:rPr>
              <a:t>Welke brandoorzaak komt de brandweer </a:t>
            </a:r>
            <a:br>
              <a:rPr lang="nl-NL" b="1" dirty="0">
                <a:solidFill>
                  <a:srgbClr val="C00000"/>
                </a:solidFill>
              </a:rPr>
            </a:br>
            <a:r>
              <a:rPr lang="nl-NL" b="1" dirty="0">
                <a:solidFill>
                  <a:srgbClr val="C00000"/>
                </a:solidFill>
              </a:rPr>
              <a:t>het meeste tegen?</a:t>
            </a:r>
            <a:endParaRPr lang="nl-NL" dirty="0">
              <a:solidFill>
                <a:srgbClr val="C00000"/>
              </a:solidFill>
            </a:endParaRPr>
          </a:p>
        </p:txBody>
      </p:sp>
      <p:sp>
        <p:nvSpPr>
          <p:cNvPr id="3" name="Tijdelijke aanduiding voor inhoud 2"/>
          <p:cNvSpPr>
            <a:spLocks noGrp="1"/>
          </p:cNvSpPr>
          <p:nvPr>
            <p:ph idx="1"/>
          </p:nvPr>
        </p:nvSpPr>
        <p:spPr>
          <a:xfrm>
            <a:off x="838200" y="4998753"/>
            <a:ext cx="10515600" cy="4351338"/>
          </a:xfrm>
        </p:spPr>
        <p:txBody>
          <a:bodyPr/>
          <a:lstStyle/>
          <a:p>
            <a:pPr marL="0" indent="0" algn="ctr">
              <a:buNone/>
            </a:pPr>
            <a:endParaRPr lang="en-US" dirty="0"/>
          </a:p>
          <a:p>
            <a:pPr marL="0" indent="0" algn="ctr">
              <a:buNone/>
            </a:pPr>
            <a:endParaRPr lang="en-US" dirty="0"/>
          </a:p>
          <a:p>
            <a:pPr marL="0" indent="0" algn="ctr">
              <a:buNone/>
            </a:pPr>
            <a:r>
              <a:rPr lang="en-US" dirty="0"/>
              <a:t>Leg de </a:t>
            </a:r>
            <a:r>
              <a:rPr lang="en-US" dirty="0" err="1"/>
              <a:t>oorzaken</a:t>
            </a:r>
            <a:r>
              <a:rPr lang="en-US" dirty="0"/>
              <a:t> in de </a:t>
            </a:r>
            <a:r>
              <a:rPr lang="en-US" dirty="0" err="1"/>
              <a:t>juiste</a:t>
            </a:r>
            <a:r>
              <a:rPr lang="en-US" dirty="0"/>
              <a:t> </a:t>
            </a:r>
            <a:r>
              <a:rPr lang="en-US" dirty="0" err="1"/>
              <a:t>volgorde</a:t>
            </a:r>
            <a:endParaRPr lang="en-US" dirty="0"/>
          </a:p>
          <a:p>
            <a:pPr algn="ctr"/>
            <a:endParaRPr lang="en-US" dirty="0"/>
          </a:p>
          <a:p>
            <a:pPr marL="0" indent="0" algn="ctr">
              <a:buNone/>
            </a:pPr>
            <a:endParaRPr lang="en-US" dirty="0"/>
          </a:p>
          <a:p>
            <a:pPr algn="ctr"/>
            <a:endParaRPr lang="nl-NL" dirty="0"/>
          </a:p>
        </p:txBody>
      </p:sp>
      <p:sp>
        <p:nvSpPr>
          <p:cNvPr id="6" name="Tekstvak 5"/>
          <p:cNvSpPr txBox="1"/>
          <p:nvPr/>
        </p:nvSpPr>
        <p:spPr>
          <a:xfrm>
            <a:off x="644983" y="4386097"/>
            <a:ext cx="1588957" cy="523220"/>
          </a:xfrm>
          <a:prstGeom prst="rect">
            <a:avLst/>
          </a:prstGeom>
          <a:noFill/>
        </p:spPr>
        <p:txBody>
          <a:bodyPr wrap="square" rtlCol="0">
            <a:spAutoFit/>
          </a:bodyPr>
          <a:lstStyle/>
          <a:p>
            <a:pPr algn="ctr"/>
            <a:r>
              <a:rPr lang="nl-NL" sz="2800" dirty="0"/>
              <a:t>minst</a:t>
            </a:r>
          </a:p>
        </p:txBody>
      </p:sp>
      <p:sp>
        <p:nvSpPr>
          <p:cNvPr id="7" name="Tekstvak 6"/>
          <p:cNvSpPr txBox="1"/>
          <p:nvPr/>
        </p:nvSpPr>
        <p:spPr>
          <a:xfrm>
            <a:off x="9764843" y="4386097"/>
            <a:ext cx="1588957" cy="523220"/>
          </a:xfrm>
          <a:prstGeom prst="rect">
            <a:avLst/>
          </a:prstGeom>
          <a:noFill/>
        </p:spPr>
        <p:txBody>
          <a:bodyPr wrap="square" rtlCol="0">
            <a:spAutoFit/>
          </a:bodyPr>
          <a:lstStyle/>
          <a:p>
            <a:pPr algn="ctr"/>
            <a:r>
              <a:rPr lang="nl-NL" sz="2800" dirty="0"/>
              <a:t>meest</a:t>
            </a:r>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Tree>
    <p:extLst>
      <p:ext uri="{BB962C8B-B14F-4D97-AF65-F5344CB8AC3E}">
        <p14:creationId xmlns:p14="http://schemas.microsoft.com/office/powerpoint/2010/main" val="292671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a:srcRect t="4" r="52008"/>
          <a:stretch/>
        </p:blipFill>
        <p:spPr>
          <a:xfrm>
            <a:off x="-1" y="115409"/>
            <a:ext cx="12192000" cy="2155351"/>
          </a:xfrm>
          <a:prstGeom prst="rect">
            <a:avLst/>
          </a:prstGeom>
        </p:spPr>
      </p:pic>
      <p:pic>
        <p:nvPicPr>
          <p:cNvPr id="9" name="Afbeelding 8"/>
          <p:cNvPicPr>
            <a:picLocks noChangeAspect="1"/>
          </p:cNvPicPr>
          <p:nvPr/>
        </p:nvPicPr>
        <p:blipFill rotWithShape="1">
          <a:blip r:embed="rId3"/>
          <a:srcRect l="47940" t="-1092"/>
          <a:stretch/>
        </p:blipFill>
        <p:spPr>
          <a:xfrm>
            <a:off x="1418701" y="2529342"/>
            <a:ext cx="8492647" cy="1432828"/>
          </a:xfrm>
          <a:prstGeom prst="rect">
            <a:avLst/>
          </a:prstGeom>
        </p:spPr>
      </p:pic>
      <p:pic>
        <p:nvPicPr>
          <p:cNvPr id="10" name="Afbeelding 9"/>
          <p:cNvPicPr>
            <a:picLocks noChangeAspect="1"/>
          </p:cNvPicPr>
          <p:nvPr/>
        </p:nvPicPr>
        <p:blipFill>
          <a:blip r:embed="rId4"/>
          <a:stretch>
            <a:fillRect/>
          </a:stretch>
        </p:blipFill>
        <p:spPr>
          <a:xfrm>
            <a:off x="4067402" y="4220752"/>
            <a:ext cx="3507828" cy="2542165"/>
          </a:xfrm>
          <a:prstGeom prst="rect">
            <a:avLst/>
          </a:prstGeom>
        </p:spPr>
      </p:pic>
    </p:spTree>
    <p:extLst>
      <p:ext uri="{BB962C8B-B14F-4D97-AF65-F5344CB8AC3E}">
        <p14:creationId xmlns:p14="http://schemas.microsoft.com/office/powerpoint/2010/main" val="288603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4</a:t>
            </a:r>
          </a:p>
        </p:txBody>
      </p:sp>
    </p:spTree>
    <p:extLst>
      <p:ext uri="{BB962C8B-B14F-4D97-AF65-F5344CB8AC3E}">
        <p14:creationId xmlns:p14="http://schemas.microsoft.com/office/powerpoint/2010/main" val="392995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solidFill>
                  <a:srgbClr val="C00000"/>
                </a:solidFill>
              </a:rPr>
              <a:t>Welke apparaat veroorzaakt het vaakst brand?</a:t>
            </a:r>
            <a:endParaRPr lang="nl-NL" dirty="0">
              <a:solidFill>
                <a:srgbClr val="C00000"/>
              </a:solidFill>
            </a:endParaRPr>
          </a:p>
        </p:txBody>
      </p:sp>
      <p:sp>
        <p:nvSpPr>
          <p:cNvPr id="3" name="Tijdelijke aanduiding voor inhoud 2"/>
          <p:cNvSpPr>
            <a:spLocks noGrp="1"/>
          </p:cNvSpPr>
          <p:nvPr>
            <p:ph idx="1"/>
          </p:nvPr>
        </p:nvSpPr>
        <p:spPr/>
        <p:txBody>
          <a:bodyPr/>
          <a:lstStyle/>
          <a:p>
            <a:pPr marL="0" indent="0">
              <a:buNone/>
            </a:pPr>
            <a:endParaRPr lang="en-US" dirty="0"/>
          </a:p>
          <a:p>
            <a:endParaRPr lang="nl-NL" dirty="0"/>
          </a:p>
        </p:txBody>
      </p:sp>
      <p:sp>
        <p:nvSpPr>
          <p:cNvPr id="5" name="Tijdelijke aanduiding voor inhoud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sz="4000" dirty="0"/>
              <a:t>Leg de </a:t>
            </a:r>
            <a:r>
              <a:rPr lang="en-US" sz="4000" dirty="0" err="1"/>
              <a:t>apparaten</a:t>
            </a:r>
            <a:r>
              <a:rPr lang="en-US" sz="4000" dirty="0"/>
              <a:t> in de </a:t>
            </a:r>
            <a:r>
              <a:rPr lang="en-US" sz="4000" dirty="0" err="1"/>
              <a:t>juiste</a:t>
            </a:r>
            <a:r>
              <a:rPr lang="en-US" sz="4000" dirty="0"/>
              <a:t> </a:t>
            </a:r>
            <a:r>
              <a:rPr lang="en-US" sz="4000" dirty="0" err="1"/>
              <a:t>volgorde</a:t>
            </a:r>
            <a:r>
              <a:rPr lang="en-US" sz="4000" dirty="0"/>
              <a:t> </a:t>
            </a:r>
            <a:endParaRPr lang="en-US" dirty="0"/>
          </a:p>
          <a:p>
            <a:pPr marL="0" indent="0" algn="ctr">
              <a:buFont typeface="Arial" panose="020B0604020202020204" pitchFamily="34" charset="0"/>
              <a:buNone/>
            </a:pPr>
            <a:endParaRPr lang="en-US" dirty="0"/>
          </a:p>
          <a:p>
            <a:pPr algn="ctr"/>
            <a:endParaRPr lang="nl-NL" dirty="0"/>
          </a:p>
        </p:txBody>
      </p:sp>
      <p:sp>
        <p:nvSpPr>
          <p:cNvPr id="8" name="Tekstvak 7"/>
          <p:cNvSpPr txBox="1"/>
          <p:nvPr/>
        </p:nvSpPr>
        <p:spPr>
          <a:xfrm>
            <a:off x="472440" y="4079151"/>
            <a:ext cx="2152837" cy="830997"/>
          </a:xfrm>
          <a:prstGeom prst="rect">
            <a:avLst/>
          </a:prstGeom>
          <a:noFill/>
        </p:spPr>
        <p:txBody>
          <a:bodyPr wrap="square" rtlCol="0">
            <a:spAutoFit/>
          </a:bodyPr>
          <a:lstStyle/>
          <a:p>
            <a:pPr algn="ctr"/>
            <a:r>
              <a:rPr lang="nl-NL" sz="4800" b="1" dirty="0"/>
              <a:t>minst</a:t>
            </a:r>
          </a:p>
        </p:txBody>
      </p:sp>
      <p:sp>
        <p:nvSpPr>
          <p:cNvPr id="9" name="Tekstvak 8"/>
          <p:cNvSpPr txBox="1"/>
          <p:nvPr/>
        </p:nvSpPr>
        <p:spPr>
          <a:xfrm>
            <a:off x="9399083" y="4079151"/>
            <a:ext cx="2152837" cy="830997"/>
          </a:xfrm>
          <a:prstGeom prst="rect">
            <a:avLst/>
          </a:prstGeom>
          <a:noFill/>
        </p:spPr>
        <p:txBody>
          <a:bodyPr wrap="square" rtlCol="0">
            <a:spAutoFit/>
          </a:bodyPr>
          <a:lstStyle/>
          <a:p>
            <a:pPr algn="ctr"/>
            <a:r>
              <a:rPr lang="nl-NL" sz="4800" b="1" dirty="0"/>
              <a:t>meest</a:t>
            </a:r>
          </a:p>
        </p:txBody>
      </p:sp>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Tree>
    <p:extLst>
      <p:ext uri="{BB962C8B-B14F-4D97-AF65-F5344CB8AC3E}">
        <p14:creationId xmlns:p14="http://schemas.microsoft.com/office/powerpoint/2010/main" val="426038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323084"/>
            <a:ext cx="11353800" cy="1325563"/>
          </a:xfrm>
        </p:spPr>
        <p:txBody>
          <a:bodyPr/>
          <a:lstStyle/>
          <a:p>
            <a:pPr algn="ctr"/>
            <a:r>
              <a:rPr lang="nl-NL" b="1" dirty="0"/>
              <a:t>Welke apparaten branden het vaakst?</a:t>
            </a:r>
            <a:endParaRPr lang="nl-NL" dirty="0"/>
          </a:p>
        </p:txBody>
      </p:sp>
      <p:sp>
        <p:nvSpPr>
          <p:cNvPr id="3" name="Tijdelijke aanduiding voor inhoud 2"/>
          <p:cNvSpPr>
            <a:spLocks noGrp="1"/>
          </p:cNvSpPr>
          <p:nvPr>
            <p:ph idx="1"/>
          </p:nvPr>
        </p:nvSpPr>
        <p:spPr/>
        <p:txBody>
          <a:bodyPr/>
          <a:lstStyle/>
          <a:p>
            <a:pPr marL="0" indent="0">
              <a:buNone/>
            </a:pPr>
            <a:endParaRPr lang="en-US" dirty="0"/>
          </a:p>
          <a:p>
            <a:endParaRPr lang="nl-NL" dirty="0"/>
          </a:p>
        </p:txBody>
      </p:sp>
      <p:graphicFrame>
        <p:nvGraphicFramePr>
          <p:cNvPr id="6" name="Grafiek 5"/>
          <p:cNvGraphicFramePr>
            <a:graphicFrameLocks/>
          </p:cNvGraphicFramePr>
          <p:nvPr>
            <p:extLst>
              <p:ext uri="{D42A27DB-BD31-4B8C-83A1-F6EECF244321}">
                <p14:modId xmlns:p14="http://schemas.microsoft.com/office/powerpoint/2010/main" val="3590306302"/>
              </p:ext>
            </p:extLst>
          </p:nvPr>
        </p:nvGraphicFramePr>
        <p:xfrm>
          <a:off x="1027289" y="1796875"/>
          <a:ext cx="10205155" cy="4380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7892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andveiligheid-wasdroger">
            <a:extLst>
              <a:ext uri="{FF2B5EF4-FFF2-40B4-BE49-F238E27FC236}">
                <a16:creationId xmlns:a16="http://schemas.microsoft.com/office/drawing/2014/main" id="{F05D70A4-CE3D-4A08-8CE7-C9F255374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24"/>
          <a:stretch>
            <a:fillRect/>
          </a:stretch>
        </p:blipFill>
        <p:spPr bwMode="auto">
          <a:xfrm>
            <a:off x="1353259" y="221457"/>
            <a:ext cx="9485482" cy="641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85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5971" y="1787527"/>
            <a:ext cx="2512973" cy="1866780"/>
          </a:xfrm>
          <a:prstGeom prst="rect">
            <a:avLst/>
          </a:prstGeom>
        </p:spPr>
      </p:pic>
      <p:sp>
        <p:nvSpPr>
          <p:cNvPr id="7" name="Titel 1"/>
          <p:cNvSpPr txBox="1">
            <a:spLocks/>
          </p:cNvSpPr>
          <p:nvPr/>
        </p:nvSpPr>
        <p:spPr>
          <a:xfrm>
            <a:off x="954367" y="-358433"/>
            <a:ext cx="11742753" cy="1729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b="1" dirty="0" err="1">
                <a:solidFill>
                  <a:srgbClr val="C00000"/>
                </a:solidFill>
              </a:rPr>
              <a:t>Hoeveel</a:t>
            </a:r>
            <a:r>
              <a:rPr lang="en-US" sz="6600" b="1" dirty="0">
                <a:solidFill>
                  <a:srgbClr val="C00000"/>
                </a:solidFill>
              </a:rPr>
              <a:t> verstand </a:t>
            </a:r>
            <a:r>
              <a:rPr lang="en-US" sz="6600" b="1" dirty="0" err="1">
                <a:solidFill>
                  <a:srgbClr val="C00000"/>
                </a:solidFill>
              </a:rPr>
              <a:t>heb</a:t>
            </a:r>
            <a:r>
              <a:rPr lang="en-US" sz="6600" b="1" dirty="0">
                <a:solidFill>
                  <a:srgbClr val="C00000"/>
                </a:solidFill>
              </a:rPr>
              <a:t> </a:t>
            </a:r>
            <a:r>
              <a:rPr lang="en-US" sz="6600" b="1" dirty="0" err="1">
                <a:solidFill>
                  <a:srgbClr val="C00000"/>
                </a:solidFill>
              </a:rPr>
              <a:t>jij</a:t>
            </a:r>
            <a:r>
              <a:rPr lang="en-US" sz="6600" b="1" dirty="0">
                <a:solidFill>
                  <a:srgbClr val="C00000"/>
                </a:solidFill>
              </a:rPr>
              <a:t>…</a:t>
            </a:r>
            <a:endParaRPr lang="nl-NL" sz="2000" b="1" dirty="0">
              <a:solidFill>
                <a:srgbClr val="C00000"/>
              </a:solidFill>
            </a:endParaRPr>
          </a:p>
        </p:txBody>
      </p:sp>
      <p:sp>
        <p:nvSpPr>
          <p:cNvPr id="8" name="Titel 1"/>
          <p:cNvSpPr txBox="1">
            <a:spLocks/>
          </p:cNvSpPr>
          <p:nvPr/>
        </p:nvSpPr>
        <p:spPr>
          <a:xfrm>
            <a:off x="2421376" y="4989990"/>
            <a:ext cx="9083056" cy="1729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b="1" dirty="0">
                <a:solidFill>
                  <a:srgbClr val="C00000"/>
                </a:solidFill>
              </a:rPr>
              <a:t>van de </a:t>
            </a:r>
            <a:r>
              <a:rPr lang="en-US" sz="6600" b="1" dirty="0" err="1">
                <a:solidFill>
                  <a:srgbClr val="C00000"/>
                </a:solidFill>
              </a:rPr>
              <a:t>woningbrand</a:t>
            </a:r>
            <a:r>
              <a:rPr lang="en-US" sz="6600" b="1" dirty="0">
                <a:solidFill>
                  <a:srgbClr val="C00000"/>
                </a:solidFill>
              </a:rPr>
              <a:t>!</a:t>
            </a:r>
            <a:endParaRPr lang="nl-NL" sz="2000" b="1" dirty="0">
              <a:solidFill>
                <a:srgbClr val="C00000"/>
              </a:solidFill>
            </a:endParaRPr>
          </a:p>
        </p:txBody>
      </p:sp>
      <p:pic>
        <p:nvPicPr>
          <p:cNvPr id="4" name="Afbeelding 3"/>
          <p:cNvPicPr>
            <a:picLocks noChangeAspect="1"/>
          </p:cNvPicPr>
          <p:nvPr/>
        </p:nvPicPr>
        <p:blipFill>
          <a:blip r:embed="rId4"/>
          <a:stretch>
            <a:fillRect/>
          </a:stretch>
        </p:blipFill>
        <p:spPr>
          <a:xfrm>
            <a:off x="487680" y="1721405"/>
            <a:ext cx="5440680" cy="3574743"/>
          </a:xfrm>
          <a:prstGeom prst="rect">
            <a:avLst/>
          </a:prstGeom>
        </p:spPr>
      </p:pic>
      <p:sp>
        <p:nvSpPr>
          <p:cNvPr id="10" name="Ovaal 9"/>
          <p:cNvSpPr/>
          <p:nvPr/>
        </p:nvSpPr>
        <p:spPr>
          <a:xfrm rot="1977913">
            <a:off x="4693920" y="3508775"/>
            <a:ext cx="416560" cy="29106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Wolkvormig bijschrift 10"/>
          <p:cNvSpPr/>
          <p:nvPr/>
        </p:nvSpPr>
        <p:spPr>
          <a:xfrm>
            <a:off x="6251704" y="1619072"/>
            <a:ext cx="5460862" cy="2538266"/>
          </a:xfrm>
          <a:prstGeom prst="cloudCallout">
            <a:avLst>
              <a:gd name="adj1" fmla="val -73858"/>
              <a:gd name="adj2" fmla="val 30078"/>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9535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2CEBAA5-F112-4B87-A617-ECDA3D32BB21}"/>
              </a:ext>
            </a:extLst>
          </p:cNvPr>
          <p:cNvPicPr>
            <a:picLocks noChangeAspect="1"/>
          </p:cNvPicPr>
          <p:nvPr/>
        </p:nvPicPr>
        <p:blipFill>
          <a:blip r:embed="rId3">
            <a:extLst>
              <a:ext uri="{28A0092B-C50C-407E-A947-70E740481C1C}">
                <a14:useLocalDpi xmlns:a14="http://schemas.microsoft.com/office/drawing/2010/main" val="0"/>
              </a:ext>
            </a:extLst>
          </a:blip>
          <a:srcRect l="12952" t="14149" r="6465" b="7938"/>
          <a:stretch>
            <a:fillRect/>
          </a:stretch>
        </p:blipFill>
        <p:spPr bwMode="auto">
          <a:xfrm>
            <a:off x="1166560" y="188914"/>
            <a:ext cx="9868405" cy="63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96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864481" y="-594"/>
            <a:ext cx="10327519" cy="6858594"/>
          </a:xfrm>
          <a:prstGeom prst="rect">
            <a:avLst/>
          </a:prstGeom>
        </p:spPr>
      </p:pic>
      <p:pic>
        <p:nvPicPr>
          <p:cNvPr id="7" name="Afbeelding 6"/>
          <p:cNvPicPr>
            <a:picLocks noChangeAspect="1"/>
          </p:cNvPicPr>
          <p:nvPr/>
        </p:nvPicPr>
        <p:blipFill rotWithShape="1">
          <a:blip r:embed="rId4"/>
          <a:srcRect l="28778" r="13478" b="19496"/>
          <a:stretch/>
        </p:blipFill>
        <p:spPr>
          <a:xfrm>
            <a:off x="157600" y="130589"/>
            <a:ext cx="4642999" cy="4294014"/>
          </a:xfrm>
          <a:prstGeom prst="rect">
            <a:avLst/>
          </a:prstGeom>
          <a:ln w="47625">
            <a:solidFill>
              <a:schemeClr val="bg1"/>
            </a:solidFill>
          </a:ln>
        </p:spPr>
      </p:pic>
    </p:spTree>
    <p:extLst>
      <p:ext uri="{BB962C8B-B14F-4D97-AF65-F5344CB8AC3E}">
        <p14:creationId xmlns:p14="http://schemas.microsoft.com/office/powerpoint/2010/main" val="139977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a:hlinkClick r:id="rId3" action="ppaction://hlinksldjump" highlightClick="1"/>
          </p:cNvPr>
          <p:cNvSpPr>
            <a:spLocks noChangeArrowheads="1"/>
          </p:cNvSpPr>
          <p:nvPr/>
        </p:nvSpPr>
        <p:spPr bwMode="auto">
          <a:xfrm>
            <a:off x="1524000" y="0"/>
            <a:ext cx="3124200" cy="914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rgbClr val="CC9933"/>
                </a:solidFill>
                <a:latin typeface="Frutiger LT 55 Roman" pitchFamily="2" charset="0"/>
                <a:ea typeface="MS PGothic" panose="020B0600070205080204" pitchFamily="34" charset="-128"/>
              </a:defRPr>
            </a:lvl1pPr>
            <a:lvl2pPr marL="742950" indent="-285750">
              <a:spcBef>
                <a:spcPct val="20000"/>
              </a:spcBef>
              <a:buChar char="–"/>
              <a:defRPr>
                <a:solidFill>
                  <a:schemeClr val="tx1"/>
                </a:solidFill>
                <a:latin typeface="Frutiger LT 55 Roman" pitchFamily="2" charset="0"/>
                <a:ea typeface="MS PGothic" panose="020B0600070205080204" pitchFamily="34" charset="-128"/>
              </a:defRPr>
            </a:lvl2pPr>
            <a:lvl3pPr marL="1143000" indent="-228600">
              <a:spcBef>
                <a:spcPct val="20000"/>
              </a:spcBef>
              <a:buChar char="•"/>
              <a:defRPr>
                <a:solidFill>
                  <a:schemeClr val="tx1"/>
                </a:solidFill>
                <a:latin typeface="Frutiger LT 55 Roman" pitchFamily="2" charset="0"/>
                <a:ea typeface="MS PGothic" panose="020B0600070205080204" pitchFamily="34" charset="-128"/>
              </a:defRPr>
            </a:lvl3pPr>
            <a:lvl4pPr marL="1600200" indent="-228600">
              <a:spcBef>
                <a:spcPct val="20000"/>
              </a:spcBef>
              <a:buChar char="–"/>
              <a:defRPr>
                <a:solidFill>
                  <a:schemeClr val="tx1"/>
                </a:solidFill>
                <a:latin typeface="Frutiger LT 55 Roman" pitchFamily="2" charset="0"/>
                <a:ea typeface="MS PGothic" panose="020B0600070205080204" pitchFamily="34" charset="-128"/>
              </a:defRPr>
            </a:lvl4pPr>
            <a:lvl5pPr marL="2057400" indent="-228600">
              <a:spcBef>
                <a:spcPct val="20000"/>
              </a:spcBef>
              <a:buChar char="»"/>
              <a:defRPr>
                <a:solidFill>
                  <a:schemeClr val="tx1"/>
                </a:solidFill>
                <a:latin typeface="Frutiger LT 55 Roman" pitchFamily="2"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9pPr>
          </a:lstStyle>
          <a:p>
            <a:pPr eaLnBrk="1" hangingPunct="1">
              <a:spcBef>
                <a:spcPct val="0"/>
              </a:spcBef>
              <a:buFontTx/>
              <a:buNone/>
            </a:pPr>
            <a:endParaRPr lang="nl-NL" altLang="nl-NL" sz="1800">
              <a:solidFill>
                <a:schemeClr val="tx1"/>
              </a:solidFill>
              <a:latin typeface="Arial" panose="020B0604020202020204" pitchFamily="34" charset="0"/>
            </a:endParaRPr>
          </a:p>
        </p:txBody>
      </p:sp>
      <p:pic>
        <p:nvPicPr>
          <p:cNvPr id="56324"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 y="381922"/>
            <a:ext cx="3176589" cy="229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Afbeelding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824" y="381922"/>
            <a:ext cx="2898724" cy="229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Afbeelding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0100" y="3172776"/>
            <a:ext cx="3270251" cy="22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Afbeelding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172776"/>
            <a:ext cx="2826345" cy="22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Afbeelding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52674" y="3172776"/>
            <a:ext cx="3353527" cy="22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Afbeelding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1683" y="381922"/>
            <a:ext cx="4374067" cy="229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32A19A8D-C8EF-4FA0-9F04-DE90170947F6}"/>
              </a:ext>
            </a:extLst>
          </p:cNvPr>
          <p:cNvSpPr txBox="1">
            <a:spLocks/>
          </p:cNvSpPr>
          <p:nvPr/>
        </p:nvSpPr>
        <p:spPr>
          <a:xfrm>
            <a:off x="675361" y="581329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solidFill>
                  <a:srgbClr val="C00000"/>
                </a:solidFill>
              </a:rPr>
              <a:t>‘’Nieuwe’’ branden</a:t>
            </a:r>
            <a:endParaRPr lang="nl-NL" dirty="0">
              <a:solidFill>
                <a:srgbClr val="C00000"/>
              </a:solidFill>
            </a:endParaRPr>
          </a:p>
        </p:txBody>
      </p:sp>
    </p:spTree>
    <p:extLst>
      <p:ext uri="{BB962C8B-B14F-4D97-AF65-F5344CB8AC3E}">
        <p14:creationId xmlns:p14="http://schemas.microsoft.com/office/powerpoint/2010/main" val="91805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5</a:t>
            </a:r>
          </a:p>
        </p:txBody>
      </p:sp>
    </p:spTree>
    <p:extLst>
      <p:ext uri="{BB962C8B-B14F-4D97-AF65-F5344CB8AC3E}">
        <p14:creationId xmlns:p14="http://schemas.microsoft.com/office/powerpoint/2010/main" val="144631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973428"/>
          </a:xfrm>
        </p:spPr>
        <p:txBody>
          <a:bodyPr>
            <a:noAutofit/>
          </a:bodyPr>
          <a:lstStyle/>
          <a:p>
            <a:pPr algn="ctr"/>
            <a:r>
              <a:rPr lang="en-US" sz="5400" b="1" dirty="0">
                <a:solidFill>
                  <a:srgbClr val="C00000"/>
                </a:solidFill>
              </a:rPr>
              <a:t>Hoe </a:t>
            </a:r>
            <a:r>
              <a:rPr lang="en-US" sz="5400" b="1" dirty="0" err="1">
                <a:solidFill>
                  <a:srgbClr val="C00000"/>
                </a:solidFill>
              </a:rPr>
              <a:t>vaak</a:t>
            </a:r>
            <a:r>
              <a:rPr lang="en-US" sz="5400" b="1" dirty="0">
                <a:solidFill>
                  <a:srgbClr val="C00000"/>
                </a:solidFill>
              </a:rPr>
              <a:t> </a:t>
            </a:r>
            <a:r>
              <a:rPr lang="en-US" sz="5400" b="1" dirty="0" err="1">
                <a:solidFill>
                  <a:srgbClr val="C00000"/>
                </a:solidFill>
              </a:rPr>
              <a:t>breidt</a:t>
            </a:r>
            <a:r>
              <a:rPr lang="en-US" sz="5400" b="1" dirty="0">
                <a:solidFill>
                  <a:srgbClr val="C00000"/>
                </a:solidFill>
              </a:rPr>
              <a:t> </a:t>
            </a:r>
            <a:r>
              <a:rPr lang="en-US" sz="5400" b="1" dirty="0" err="1">
                <a:solidFill>
                  <a:srgbClr val="C00000"/>
                </a:solidFill>
              </a:rPr>
              <a:t>een</a:t>
            </a:r>
            <a:r>
              <a:rPr lang="en-US" sz="5400" b="1" dirty="0">
                <a:solidFill>
                  <a:srgbClr val="C00000"/>
                </a:solidFill>
              </a:rPr>
              <a:t> </a:t>
            </a:r>
            <a:r>
              <a:rPr lang="en-US" sz="5400" b="1" dirty="0" err="1">
                <a:solidFill>
                  <a:srgbClr val="C00000"/>
                </a:solidFill>
              </a:rPr>
              <a:t>woningbrand</a:t>
            </a:r>
            <a:r>
              <a:rPr lang="en-US" sz="5400" b="1" dirty="0">
                <a:solidFill>
                  <a:srgbClr val="C00000"/>
                </a:solidFill>
              </a:rPr>
              <a:t> </a:t>
            </a:r>
            <a:r>
              <a:rPr lang="en-US" sz="5400" b="1" dirty="0" err="1">
                <a:solidFill>
                  <a:srgbClr val="C00000"/>
                </a:solidFill>
              </a:rPr>
              <a:t>zich</a:t>
            </a:r>
            <a:r>
              <a:rPr lang="en-US" sz="5400" b="1" dirty="0">
                <a:solidFill>
                  <a:srgbClr val="C00000"/>
                </a:solidFill>
              </a:rPr>
              <a:t> </a:t>
            </a:r>
            <a:r>
              <a:rPr lang="en-US" sz="5400" b="1" dirty="0" err="1">
                <a:solidFill>
                  <a:srgbClr val="C00000"/>
                </a:solidFill>
              </a:rPr>
              <a:t>uit</a:t>
            </a:r>
            <a:r>
              <a:rPr lang="en-US" sz="5400" b="1" dirty="0">
                <a:solidFill>
                  <a:srgbClr val="C00000"/>
                </a:solidFill>
              </a:rPr>
              <a:t> tot </a:t>
            </a:r>
            <a:r>
              <a:rPr lang="en-US" sz="5400" b="1" dirty="0" err="1">
                <a:solidFill>
                  <a:srgbClr val="C00000"/>
                </a:solidFill>
              </a:rPr>
              <a:t>buiten</a:t>
            </a:r>
            <a:r>
              <a:rPr lang="en-US" sz="5400" b="1" dirty="0">
                <a:solidFill>
                  <a:srgbClr val="C00000"/>
                </a:solidFill>
              </a:rPr>
              <a:t> de </a:t>
            </a:r>
            <a:r>
              <a:rPr lang="en-US" sz="5400" b="1" dirty="0" err="1">
                <a:solidFill>
                  <a:srgbClr val="C00000"/>
                </a:solidFill>
              </a:rPr>
              <a:t>ruimte</a:t>
            </a:r>
            <a:r>
              <a:rPr lang="en-US" sz="5400" b="1" dirty="0">
                <a:solidFill>
                  <a:srgbClr val="C00000"/>
                </a:solidFill>
              </a:rPr>
              <a:t> van </a:t>
            </a:r>
            <a:r>
              <a:rPr lang="en-US" sz="5400" b="1" dirty="0" err="1">
                <a:solidFill>
                  <a:srgbClr val="C00000"/>
                </a:solidFill>
              </a:rPr>
              <a:t>ontstaan</a:t>
            </a:r>
            <a:r>
              <a:rPr lang="en-US" sz="5400" b="1" dirty="0">
                <a:solidFill>
                  <a:srgbClr val="C00000"/>
                </a:solidFill>
              </a:rPr>
              <a:t>?</a:t>
            </a:r>
            <a:br>
              <a:rPr lang="en-US" sz="5400" b="1" dirty="0">
                <a:solidFill>
                  <a:srgbClr val="C00000"/>
                </a:solidFill>
              </a:rPr>
            </a:br>
            <a:endParaRPr lang="nl-NL" sz="3200" b="1" dirty="0">
              <a:solidFill>
                <a:srgbClr val="C00000"/>
              </a:solidFill>
            </a:endParaRPr>
          </a:p>
        </p:txBody>
      </p:sp>
      <p:pic>
        <p:nvPicPr>
          <p:cNvPr id="12" name="Afbeelding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3" name="Afbeelding 12"/>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cxnSp>
        <p:nvCxnSpPr>
          <p:cNvPr id="8" name="Gebogen verbindingslijn 7"/>
          <p:cNvCxnSpPr>
            <a:cxnSpLocks noChangeShapeType="1"/>
            <a:endCxn id="18" idx="0"/>
          </p:cNvCxnSpPr>
          <p:nvPr/>
        </p:nvCxnSpPr>
        <p:spPr bwMode="auto">
          <a:xfrm>
            <a:off x="3593469" y="2707358"/>
            <a:ext cx="1179697" cy="645328"/>
          </a:xfrm>
          <a:prstGeom prst="bentConnector2">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 name="Rechthoek 8"/>
          <p:cNvSpPr/>
          <p:nvPr/>
        </p:nvSpPr>
        <p:spPr bwMode="auto">
          <a:xfrm>
            <a:off x="5962285" y="4045294"/>
            <a:ext cx="1795462" cy="404812"/>
          </a:xfrm>
          <a:prstGeom prst="rect">
            <a:avLst/>
          </a:prstGeom>
          <a:noFill/>
          <a:ln w="9525" cap="flat" cmpd="sng" algn="ctr">
            <a:solidFill>
              <a:schemeClr val="tx1"/>
            </a:solidFill>
            <a:prstDash val="solid"/>
            <a:round/>
            <a:headEnd type="none" w="med" len="med"/>
            <a:tailEnd type="none" w="med" len="med"/>
          </a:ln>
          <a:effectLst/>
        </p:spPr>
        <p:txBody>
          <a:bodyPr/>
          <a:lstStyle/>
          <a:p>
            <a:pPr algn="ctr">
              <a:defRPr/>
            </a:pPr>
            <a:r>
              <a:rPr lang="nl-NL" dirty="0">
                <a:cs typeface="Arial" panose="020B0604020202020204" pitchFamily="34" charset="0"/>
              </a:rPr>
              <a:t>Verdieping</a:t>
            </a:r>
          </a:p>
        </p:txBody>
      </p:sp>
      <p:pic>
        <p:nvPicPr>
          <p:cNvPr id="14" name="Afbeelding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62285" y="4455184"/>
            <a:ext cx="1795462" cy="11918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Gebogen verbindingslijn 7"/>
          <p:cNvCxnSpPr>
            <a:cxnSpLocks noChangeShapeType="1"/>
            <a:endCxn id="9" idx="0"/>
          </p:cNvCxnSpPr>
          <p:nvPr/>
        </p:nvCxnSpPr>
        <p:spPr bwMode="auto">
          <a:xfrm>
            <a:off x="5731886" y="3352368"/>
            <a:ext cx="1128130" cy="692926"/>
          </a:xfrm>
          <a:prstGeom prst="bentConnector2">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6" name="Gebogen verbindingslijn 7"/>
          <p:cNvCxnSpPr>
            <a:cxnSpLocks noChangeShapeType="1"/>
            <a:endCxn id="23" idx="0"/>
          </p:cNvCxnSpPr>
          <p:nvPr/>
        </p:nvCxnSpPr>
        <p:spPr bwMode="auto">
          <a:xfrm>
            <a:off x="7757747" y="4040215"/>
            <a:ext cx="1346935" cy="612898"/>
          </a:xfrm>
          <a:prstGeom prst="bentConnector2">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17" name="Groep 19479"/>
          <p:cNvGrpSpPr>
            <a:grpSpLocks/>
          </p:cNvGrpSpPr>
          <p:nvPr/>
        </p:nvGrpSpPr>
        <p:grpSpPr bwMode="auto">
          <a:xfrm>
            <a:off x="3838128" y="3352686"/>
            <a:ext cx="1870075" cy="1670050"/>
            <a:chOff x="1598764" y="1372342"/>
            <a:chExt cx="1870829" cy="1669871"/>
          </a:xfrm>
        </p:grpSpPr>
        <p:sp>
          <p:nvSpPr>
            <p:cNvPr id="18" name="Rechthoek 17"/>
            <p:cNvSpPr/>
            <p:nvPr/>
          </p:nvSpPr>
          <p:spPr bwMode="auto">
            <a:xfrm>
              <a:off x="1598764" y="1372342"/>
              <a:ext cx="1870829" cy="423818"/>
            </a:xfrm>
            <a:prstGeom prst="rect">
              <a:avLst/>
            </a:prstGeom>
            <a:noFill/>
            <a:ln w="9525" cap="flat" cmpd="sng" algn="ctr">
              <a:solidFill>
                <a:schemeClr val="tx1"/>
              </a:solidFill>
              <a:prstDash val="solid"/>
              <a:round/>
              <a:headEnd type="none" w="med" len="med"/>
              <a:tailEnd type="none" w="med" len="med"/>
            </a:ln>
            <a:effectLst/>
          </p:spPr>
          <p:txBody>
            <a:bodyPr/>
            <a:lstStyle/>
            <a:p>
              <a:pPr algn="ctr">
                <a:defRPr/>
              </a:pPr>
              <a:r>
                <a:rPr lang="nl-NL" dirty="0">
                  <a:cs typeface="Arial" panose="020B0604020202020204" pitchFamily="34" charset="0"/>
                </a:rPr>
                <a:t>Ruimte</a:t>
              </a:r>
            </a:p>
          </p:txBody>
        </p:sp>
        <p:pic>
          <p:nvPicPr>
            <p:cNvPr id="19" name="Afbeelding 2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08191" y="1803484"/>
              <a:ext cx="1861402" cy="12387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Rechthoek 19"/>
          <p:cNvSpPr/>
          <p:nvPr/>
        </p:nvSpPr>
        <p:spPr bwMode="auto">
          <a:xfrm>
            <a:off x="1878969" y="2693554"/>
            <a:ext cx="1714500" cy="431800"/>
          </a:xfrm>
          <a:prstGeom prst="rect">
            <a:avLst/>
          </a:prstGeom>
          <a:noFill/>
          <a:ln w="9525" cap="flat" cmpd="sng" algn="ctr">
            <a:solidFill>
              <a:schemeClr val="tx1"/>
            </a:solidFill>
            <a:prstDash val="solid"/>
            <a:round/>
            <a:headEnd type="none" w="med" len="med"/>
            <a:tailEnd type="none" w="med" len="med"/>
          </a:ln>
          <a:effectLst/>
        </p:spPr>
        <p:txBody>
          <a:bodyPr/>
          <a:lstStyle/>
          <a:p>
            <a:pPr algn="ctr">
              <a:defRPr/>
            </a:pPr>
            <a:r>
              <a:rPr lang="nl-NL" dirty="0">
                <a:cs typeface="Arial" panose="020B0604020202020204" pitchFamily="34" charset="0"/>
              </a:rPr>
              <a:t>Voorwerp</a:t>
            </a:r>
          </a:p>
        </p:txBody>
      </p:sp>
      <p:pic>
        <p:nvPicPr>
          <p:cNvPr id="21" name="Afbeelding 1946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78969" y="3125563"/>
            <a:ext cx="1714500" cy="12428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Afbeelding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170911" y="5068508"/>
            <a:ext cx="1875478" cy="14610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Rechthoek 22"/>
          <p:cNvSpPr/>
          <p:nvPr/>
        </p:nvSpPr>
        <p:spPr bwMode="auto">
          <a:xfrm>
            <a:off x="8162972" y="4653113"/>
            <a:ext cx="1883419" cy="406400"/>
          </a:xfrm>
          <a:prstGeom prst="rect">
            <a:avLst/>
          </a:prstGeom>
          <a:noFill/>
          <a:ln w="9525" cap="flat" cmpd="sng" algn="ctr">
            <a:solidFill>
              <a:schemeClr val="tx1"/>
            </a:solidFill>
            <a:prstDash val="solid"/>
            <a:round/>
            <a:headEnd type="none" w="med" len="med"/>
            <a:tailEnd type="none" w="med" len="med"/>
          </a:ln>
          <a:effectLst/>
        </p:spPr>
        <p:txBody>
          <a:bodyPr/>
          <a:lstStyle/>
          <a:p>
            <a:pPr algn="ctr">
              <a:defRPr/>
            </a:pPr>
            <a:r>
              <a:rPr lang="nl-NL" sz="1400" dirty="0">
                <a:cs typeface="Arial" panose="020B0604020202020204" pitchFamily="34" charset="0"/>
              </a:rPr>
              <a:t>(buiten) compartiment</a:t>
            </a:r>
          </a:p>
        </p:txBody>
      </p:sp>
      <p:sp>
        <p:nvSpPr>
          <p:cNvPr id="28" name="Tekstvak 27"/>
          <p:cNvSpPr txBox="1"/>
          <p:nvPr/>
        </p:nvSpPr>
        <p:spPr>
          <a:xfrm>
            <a:off x="33868" y="4371767"/>
            <a:ext cx="1588957" cy="769441"/>
          </a:xfrm>
          <a:prstGeom prst="rect">
            <a:avLst/>
          </a:prstGeom>
          <a:noFill/>
        </p:spPr>
        <p:txBody>
          <a:bodyPr wrap="square" rtlCol="0">
            <a:spAutoFit/>
          </a:bodyPr>
          <a:lstStyle/>
          <a:p>
            <a:pPr algn="ctr"/>
            <a:r>
              <a:rPr lang="nl-NL" sz="4400" b="1" dirty="0"/>
              <a:t>0 %</a:t>
            </a:r>
          </a:p>
        </p:txBody>
      </p:sp>
      <p:sp>
        <p:nvSpPr>
          <p:cNvPr id="29" name="Tekstvak 28"/>
          <p:cNvSpPr txBox="1"/>
          <p:nvPr/>
        </p:nvSpPr>
        <p:spPr>
          <a:xfrm>
            <a:off x="10428906" y="4371767"/>
            <a:ext cx="1588957" cy="769441"/>
          </a:xfrm>
          <a:prstGeom prst="rect">
            <a:avLst/>
          </a:prstGeom>
          <a:noFill/>
        </p:spPr>
        <p:txBody>
          <a:bodyPr wrap="square" rtlCol="0">
            <a:spAutoFit/>
          </a:bodyPr>
          <a:lstStyle/>
          <a:p>
            <a:pPr algn="ctr"/>
            <a:r>
              <a:rPr lang="nl-NL" sz="4400" b="1" dirty="0"/>
              <a:t>100 %</a:t>
            </a:r>
          </a:p>
        </p:txBody>
      </p:sp>
    </p:spTree>
    <p:extLst>
      <p:ext uri="{BB962C8B-B14F-4D97-AF65-F5344CB8AC3E}">
        <p14:creationId xmlns:p14="http://schemas.microsoft.com/office/powerpoint/2010/main" val="3695693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3" name="Afbeelding 12"/>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
        <p:nvSpPr>
          <p:cNvPr id="28" name="Tekstvak 27"/>
          <p:cNvSpPr txBox="1"/>
          <p:nvPr/>
        </p:nvSpPr>
        <p:spPr>
          <a:xfrm>
            <a:off x="33868" y="4371767"/>
            <a:ext cx="1588957" cy="769441"/>
          </a:xfrm>
          <a:prstGeom prst="rect">
            <a:avLst/>
          </a:prstGeom>
          <a:noFill/>
        </p:spPr>
        <p:txBody>
          <a:bodyPr wrap="square" rtlCol="0">
            <a:spAutoFit/>
          </a:bodyPr>
          <a:lstStyle/>
          <a:p>
            <a:pPr algn="ctr"/>
            <a:r>
              <a:rPr lang="nl-NL" sz="4400" b="1" dirty="0"/>
              <a:t>0 %</a:t>
            </a:r>
          </a:p>
        </p:txBody>
      </p:sp>
      <p:sp>
        <p:nvSpPr>
          <p:cNvPr id="29" name="Tekstvak 28"/>
          <p:cNvSpPr txBox="1"/>
          <p:nvPr/>
        </p:nvSpPr>
        <p:spPr>
          <a:xfrm>
            <a:off x="10428906" y="4371767"/>
            <a:ext cx="1588957" cy="769441"/>
          </a:xfrm>
          <a:prstGeom prst="rect">
            <a:avLst/>
          </a:prstGeom>
          <a:noFill/>
        </p:spPr>
        <p:txBody>
          <a:bodyPr wrap="square" rtlCol="0">
            <a:spAutoFit/>
          </a:bodyPr>
          <a:lstStyle/>
          <a:p>
            <a:pPr algn="ctr"/>
            <a:r>
              <a:rPr lang="nl-NL" sz="4400" b="1" dirty="0"/>
              <a:t>100 %</a:t>
            </a:r>
          </a:p>
        </p:txBody>
      </p:sp>
      <p:cxnSp>
        <p:nvCxnSpPr>
          <p:cNvPr id="5" name="Rechte verbindingslijn met pijl 4"/>
          <p:cNvCxnSpPr/>
          <p:nvPr/>
        </p:nvCxnSpPr>
        <p:spPr>
          <a:xfrm flipH="1">
            <a:off x="2190277" y="5429964"/>
            <a:ext cx="1272" cy="1373207"/>
          </a:xfrm>
          <a:prstGeom prst="straightConnector1">
            <a:avLst/>
          </a:prstGeom>
          <a:ln w="228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p:nvPr/>
        </p:nvSpPr>
        <p:spPr>
          <a:xfrm>
            <a:off x="2223301" y="5347126"/>
            <a:ext cx="1884630" cy="769441"/>
          </a:xfrm>
          <a:prstGeom prst="rect">
            <a:avLst/>
          </a:prstGeom>
          <a:noFill/>
        </p:spPr>
        <p:txBody>
          <a:bodyPr wrap="square" rtlCol="0">
            <a:spAutoFit/>
          </a:bodyPr>
          <a:lstStyle/>
          <a:p>
            <a:pPr algn="ctr"/>
            <a:r>
              <a:rPr lang="nl-NL" sz="4400" b="1" dirty="0"/>
              <a:t>13 %</a:t>
            </a:r>
          </a:p>
        </p:txBody>
      </p:sp>
      <p:sp>
        <p:nvSpPr>
          <p:cNvPr id="30" name="Titel 1"/>
          <p:cNvSpPr txBox="1">
            <a:spLocks/>
          </p:cNvSpPr>
          <p:nvPr/>
        </p:nvSpPr>
        <p:spPr>
          <a:xfrm>
            <a:off x="828346" y="424071"/>
            <a:ext cx="10515600" cy="197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C00000"/>
                </a:solidFill>
              </a:rPr>
              <a:t>Hoe </a:t>
            </a:r>
            <a:r>
              <a:rPr lang="en-US" sz="5400" b="1" dirty="0" err="1">
                <a:solidFill>
                  <a:srgbClr val="C00000"/>
                </a:solidFill>
              </a:rPr>
              <a:t>vaak</a:t>
            </a:r>
            <a:r>
              <a:rPr lang="en-US" sz="5400" b="1" dirty="0">
                <a:solidFill>
                  <a:srgbClr val="C00000"/>
                </a:solidFill>
              </a:rPr>
              <a:t> </a:t>
            </a:r>
            <a:r>
              <a:rPr lang="en-US" sz="5400" b="1" dirty="0" err="1">
                <a:solidFill>
                  <a:srgbClr val="C00000"/>
                </a:solidFill>
              </a:rPr>
              <a:t>breidt</a:t>
            </a:r>
            <a:r>
              <a:rPr lang="en-US" sz="5400" b="1" dirty="0">
                <a:solidFill>
                  <a:srgbClr val="C00000"/>
                </a:solidFill>
              </a:rPr>
              <a:t> </a:t>
            </a:r>
            <a:r>
              <a:rPr lang="en-US" sz="5400" b="1" dirty="0" err="1">
                <a:solidFill>
                  <a:srgbClr val="C00000"/>
                </a:solidFill>
              </a:rPr>
              <a:t>een</a:t>
            </a:r>
            <a:r>
              <a:rPr lang="en-US" sz="5400" b="1" dirty="0">
                <a:solidFill>
                  <a:srgbClr val="C00000"/>
                </a:solidFill>
              </a:rPr>
              <a:t> </a:t>
            </a:r>
            <a:r>
              <a:rPr lang="en-US" sz="5400" b="1" dirty="0" err="1">
                <a:solidFill>
                  <a:srgbClr val="C00000"/>
                </a:solidFill>
              </a:rPr>
              <a:t>woningbrand</a:t>
            </a:r>
            <a:r>
              <a:rPr lang="en-US" sz="5400" b="1" dirty="0">
                <a:solidFill>
                  <a:srgbClr val="C00000"/>
                </a:solidFill>
              </a:rPr>
              <a:t> </a:t>
            </a:r>
            <a:r>
              <a:rPr lang="en-US" sz="5400" b="1" dirty="0" err="1">
                <a:solidFill>
                  <a:srgbClr val="C00000"/>
                </a:solidFill>
              </a:rPr>
              <a:t>zich</a:t>
            </a:r>
            <a:r>
              <a:rPr lang="en-US" sz="5400" b="1" dirty="0">
                <a:solidFill>
                  <a:srgbClr val="C00000"/>
                </a:solidFill>
              </a:rPr>
              <a:t> </a:t>
            </a:r>
            <a:r>
              <a:rPr lang="en-US" sz="5400" b="1" dirty="0" err="1">
                <a:solidFill>
                  <a:srgbClr val="C00000"/>
                </a:solidFill>
              </a:rPr>
              <a:t>uit</a:t>
            </a:r>
            <a:r>
              <a:rPr lang="en-US" sz="5400" b="1" dirty="0">
                <a:solidFill>
                  <a:srgbClr val="C00000"/>
                </a:solidFill>
              </a:rPr>
              <a:t> tot </a:t>
            </a:r>
            <a:r>
              <a:rPr lang="en-US" sz="5400" b="1" dirty="0" err="1">
                <a:solidFill>
                  <a:srgbClr val="C00000"/>
                </a:solidFill>
              </a:rPr>
              <a:t>buiten</a:t>
            </a:r>
            <a:r>
              <a:rPr lang="en-US" sz="5400" b="1" dirty="0">
                <a:solidFill>
                  <a:srgbClr val="C00000"/>
                </a:solidFill>
              </a:rPr>
              <a:t> de </a:t>
            </a:r>
            <a:r>
              <a:rPr lang="en-US" sz="5400" b="1" dirty="0" err="1">
                <a:solidFill>
                  <a:srgbClr val="C00000"/>
                </a:solidFill>
              </a:rPr>
              <a:t>ruimte</a:t>
            </a:r>
            <a:r>
              <a:rPr lang="en-US" sz="5400" b="1" dirty="0">
                <a:solidFill>
                  <a:srgbClr val="C00000"/>
                </a:solidFill>
              </a:rPr>
              <a:t> van </a:t>
            </a:r>
            <a:r>
              <a:rPr lang="en-US" sz="5400" b="1" dirty="0" err="1">
                <a:solidFill>
                  <a:srgbClr val="C00000"/>
                </a:solidFill>
              </a:rPr>
              <a:t>ontstaan</a:t>
            </a:r>
            <a:r>
              <a:rPr lang="en-US" sz="5400" b="1" dirty="0">
                <a:solidFill>
                  <a:srgbClr val="C00000"/>
                </a:solidFill>
              </a:rPr>
              <a:t>?</a:t>
            </a:r>
            <a:br>
              <a:rPr lang="en-US" sz="5400" b="1" dirty="0">
                <a:solidFill>
                  <a:srgbClr val="C00000"/>
                </a:solidFill>
              </a:rPr>
            </a:br>
            <a:endParaRPr lang="nl-NL" sz="3200" b="1" dirty="0">
              <a:solidFill>
                <a:srgbClr val="C00000"/>
              </a:solidFill>
            </a:endParaRPr>
          </a:p>
        </p:txBody>
      </p:sp>
      <p:sp>
        <p:nvSpPr>
          <p:cNvPr id="31" name="Tekstvak 30"/>
          <p:cNvSpPr txBox="1"/>
          <p:nvPr/>
        </p:nvSpPr>
        <p:spPr>
          <a:xfrm>
            <a:off x="1622825" y="6116567"/>
            <a:ext cx="5963218" cy="646331"/>
          </a:xfrm>
          <a:prstGeom prst="rect">
            <a:avLst/>
          </a:prstGeom>
          <a:noFill/>
        </p:spPr>
        <p:txBody>
          <a:bodyPr wrap="square" rtlCol="0">
            <a:spAutoFit/>
          </a:bodyPr>
          <a:lstStyle/>
          <a:p>
            <a:pPr algn="ctr"/>
            <a:r>
              <a:rPr lang="nl-NL" sz="3600" b="1" dirty="0"/>
              <a:t>15 % zonder stoken</a:t>
            </a:r>
          </a:p>
        </p:txBody>
      </p:sp>
    </p:spTree>
    <p:extLst>
      <p:ext uri="{BB962C8B-B14F-4D97-AF65-F5344CB8AC3E}">
        <p14:creationId xmlns:p14="http://schemas.microsoft.com/office/powerpoint/2010/main" val="14950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6</a:t>
            </a:r>
          </a:p>
        </p:txBody>
      </p:sp>
    </p:spTree>
    <p:extLst>
      <p:ext uri="{BB962C8B-B14F-4D97-AF65-F5344CB8AC3E}">
        <p14:creationId xmlns:p14="http://schemas.microsoft.com/office/powerpoint/2010/main" val="2172429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109" y="355664"/>
            <a:ext cx="10514556" cy="1325563"/>
          </a:xfrm>
        </p:spPr>
        <p:txBody>
          <a:bodyPr>
            <a:normAutofit/>
          </a:bodyPr>
          <a:lstStyle/>
          <a:p>
            <a:pPr algn="ctr"/>
            <a:r>
              <a:rPr lang="nl-NL" b="1" dirty="0">
                <a:solidFill>
                  <a:srgbClr val="C00000"/>
                </a:solidFill>
              </a:rPr>
              <a:t>Hoe kan de kans op een veilige ontvluchting door een bewoner worden vergroot?</a:t>
            </a:r>
            <a:endParaRPr lang="nl-NL" dirty="0">
              <a:solidFill>
                <a:srgbClr val="C00000"/>
              </a:solidFill>
            </a:endParaRPr>
          </a:p>
        </p:txBody>
      </p:sp>
      <p:sp>
        <p:nvSpPr>
          <p:cNvPr id="4" name="Tijdelijke aanduiding voor inhoud 2"/>
          <p:cNvSpPr txBox="1">
            <a:spLocks/>
          </p:cNvSpPr>
          <p:nvPr/>
        </p:nvSpPr>
        <p:spPr>
          <a:xfrm>
            <a:off x="1014332" y="1018446"/>
            <a:ext cx="106975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742950" indent="-742950">
              <a:buFont typeface="+mj-lt"/>
              <a:buAutoNum type="alphaUcPeriod"/>
            </a:pPr>
            <a:r>
              <a:rPr lang="en-US" sz="4400" dirty="0" err="1"/>
              <a:t>Rookmelders</a:t>
            </a:r>
            <a:r>
              <a:rPr lang="en-US" sz="4400" dirty="0"/>
              <a:t> </a:t>
            </a:r>
            <a:r>
              <a:rPr lang="en-US" sz="4400" dirty="0" err="1"/>
              <a:t>aanbrengen</a:t>
            </a:r>
            <a:r>
              <a:rPr lang="en-US" sz="4400" dirty="0"/>
              <a:t> &amp; </a:t>
            </a:r>
            <a:r>
              <a:rPr lang="en-US" sz="4400" dirty="0" err="1"/>
              <a:t>deuren</a:t>
            </a:r>
            <a:r>
              <a:rPr lang="en-US" sz="4400" dirty="0"/>
              <a:t> </a:t>
            </a:r>
            <a:r>
              <a:rPr lang="en-US" sz="4400" dirty="0" err="1"/>
              <a:t>sluiten</a:t>
            </a:r>
            <a:endParaRPr lang="en-US" sz="4400" dirty="0"/>
          </a:p>
          <a:p>
            <a:pPr marL="742950" indent="-742950">
              <a:buFont typeface="+mj-lt"/>
              <a:buAutoNum type="alphaUcPeriod"/>
            </a:pPr>
            <a:r>
              <a:rPr lang="en-US" sz="4400" dirty="0" err="1"/>
              <a:t>Rookmelders</a:t>
            </a:r>
            <a:r>
              <a:rPr lang="en-US" sz="4400" dirty="0"/>
              <a:t> </a:t>
            </a:r>
            <a:r>
              <a:rPr lang="en-US" sz="4400" dirty="0" err="1"/>
              <a:t>aanbrengen</a:t>
            </a:r>
            <a:endParaRPr lang="en-US" sz="4400" dirty="0"/>
          </a:p>
          <a:p>
            <a:pPr marL="742950" indent="-742950">
              <a:buFont typeface="+mj-lt"/>
              <a:buAutoNum type="alphaUcPeriod"/>
            </a:pPr>
            <a:r>
              <a:rPr lang="en-US" sz="4400" dirty="0"/>
              <a:t>Co-</a:t>
            </a:r>
            <a:r>
              <a:rPr lang="en-US" sz="4400" dirty="0" err="1"/>
              <a:t>melders</a:t>
            </a:r>
            <a:r>
              <a:rPr lang="en-US" sz="4400" dirty="0"/>
              <a:t> </a:t>
            </a:r>
            <a:r>
              <a:rPr lang="en-US" sz="4400" dirty="0" err="1"/>
              <a:t>aanbrengen</a:t>
            </a:r>
            <a:r>
              <a:rPr lang="en-US" sz="4400" dirty="0"/>
              <a:t>.</a:t>
            </a:r>
          </a:p>
          <a:p>
            <a:pPr algn="ctr"/>
            <a:endParaRPr lang="en-US" dirty="0"/>
          </a:p>
          <a:p>
            <a:pPr marL="0" indent="0" algn="ctr">
              <a:buFont typeface="Arial" panose="020B0604020202020204" pitchFamily="34" charset="0"/>
              <a:buNone/>
            </a:pPr>
            <a:endParaRPr lang="en-US" dirty="0"/>
          </a:p>
          <a:p>
            <a:pPr algn="ctr"/>
            <a:endParaRPr lang="nl-NL" dirty="0"/>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Tree>
    <p:extLst>
      <p:ext uri="{BB962C8B-B14F-4D97-AF65-F5344CB8AC3E}">
        <p14:creationId xmlns:p14="http://schemas.microsoft.com/office/powerpoint/2010/main" val="3970587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4880" y="197485"/>
            <a:ext cx="10515600" cy="1325563"/>
          </a:xfrm>
        </p:spPr>
        <p:txBody>
          <a:bodyPr/>
          <a:lstStyle/>
          <a:p>
            <a:pPr algn="ctr"/>
            <a:r>
              <a:rPr lang="nl-NL" dirty="0"/>
              <a:t>Deuren sluiten beperkt rookverspreiding </a:t>
            </a:r>
            <a:r>
              <a:rPr lang="nl-NL" dirty="0">
                <a:sym typeface="Wingdings" panose="05000000000000000000" pitchFamily="2" charset="2"/>
              </a:rPr>
              <a:t> vergroot de kans op succesvolle vluchtpoging</a:t>
            </a:r>
            <a:r>
              <a:rPr lang="nl-NL" dirty="0"/>
              <a:t>.</a:t>
            </a:r>
          </a:p>
        </p:txBody>
      </p:sp>
      <p:pic>
        <p:nvPicPr>
          <p:cNvPr id="9" name="Afbeelding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5820532" y="2377640"/>
            <a:ext cx="5141223" cy="3432040"/>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l="6157" r="17395" b="11857"/>
          <a:stretch/>
        </p:blipFill>
        <p:spPr>
          <a:xfrm rot="16200000">
            <a:off x="1445808" y="2105515"/>
            <a:ext cx="5152071" cy="3965443"/>
          </a:xfrm>
          <a:prstGeom prst="rect">
            <a:avLst/>
          </a:prstGeom>
        </p:spPr>
      </p:pic>
    </p:spTree>
    <p:extLst>
      <p:ext uri="{BB962C8B-B14F-4D97-AF65-F5344CB8AC3E}">
        <p14:creationId xmlns:p14="http://schemas.microsoft.com/office/powerpoint/2010/main" val="146689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4157"/>
            <a:ext cx="10515600" cy="1325563"/>
          </a:xfrm>
        </p:spPr>
        <p:txBody>
          <a:bodyPr>
            <a:normAutofit/>
          </a:bodyPr>
          <a:lstStyle/>
          <a:p>
            <a:pPr algn="ctr"/>
            <a:r>
              <a:rPr lang="nl-NL" sz="6600" b="1" dirty="0"/>
              <a:t>Rookmelders</a:t>
            </a: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098" t="9575" r="45109" b="56953"/>
          <a:stretch/>
        </p:blipFill>
        <p:spPr>
          <a:xfrm>
            <a:off x="6309359" y="1569720"/>
            <a:ext cx="6028247" cy="4236720"/>
          </a:xfr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23309" t="31023" r="12400" b="-3356"/>
          <a:stretch/>
        </p:blipFill>
        <p:spPr>
          <a:xfrm>
            <a:off x="8544" y="1569720"/>
            <a:ext cx="6087456" cy="4572000"/>
          </a:xfrm>
          <a:prstGeom prst="rect">
            <a:avLst/>
          </a:prstGeom>
        </p:spPr>
      </p:pic>
    </p:spTree>
    <p:extLst>
      <p:ext uri="{BB962C8B-B14F-4D97-AF65-F5344CB8AC3E}">
        <p14:creationId xmlns:p14="http://schemas.microsoft.com/office/powerpoint/2010/main" val="181866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1</a:t>
            </a:r>
          </a:p>
        </p:txBody>
      </p:sp>
    </p:spTree>
    <p:extLst>
      <p:ext uri="{BB962C8B-B14F-4D97-AF65-F5344CB8AC3E}">
        <p14:creationId xmlns:p14="http://schemas.microsoft.com/office/powerpoint/2010/main" val="236024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4674"/>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7</a:t>
            </a:r>
          </a:p>
        </p:txBody>
      </p:sp>
    </p:spTree>
    <p:extLst>
      <p:ext uri="{BB962C8B-B14F-4D97-AF65-F5344CB8AC3E}">
        <p14:creationId xmlns:p14="http://schemas.microsoft.com/office/powerpoint/2010/main" val="1494011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solidFill>
                  <a:srgbClr val="C00000"/>
                </a:solidFill>
              </a:rPr>
              <a:t>Waar in de woning kun je het beste rookmelders plaatsen volgens de brandweer.</a:t>
            </a:r>
            <a:endParaRPr lang="nl-NL" dirty="0">
              <a:solidFill>
                <a:srgbClr val="C00000"/>
              </a:solidFill>
            </a:endParaRPr>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
        <p:nvSpPr>
          <p:cNvPr id="7" name="Tijdelijke aanduiding voor inhoud 2"/>
          <p:cNvSpPr txBox="1">
            <a:spLocks/>
          </p:cNvSpPr>
          <p:nvPr/>
        </p:nvSpPr>
        <p:spPr>
          <a:xfrm>
            <a:off x="1250690" y="1047919"/>
            <a:ext cx="105156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742950" indent="-742950">
              <a:buFont typeface="+mj-lt"/>
              <a:buAutoNum type="alphaUcPeriod"/>
            </a:pPr>
            <a:r>
              <a:rPr lang="en-US" sz="4400" dirty="0"/>
              <a:t>In de </a:t>
            </a:r>
            <a:r>
              <a:rPr lang="en-US" sz="4400" dirty="0" err="1"/>
              <a:t>ruimten</a:t>
            </a:r>
            <a:r>
              <a:rPr lang="en-US" sz="4400" dirty="0"/>
              <a:t> op de </a:t>
            </a:r>
            <a:r>
              <a:rPr lang="en-US" sz="4400" dirty="0" err="1"/>
              <a:t>vluchtroute</a:t>
            </a:r>
            <a:r>
              <a:rPr lang="en-US" sz="4400" dirty="0"/>
              <a:t> </a:t>
            </a:r>
            <a:r>
              <a:rPr lang="en-US" sz="4400" dirty="0" err="1"/>
              <a:t>naar</a:t>
            </a:r>
            <a:r>
              <a:rPr lang="en-US" sz="4400" dirty="0"/>
              <a:t> </a:t>
            </a:r>
            <a:r>
              <a:rPr lang="en-US" sz="4400" dirty="0" err="1"/>
              <a:t>buiten</a:t>
            </a:r>
            <a:endParaRPr lang="en-US" sz="4400" dirty="0"/>
          </a:p>
          <a:p>
            <a:pPr marL="742950" indent="-742950">
              <a:buFont typeface="+mj-lt"/>
              <a:buAutoNum type="alphaUcPeriod"/>
            </a:pPr>
            <a:r>
              <a:rPr lang="en-US" sz="4400" dirty="0"/>
              <a:t>Antwoord A + </a:t>
            </a:r>
            <a:r>
              <a:rPr lang="en-US" sz="4400" dirty="0" err="1"/>
              <a:t>ruimten</a:t>
            </a:r>
            <a:r>
              <a:rPr lang="en-US" sz="4400" dirty="0"/>
              <a:t> </a:t>
            </a:r>
            <a:r>
              <a:rPr lang="en-US" sz="4400" dirty="0" err="1"/>
              <a:t>waarin</a:t>
            </a:r>
            <a:r>
              <a:rPr lang="en-US" sz="4400" dirty="0"/>
              <a:t> </a:t>
            </a:r>
            <a:r>
              <a:rPr lang="en-US" sz="4400" dirty="0" err="1"/>
              <a:t>geslapen</a:t>
            </a:r>
            <a:r>
              <a:rPr lang="en-US" sz="4400" dirty="0"/>
              <a:t> </a:t>
            </a:r>
            <a:r>
              <a:rPr lang="en-US" sz="4400" dirty="0" err="1"/>
              <a:t>wordt</a:t>
            </a:r>
            <a:r>
              <a:rPr lang="en-US" sz="4400" dirty="0"/>
              <a:t>.</a:t>
            </a:r>
          </a:p>
          <a:p>
            <a:pPr marL="742950" indent="-742950">
              <a:buFont typeface="+mj-lt"/>
              <a:buAutoNum type="alphaUcPeriod"/>
            </a:pPr>
            <a:r>
              <a:rPr lang="en-US" sz="4400" dirty="0"/>
              <a:t>Antwoord A + de </a:t>
            </a:r>
            <a:r>
              <a:rPr lang="en-US" sz="4400" dirty="0" err="1"/>
              <a:t>keuken</a:t>
            </a:r>
            <a:r>
              <a:rPr lang="en-US" sz="4400" dirty="0"/>
              <a:t>  </a:t>
            </a:r>
          </a:p>
          <a:p>
            <a:pPr marL="0" indent="0">
              <a:buNone/>
            </a:pPr>
            <a:r>
              <a:rPr lang="en-US" sz="4400" dirty="0"/>
              <a:t>                </a:t>
            </a:r>
            <a:endParaRPr lang="en-US" dirty="0"/>
          </a:p>
          <a:p>
            <a:pPr algn="ctr"/>
            <a:endParaRPr lang="nl-NL" dirty="0"/>
          </a:p>
        </p:txBody>
      </p:sp>
    </p:spTree>
    <p:extLst>
      <p:ext uri="{BB962C8B-B14F-4D97-AF65-F5344CB8AC3E}">
        <p14:creationId xmlns:p14="http://schemas.microsoft.com/office/powerpoint/2010/main" val="30582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81580" y="1536509"/>
            <a:ext cx="3911350" cy="3010830"/>
          </a:xfrm>
          <a:prstGeom prst="rect">
            <a:avLst/>
          </a:prstGeom>
        </p:spPr>
      </p:pic>
      <p:pic>
        <p:nvPicPr>
          <p:cNvPr id="9" name="Afbeelding 8"/>
          <p:cNvPicPr>
            <a:picLocks noChangeAspect="1"/>
          </p:cNvPicPr>
          <p:nvPr/>
        </p:nvPicPr>
        <p:blipFill>
          <a:blip r:embed="rId3"/>
          <a:stretch>
            <a:fillRect/>
          </a:stretch>
        </p:blipFill>
        <p:spPr>
          <a:xfrm>
            <a:off x="4065251" y="1536509"/>
            <a:ext cx="3911350" cy="3010830"/>
          </a:xfrm>
          <a:prstGeom prst="rect">
            <a:avLst/>
          </a:prstGeom>
        </p:spPr>
      </p:pic>
      <p:pic>
        <p:nvPicPr>
          <p:cNvPr id="10" name="Afbeelding 9"/>
          <p:cNvPicPr>
            <a:picLocks noChangeAspect="1"/>
          </p:cNvPicPr>
          <p:nvPr/>
        </p:nvPicPr>
        <p:blipFill>
          <a:blip r:embed="rId3"/>
          <a:stretch>
            <a:fillRect/>
          </a:stretch>
        </p:blipFill>
        <p:spPr>
          <a:xfrm>
            <a:off x="8092465" y="1536509"/>
            <a:ext cx="3911350" cy="3010830"/>
          </a:xfrm>
          <a:prstGeom prst="rect">
            <a:avLst/>
          </a:prstGeom>
        </p:spPr>
      </p:pic>
      <p:sp>
        <p:nvSpPr>
          <p:cNvPr id="11" name="Rechthoek 10"/>
          <p:cNvSpPr/>
          <p:nvPr/>
        </p:nvSpPr>
        <p:spPr>
          <a:xfrm>
            <a:off x="683172" y="3565006"/>
            <a:ext cx="357352" cy="830317"/>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1858579" y="2824028"/>
            <a:ext cx="338083" cy="656896"/>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851884" y="2824028"/>
            <a:ext cx="338083" cy="656896"/>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p:cNvSpPr/>
          <p:nvPr/>
        </p:nvSpPr>
        <p:spPr>
          <a:xfrm>
            <a:off x="4671848" y="3565005"/>
            <a:ext cx="357352" cy="830317"/>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p:nvPr/>
        </p:nvSpPr>
        <p:spPr>
          <a:xfrm>
            <a:off x="4707571" y="2824029"/>
            <a:ext cx="1071992" cy="656896"/>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p:cNvSpPr/>
          <p:nvPr/>
        </p:nvSpPr>
        <p:spPr>
          <a:xfrm>
            <a:off x="8718331" y="3565005"/>
            <a:ext cx="357352" cy="830317"/>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p:cNvSpPr/>
          <p:nvPr/>
        </p:nvSpPr>
        <p:spPr>
          <a:xfrm>
            <a:off x="9879098" y="2824028"/>
            <a:ext cx="338083" cy="656896"/>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10217181" y="3565004"/>
            <a:ext cx="965826" cy="830317"/>
          </a:xfrm>
          <a:prstGeom prst="rect">
            <a:avLst/>
          </a:prstGeom>
          <a:solidFill>
            <a:srgbClr val="16C85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p:cNvSpPr txBox="1"/>
          <p:nvPr/>
        </p:nvSpPr>
        <p:spPr>
          <a:xfrm>
            <a:off x="495337" y="4568003"/>
            <a:ext cx="3142400" cy="830997"/>
          </a:xfrm>
          <a:prstGeom prst="rect">
            <a:avLst/>
          </a:prstGeom>
          <a:noFill/>
        </p:spPr>
        <p:txBody>
          <a:bodyPr wrap="none" rtlCol="0">
            <a:spAutoFit/>
          </a:bodyPr>
          <a:lstStyle/>
          <a:p>
            <a:pPr algn="ctr"/>
            <a:r>
              <a:rPr lang="nl-NL" sz="2400" dirty="0"/>
              <a:t>In de vluchtroute vanaf </a:t>
            </a:r>
          </a:p>
          <a:p>
            <a:pPr algn="ctr"/>
            <a:r>
              <a:rPr lang="nl-NL" sz="2400" dirty="0"/>
              <a:t>de (elke) slaapkamer</a:t>
            </a:r>
          </a:p>
        </p:txBody>
      </p:sp>
      <p:sp>
        <p:nvSpPr>
          <p:cNvPr id="27" name="Tekstvak 26"/>
          <p:cNvSpPr txBox="1"/>
          <p:nvPr/>
        </p:nvSpPr>
        <p:spPr>
          <a:xfrm>
            <a:off x="4238606" y="4547339"/>
            <a:ext cx="3902721" cy="1200329"/>
          </a:xfrm>
          <a:prstGeom prst="rect">
            <a:avLst/>
          </a:prstGeom>
          <a:noFill/>
        </p:spPr>
        <p:txBody>
          <a:bodyPr wrap="square" rtlCol="0">
            <a:spAutoFit/>
          </a:bodyPr>
          <a:lstStyle/>
          <a:p>
            <a:pPr algn="ctr"/>
            <a:r>
              <a:rPr lang="nl-NL" sz="2400" dirty="0"/>
              <a:t>Antwoord A + ruimten waarin geslapen wordt (kan dus </a:t>
            </a:r>
          </a:p>
          <a:p>
            <a:pPr algn="ctr"/>
            <a:r>
              <a:rPr lang="nl-NL" sz="2400" dirty="0"/>
              <a:t>ook de woonkamer zijn </a:t>
            </a:r>
            <a:r>
              <a:rPr lang="nl-NL" sz="2400" dirty="0">
                <a:sym typeface="Wingdings" panose="05000000000000000000" pitchFamily="2" charset="2"/>
              </a:rPr>
              <a:t>)</a:t>
            </a:r>
            <a:endParaRPr lang="nl-NL" sz="2400" dirty="0"/>
          </a:p>
        </p:txBody>
      </p:sp>
      <p:sp>
        <p:nvSpPr>
          <p:cNvPr id="28" name="Tekstvak 27"/>
          <p:cNvSpPr txBox="1"/>
          <p:nvPr/>
        </p:nvSpPr>
        <p:spPr>
          <a:xfrm>
            <a:off x="8389192" y="4586090"/>
            <a:ext cx="3655977" cy="461665"/>
          </a:xfrm>
          <a:prstGeom prst="rect">
            <a:avLst/>
          </a:prstGeom>
          <a:noFill/>
        </p:spPr>
        <p:txBody>
          <a:bodyPr wrap="square" rtlCol="0">
            <a:spAutoFit/>
          </a:bodyPr>
          <a:lstStyle/>
          <a:p>
            <a:pPr algn="ctr"/>
            <a:r>
              <a:rPr lang="nl-NL" sz="2400" dirty="0"/>
              <a:t>Antwoord A + de keuken</a:t>
            </a:r>
          </a:p>
        </p:txBody>
      </p:sp>
      <p:sp>
        <p:nvSpPr>
          <p:cNvPr id="29" name="Titel 1"/>
          <p:cNvSpPr>
            <a:spLocks noGrp="1"/>
          </p:cNvSpPr>
          <p:nvPr>
            <p:ph type="title"/>
          </p:nvPr>
        </p:nvSpPr>
        <p:spPr>
          <a:xfrm>
            <a:off x="763125" y="210946"/>
            <a:ext cx="10515600" cy="1325563"/>
          </a:xfrm>
        </p:spPr>
        <p:txBody>
          <a:bodyPr/>
          <a:lstStyle/>
          <a:p>
            <a:pPr algn="ctr"/>
            <a:r>
              <a:rPr lang="nl-NL" b="1" dirty="0">
                <a:solidFill>
                  <a:srgbClr val="C00000"/>
                </a:solidFill>
              </a:rPr>
              <a:t>Waar in de woning kun je het beste rookmelders plaatsen volgens de brandweer.</a:t>
            </a:r>
            <a:endParaRPr lang="nl-NL" dirty="0">
              <a:solidFill>
                <a:srgbClr val="C00000"/>
              </a:solidFill>
            </a:endParaRPr>
          </a:p>
        </p:txBody>
      </p:sp>
      <p:sp>
        <p:nvSpPr>
          <p:cNvPr id="30" name="Tekstvak 29"/>
          <p:cNvSpPr txBox="1"/>
          <p:nvPr/>
        </p:nvSpPr>
        <p:spPr>
          <a:xfrm>
            <a:off x="1572223" y="5435462"/>
            <a:ext cx="930063" cy="1569660"/>
          </a:xfrm>
          <a:prstGeom prst="rect">
            <a:avLst/>
          </a:prstGeom>
          <a:noFill/>
        </p:spPr>
        <p:txBody>
          <a:bodyPr wrap="none" rtlCol="0">
            <a:spAutoFit/>
          </a:bodyPr>
          <a:lstStyle/>
          <a:p>
            <a:r>
              <a:rPr lang="nl-NL" sz="9600" b="1" dirty="0">
                <a:solidFill>
                  <a:srgbClr val="FF0000"/>
                </a:solidFill>
              </a:rPr>
              <a:t>A</a:t>
            </a:r>
          </a:p>
        </p:txBody>
      </p:sp>
      <p:sp>
        <p:nvSpPr>
          <p:cNvPr id="31" name="Tekstvak 30"/>
          <p:cNvSpPr txBox="1"/>
          <p:nvPr/>
        </p:nvSpPr>
        <p:spPr>
          <a:xfrm>
            <a:off x="5724935" y="5423120"/>
            <a:ext cx="875561" cy="1569660"/>
          </a:xfrm>
          <a:prstGeom prst="rect">
            <a:avLst/>
          </a:prstGeom>
          <a:noFill/>
        </p:spPr>
        <p:txBody>
          <a:bodyPr wrap="none" rtlCol="0">
            <a:spAutoFit/>
          </a:bodyPr>
          <a:lstStyle/>
          <a:p>
            <a:r>
              <a:rPr lang="nl-NL" sz="9600" b="1" dirty="0">
                <a:solidFill>
                  <a:srgbClr val="FF0000"/>
                </a:solidFill>
              </a:rPr>
              <a:t>B</a:t>
            </a:r>
          </a:p>
        </p:txBody>
      </p:sp>
      <p:sp>
        <p:nvSpPr>
          <p:cNvPr id="32" name="Tekstvak 31"/>
          <p:cNvSpPr txBox="1"/>
          <p:nvPr/>
        </p:nvSpPr>
        <p:spPr>
          <a:xfrm>
            <a:off x="9824533" y="5423120"/>
            <a:ext cx="837089" cy="1569660"/>
          </a:xfrm>
          <a:prstGeom prst="rect">
            <a:avLst/>
          </a:prstGeom>
          <a:noFill/>
        </p:spPr>
        <p:txBody>
          <a:bodyPr wrap="none" rtlCol="0">
            <a:spAutoFit/>
          </a:bodyPr>
          <a:lstStyle/>
          <a:p>
            <a:r>
              <a:rPr lang="nl-NL" sz="9600" b="1" dirty="0">
                <a:solidFill>
                  <a:srgbClr val="FF0000"/>
                </a:solidFill>
              </a:rPr>
              <a:t>C</a:t>
            </a:r>
          </a:p>
        </p:txBody>
      </p:sp>
      <p:pic>
        <p:nvPicPr>
          <p:cNvPr id="33" name="Afbeelding 32"/>
          <p:cNvPicPr>
            <a:picLocks noChangeAspect="1"/>
          </p:cNvPicPr>
          <p:nvPr/>
        </p:nvPicPr>
        <p:blipFill>
          <a:blip r:embed="rId4">
            <a:extLst>
              <a:ext uri="{28A0092B-C50C-407E-A947-70E740481C1C}">
                <a14:useLocalDpi xmlns:a14="http://schemas.microsoft.com/office/drawing/2010/main"/>
              </a:ext>
            </a:extLst>
          </a:blip>
          <a:stretch>
            <a:fillRect/>
          </a:stretch>
        </p:blipFill>
        <p:spPr>
          <a:xfrm rot="2700000">
            <a:off x="31518" y="5713087"/>
            <a:ext cx="1424130" cy="751456"/>
          </a:xfrm>
          <a:prstGeom prst="rect">
            <a:avLst/>
          </a:prstGeom>
        </p:spPr>
      </p:pic>
      <p:pic>
        <p:nvPicPr>
          <p:cNvPr id="34" name="Afbeelding 33"/>
          <p:cNvPicPr>
            <a:picLocks noChangeAspect="1"/>
          </p:cNvPicPr>
          <p:nvPr/>
        </p:nvPicPr>
        <p:blipFill>
          <a:blip r:embed="rId4">
            <a:extLst>
              <a:ext uri="{28A0092B-C50C-407E-A947-70E740481C1C}">
                <a14:useLocalDpi xmlns:a14="http://schemas.microsoft.com/office/drawing/2010/main"/>
              </a:ext>
            </a:extLst>
          </a:blip>
          <a:stretch>
            <a:fillRect/>
          </a:stretch>
        </p:blipFill>
        <p:spPr>
          <a:xfrm rot="7985440">
            <a:off x="10760375" y="5705589"/>
            <a:ext cx="1424130" cy="751456"/>
          </a:xfrm>
          <a:prstGeom prst="rect">
            <a:avLst/>
          </a:prstGeom>
        </p:spPr>
      </p:pic>
    </p:spTree>
    <p:extLst>
      <p:ext uri="{BB962C8B-B14F-4D97-AF65-F5344CB8AC3E}">
        <p14:creationId xmlns:p14="http://schemas.microsoft.com/office/powerpoint/2010/main" val="38045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8</a:t>
            </a:r>
          </a:p>
        </p:txBody>
      </p:sp>
    </p:spTree>
    <p:extLst>
      <p:ext uri="{BB962C8B-B14F-4D97-AF65-F5344CB8AC3E}">
        <p14:creationId xmlns:p14="http://schemas.microsoft.com/office/powerpoint/2010/main" val="58896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203" y="365125"/>
            <a:ext cx="11611627" cy="1325563"/>
          </a:xfrm>
        </p:spPr>
        <p:txBody>
          <a:bodyPr>
            <a:normAutofit/>
          </a:bodyPr>
          <a:lstStyle/>
          <a:p>
            <a:pPr algn="ctr"/>
            <a:r>
              <a:rPr lang="nl-NL" b="1" dirty="0">
                <a:solidFill>
                  <a:srgbClr val="C00000"/>
                </a:solidFill>
              </a:rPr>
              <a:t>Welke rookmelder moet vanaf </a:t>
            </a:r>
            <a:br>
              <a:rPr lang="nl-NL" b="1" dirty="0">
                <a:solidFill>
                  <a:srgbClr val="C00000"/>
                </a:solidFill>
              </a:rPr>
            </a:br>
            <a:r>
              <a:rPr lang="nl-NL" b="1" dirty="0">
                <a:solidFill>
                  <a:srgbClr val="C00000"/>
                </a:solidFill>
              </a:rPr>
              <a:t>1 juli 2022 minimaal aanwezig zijn?</a:t>
            </a:r>
            <a:endParaRPr lang="nl-NL" dirty="0">
              <a:solidFill>
                <a:srgbClr val="C00000"/>
              </a:solidFill>
            </a:endParaRPr>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sp>
        <p:nvSpPr>
          <p:cNvPr id="7" name="Tijdelijke aanduiding voor inhoud 2"/>
          <p:cNvSpPr txBox="1">
            <a:spLocks/>
          </p:cNvSpPr>
          <p:nvPr/>
        </p:nvSpPr>
        <p:spPr>
          <a:xfrm>
            <a:off x="1250690" y="80618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742950" indent="-742950">
              <a:buFont typeface="+mj-lt"/>
              <a:buAutoNum type="alphaUcPeriod"/>
            </a:pPr>
            <a:r>
              <a:rPr lang="en-US" sz="3600" dirty="0" err="1"/>
              <a:t>Gekoppelde</a:t>
            </a:r>
            <a:r>
              <a:rPr lang="en-US" sz="3600" dirty="0"/>
              <a:t> </a:t>
            </a:r>
            <a:r>
              <a:rPr lang="en-US" sz="3600" dirty="0" err="1"/>
              <a:t>rookmelder</a:t>
            </a:r>
            <a:r>
              <a:rPr lang="en-US" sz="3600" dirty="0"/>
              <a:t> 230 volt </a:t>
            </a:r>
          </a:p>
          <a:p>
            <a:pPr marL="742950" indent="-742950">
              <a:buFont typeface="+mj-lt"/>
              <a:buAutoNum type="alphaUcPeriod"/>
            </a:pPr>
            <a:r>
              <a:rPr lang="en-US" sz="3600" dirty="0" err="1"/>
              <a:t>Rookmelder</a:t>
            </a:r>
            <a:r>
              <a:rPr lang="en-US" sz="3600" dirty="0"/>
              <a:t> met 10 </a:t>
            </a:r>
            <a:r>
              <a:rPr lang="en-US" sz="3600" dirty="0" err="1"/>
              <a:t>jarige</a:t>
            </a:r>
            <a:r>
              <a:rPr lang="en-US" sz="3600" dirty="0"/>
              <a:t> </a:t>
            </a:r>
            <a:r>
              <a:rPr lang="en-US" sz="3600" dirty="0" err="1"/>
              <a:t>batterij</a:t>
            </a:r>
            <a:endParaRPr lang="en-US" sz="3600" dirty="0"/>
          </a:p>
          <a:p>
            <a:pPr marL="742950" indent="-742950">
              <a:buFont typeface="+mj-lt"/>
              <a:buAutoNum type="alphaUcPeriod"/>
            </a:pPr>
            <a:r>
              <a:rPr lang="en-US" sz="3600" dirty="0" err="1"/>
              <a:t>Rookmelder</a:t>
            </a:r>
            <a:r>
              <a:rPr lang="en-US" sz="3600" dirty="0"/>
              <a:t> met 9 volt </a:t>
            </a:r>
            <a:r>
              <a:rPr lang="en-US" sz="3600" dirty="0" err="1"/>
              <a:t>batterij</a:t>
            </a:r>
            <a:endParaRPr lang="en-US" sz="3600" dirty="0"/>
          </a:p>
          <a:p>
            <a:pPr marL="0" indent="0">
              <a:buNone/>
            </a:pPr>
            <a:r>
              <a:rPr lang="en-US" sz="4400" dirty="0"/>
              <a:t>                </a:t>
            </a:r>
            <a:endParaRPr lang="en-US" dirty="0"/>
          </a:p>
          <a:p>
            <a:pPr algn="ctr"/>
            <a:endParaRPr lang="nl-NL" dirty="0"/>
          </a:p>
        </p:txBody>
      </p:sp>
      <p:pic>
        <p:nvPicPr>
          <p:cNvPr id="1026" name="Picture 2" descr="Slimme rookmelder met HomeKit kopen in Nederland: dit zijn je opties">
            <a:extLst>
              <a:ext uri="{FF2B5EF4-FFF2-40B4-BE49-F238E27FC236}">
                <a16:creationId xmlns:a16="http://schemas.microsoft.com/office/drawing/2014/main" id="{C0228E2D-EAC1-49B9-B9EC-6828E8DF4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38" y="3738376"/>
            <a:ext cx="3897096" cy="301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203" y="365125"/>
            <a:ext cx="11611627" cy="1325563"/>
          </a:xfrm>
        </p:spPr>
        <p:txBody>
          <a:bodyPr>
            <a:normAutofit/>
          </a:bodyPr>
          <a:lstStyle/>
          <a:p>
            <a:pPr algn="ctr"/>
            <a:r>
              <a:rPr lang="nl-NL" b="1" dirty="0">
                <a:solidFill>
                  <a:srgbClr val="C00000"/>
                </a:solidFill>
              </a:rPr>
              <a:t>Welke rookmelder moet vanaf </a:t>
            </a:r>
            <a:br>
              <a:rPr lang="nl-NL" b="1" dirty="0">
                <a:solidFill>
                  <a:srgbClr val="C00000"/>
                </a:solidFill>
              </a:rPr>
            </a:br>
            <a:r>
              <a:rPr lang="nl-NL" b="1" dirty="0">
                <a:solidFill>
                  <a:srgbClr val="C00000"/>
                </a:solidFill>
              </a:rPr>
              <a:t>1 juli 2022 aanwezig zijn?</a:t>
            </a:r>
            <a:endParaRPr lang="nl-NL" dirty="0">
              <a:solidFill>
                <a:srgbClr val="C00000"/>
              </a:solidFill>
            </a:endParaRPr>
          </a:p>
        </p:txBody>
      </p:sp>
      <p:sp>
        <p:nvSpPr>
          <p:cNvPr id="7" name="Tijdelijke aanduiding voor inhoud 2"/>
          <p:cNvSpPr txBox="1">
            <a:spLocks/>
          </p:cNvSpPr>
          <p:nvPr/>
        </p:nvSpPr>
        <p:spPr>
          <a:xfrm>
            <a:off x="1250690" y="80618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buNone/>
            </a:pPr>
            <a:r>
              <a:rPr lang="nl-NL" sz="3200" b="0" i="0" dirty="0">
                <a:effectLst/>
              </a:rPr>
              <a:t>Rookmelders dienen getest en goedgekeurd te zijn volgens de Europese regelgeving (EN14604</a:t>
            </a:r>
            <a:r>
              <a:rPr lang="en-US" sz="4400" b="0" i="0" dirty="0">
                <a:effectLst/>
              </a:rPr>
              <a:t>)</a:t>
            </a:r>
            <a:r>
              <a:rPr lang="en-US" sz="4400" dirty="0"/>
              <a:t>   </a:t>
            </a:r>
            <a:br>
              <a:rPr lang="en-US" sz="4400" dirty="0"/>
            </a:br>
            <a:br>
              <a:rPr lang="en-US" sz="4400" dirty="0"/>
            </a:br>
            <a:r>
              <a:rPr lang="en-US" sz="3200" dirty="0" err="1"/>
              <a:t>Advies</a:t>
            </a:r>
            <a:r>
              <a:rPr lang="en-US" sz="3200" dirty="0"/>
              <a:t> </a:t>
            </a:r>
            <a:r>
              <a:rPr lang="en-US" sz="3200" dirty="0">
                <a:sym typeface="Wingdings" panose="05000000000000000000" pitchFamily="2" charset="2"/>
              </a:rPr>
              <a:t> </a:t>
            </a:r>
            <a:r>
              <a:rPr lang="en-US" sz="3200" dirty="0" err="1">
                <a:sym typeface="Wingdings" panose="05000000000000000000" pitchFamily="2" charset="2"/>
              </a:rPr>
              <a:t>rookmelder</a:t>
            </a:r>
            <a:r>
              <a:rPr lang="en-US" sz="3200" dirty="0">
                <a:sym typeface="Wingdings" panose="05000000000000000000" pitchFamily="2" charset="2"/>
              </a:rPr>
              <a:t> 10 </a:t>
            </a:r>
            <a:r>
              <a:rPr lang="en-US" sz="3200" dirty="0" err="1">
                <a:sym typeface="Wingdings" panose="05000000000000000000" pitchFamily="2" charset="2"/>
              </a:rPr>
              <a:t>jarige</a:t>
            </a:r>
            <a:r>
              <a:rPr lang="en-US" sz="3200" dirty="0">
                <a:sym typeface="Wingdings" panose="05000000000000000000" pitchFamily="2" charset="2"/>
              </a:rPr>
              <a:t> </a:t>
            </a:r>
            <a:r>
              <a:rPr lang="en-US" sz="3200" dirty="0" err="1">
                <a:sym typeface="Wingdings" panose="05000000000000000000" pitchFamily="2" charset="2"/>
              </a:rPr>
              <a:t>batterij</a:t>
            </a:r>
            <a:r>
              <a:rPr lang="en-US" sz="3200" dirty="0">
                <a:sym typeface="Wingdings" panose="05000000000000000000" pitchFamily="2" charset="2"/>
              </a:rPr>
              <a:t>. Voor </a:t>
            </a:r>
            <a:r>
              <a:rPr lang="en-US" sz="3200" dirty="0" err="1">
                <a:sym typeface="Wingdings" panose="05000000000000000000" pitchFamily="2" charset="2"/>
              </a:rPr>
              <a:t>meer</a:t>
            </a:r>
            <a:r>
              <a:rPr lang="en-US" sz="3200" dirty="0">
                <a:sym typeface="Wingdings" panose="05000000000000000000" pitchFamily="2" charset="2"/>
              </a:rPr>
              <a:t> </a:t>
            </a:r>
            <a:r>
              <a:rPr lang="en-US" sz="3200" dirty="0" err="1">
                <a:sym typeface="Wingdings" panose="05000000000000000000" pitchFamily="2" charset="2"/>
              </a:rPr>
              <a:t>informatie</a:t>
            </a:r>
            <a:r>
              <a:rPr lang="en-US" sz="3200" dirty="0">
                <a:sym typeface="Wingdings" panose="05000000000000000000" pitchFamily="2" charset="2"/>
              </a:rPr>
              <a:t>: </a:t>
            </a:r>
            <a:r>
              <a:rPr lang="en-US" sz="3200" dirty="0">
                <a:sym typeface="Wingdings" panose="05000000000000000000" pitchFamily="2" charset="2"/>
                <a:hlinkClick r:id="rId3"/>
              </a:rPr>
              <a:t>www.rookmelders.nl</a:t>
            </a:r>
            <a:r>
              <a:rPr lang="en-US" sz="3200" dirty="0">
                <a:sym typeface="Wingdings" panose="05000000000000000000" pitchFamily="2" charset="2"/>
              </a:rPr>
              <a:t> </a:t>
            </a:r>
            <a:r>
              <a:rPr lang="en-US" sz="3200" dirty="0"/>
              <a:t>            </a:t>
            </a:r>
          </a:p>
          <a:p>
            <a:pPr algn="ctr"/>
            <a:endParaRPr lang="nl-NL" dirty="0"/>
          </a:p>
        </p:txBody>
      </p:sp>
      <p:pic>
        <p:nvPicPr>
          <p:cNvPr id="1030" name="Picture 6" descr="Rookmelders redden levens! – Rookmelders.nl">
            <a:extLst>
              <a:ext uri="{FF2B5EF4-FFF2-40B4-BE49-F238E27FC236}">
                <a16:creationId xmlns:a16="http://schemas.microsoft.com/office/drawing/2014/main" id="{5D407129-272B-415D-98B6-76B8A3903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5512" y="4428017"/>
            <a:ext cx="4300778" cy="22579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5AD9E92-A2C2-4130-B78D-59AA2F7228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40" y="3910671"/>
            <a:ext cx="5198931" cy="337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45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pping en Lifestyle | U kunt NIET meer stemmen! - Shopping en Lifestyle">
            <a:extLst>
              <a:ext uri="{FF2B5EF4-FFF2-40B4-BE49-F238E27FC236}">
                <a16:creationId xmlns:a16="http://schemas.microsoft.com/office/drawing/2014/main" id="{1A3C062B-58FF-48C1-9069-896FE315E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18AF6E9-7EED-4215-86AB-0315C6AF0F76}"/>
              </a:ext>
            </a:extLst>
          </p:cNvPr>
          <p:cNvSpPr>
            <a:spLocks noGrp="1"/>
          </p:cNvSpPr>
          <p:nvPr>
            <p:ph type="title"/>
          </p:nvPr>
        </p:nvSpPr>
        <p:spPr>
          <a:xfrm>
            <a:off x="338203" y="365125"/>
            <a:ext cx="11611627" cy="1325563"/>
          </a:xfrm>
        </p:spPr>
        <p:txBody>
          <a:bodyPr>
            <a:normAutofit/>
          </a:bodyPr>
          <a:lstStyle/>
          <a:p>
            <a:pPr algn="ctr"/>
            <a:r>
              <a:rPr lang="nl-NL" b="1" dirty="0">
                <a:solidFill>
                  <a:srgbClr val="C00000"/>
                </a:solidFill>
              </a:rPr>
              <a:t>De winnaars!</a:t>
            </a:r>
            <a:endParaRPr lang="nl-NL" dirty="0">
              <a:solidFill>
                <a:srgbClr val="C00000"/>
              </a:solidFill>
            </a:endParaRPr>
          </a:p>
        </p:txBody>
      </p:sp>
      <p:pic>
        <p:nvPicPr>
          <p:cNvPr id="3076" name="Picture 4" descr="Rookmelders redden levens | MaasduinenCentraal de regio">
            <a:extLst>
              <a:ext uri="{FF2B5EF4-FFF2-40B4-BE49-F238E27FC236}">
                <a16:creationId xmlns:a16="http://schemas.microsoft.com/office/drawing/2014/main" id="{345C5E54-BE11-4408-B93C-B15CF671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42" y="1347031"/>
            <a:ext cx="9021220" cy="531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80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ookmelders redden levens">
            <a:extLst>
              <a:ext uri="{FF2B5EF4-FFF2-40B4-BE49-F238E27FC236}">
                <a16:creationId xmlns:a16="http://schemas.microsoft.com/office/drawing/2014/main" id="{C642992B-F29B-4D2E-AE3E-98DB5943D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05" y="1916482"/>
            <a:ext cx="10847790" cy="454251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218AF6E9-7EED-4215-86AB-0315C6AF0F76}"/>
              </a:ext>
            </a:extLst>
          </p:cNvPr>
          <p:cNvSpPr>
            <a:spLocks noGrp="1"/>
          </p:cNvSpPr>
          <p:nvPr>
            <p:ph type="title"/>
          </p:nvPr>
        </p:nvSpPr>
        <p:spPr>
          <a:xfrm>
            <a:off x="338203" y="365125"/>
            <a:ext cx="11611627" cy="1325563"/>
          </a:xfrm>
        </p:spPr>
        <p:txBody>
          <a:bodyPr>
            <a:normAutofit/>
          </a:bodyPr>
          <a:lstStyle/>
          <a:p>
            <a:pPr algn="ctr"/>
            <a:r>
              <a:rPr lang="nl-NL" b="1" dirty="0">
                <a:solidFill>
                  <a:srgbClr val="C00000"/>
                </a:solidFill>
              </a:rPr>
              <a:t>En voor diegene die nog geen rookmelder heeft…</a:t>
            </a:r>
            <a:endParaRPr lang="nl-NL" dirty="0">
              <a:solidFill>
                <a:srgbClr val="C00000"/>
              </a:solidFill>
            </a:endParaRPr>
          </a:p>
        </p:txBody>
      </p:sp>
    </p:spTree>
    <p:extLst>
      <p:ext uri="{BB962C8B-B14F-4D97-AF65-F5344CB8AC3E}">
        <p14:creationId xmlns:p14="http://schemas.microsoft.com/office/powerpoint/2010/main" val="294864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a:hlinkClick r:id="rId3" action="ppaction://hlinksldjump" highlightClick="1"/>
          </p:cNvPr>
          <p:cNvSpPr>
            <a:spLocks noChangeArrowheads="1"/>
          </p:cNvSpPr>
          <p:nvPr/>
        </p:nvSpPr>
        <p:spPr bwMode="auto">
          <a:xfrm>
            <a:off x="1524000" y="0"/>
            <a:ext cx="3124200" cy="914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rgbClr val="CC9933"/>
                </a:solidFill>
                <a:latin typeface="Frutiger LT 55 Roman" pitchFamily="2" charset="0"/>
                <a:ea typeface="MS PGothic" panose="020B0600070205080204" pitchFamily="34" charset="-128"/>
              </a:defRPr>
            </a:lvl1pPr>
            <a:lvl2pPr marL="742950" indent="-285750">
              <a:spcBef>
                <a:spcPct val="20000"/>
              </a:spcBef>
              <a:buChar char="–"/>
              <a:defRPr>
                <a:solidFill>
                  <a:schemeClr val="tx1"/>
                </a:solidFill>
                <a:latin typeface="Frutiger LT 55 Roman" pitchFamily="2" charset="0"/>
                <a:ea typeface="MS PGothic" panose="020B0600070205080204" pitchFamily="34" charset="-128"/>
              </a:defRPr>
            </a:lvl2pPr>
            <a:lvl3pPr marL="1143000" indent="-228600">
              <a:spcBef>
                <a:spcPct val="20000"/>
              </a:spcBef>
              <a:buChar char="•"/>
              <a:defRPr>
                <a:solidFill>
                  <a:schemeClr val="tx1"/>
                </a:solidFill>
                <a:latin typeface="Frutiger LT 55 Roman" pitchFamily="2" charset="0"/>
                <a:ea typeface="MS PGothic" panose="020B0600070205080204" pitchFamily="34" charset="-128"/>
              </a:defRPr>
            </a:lvl3pPr>
            <a:lvl4pPr marL="1600200" indent="-228600">
              <a:spcBef>
                <a:spcPct val="20000"/>
              </a:spcBef>
              <a:buChar char="–"/>
              <a:defRPr>
                <a:solidFill>
                  <a:schemeClr val="tx1"/>
                </a:solidFill>
                <a:latin typeface="Frutiger LT 55 Roman" pitchFamily="2" charset="0"/>
                <a:ea typeface="MS PGothic" panose="020B0600070205080204" pitchFamily="34" charset="-128"/>
              </a:defRPr>
            </a:lvl4pPr>
            <a:lvl5pPr marL="2057400" indent="-228600">
              <a:spcBef>
                <a:spcPct val="20000"/>
              </a:spcBef>
              <a:buChar char="»"/>
              <a:defRPr>
                <a:solidFill>
                  <a:schemeClr val="tx1"/>
                </a:solidFill>
                <a:latin typeface="Frutiger LT 55 Roman" pitchFamily="2"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Frutiger LT 55 Roman" pitchFamily="2" charset="0"/>
                <a:ea typeface="MS PGothic" panose="020B0600070205080204" pitchFamily="34" charset="-128"/>
              </a:defRPr>
            </a:lvl9pPr>
          </a:lstStyle>
          <a:p>
            <a:pPr eaLnBrk="1" hangingPunct="1">
              <a:spcBef>
                <a:spcPct val="0"/>
              </a:spcBef>
              <a:buFontTx/>
              <a:buNone/>
            </a:pPr>
            <a:endParaRPr lang="nl-NL" altLang="nl-NL" sz="1800">
              <a:solidFill>
                <a:schemeClr val="tx1"/>
              </a:solidFill>
              <a:latin typeface="Arial" panose="020B0604020202020204" pitchFamily="34" charset="0"/>
            </a:endParaRPr>
          </a:p>
        </p:txBody>
      </p:sp>
      <p:pic>
        <p:nvPicPr>
          <p:cNvPr id="3" name="Afbeelding 2">
            <a:extLst>
              <a:ext uri="{FF2B5EF4-FFF2-40B4-BE49-F238E27FC236}">
                <a16:creationId xmlns:a16="http://schemas.microsoft.com/office/drawing/2014/main" id="{0BABAA7E-ED9B-4383-9CD4-2C453C8F1B5C}"/>
              </a:ext>
            </a:extLst>
          </p:cNvPr>
          <p:cNvPicPr>
            <a:picLocks noChangeAspect="1"/>
          </p:cNvPicPr>
          <p:nvPr/>
        </p:nvPicPr>
        <p:blipFill>
          <a:blip r:embed="rId4"/>
          <a:stretch>
            <a:fillRect/>
          </a:stretch>
        </p:blipFill>
        <p:spPr>
          <a:xfrm>
            <a:off x="2317315" y="1271391"/>
            <a:ext cx="7198290" cy="5398718"/>
          </a:xfrm>
          <a:prstGeom prst="rect">
            <a:avLst/>
          </a:prstGeom>
        </p:spPr>
      </p:pic>
      <p:sp>
        <p:nvSpPr>
          <p:cNvPr id="12" name="Titel 1">
            <a:extLst>
              <a:ext uri="{FF2B5EF4-FFF2-40B4-BE49-F238E27FC236}">
                <a16:creationId xmlns:a16="http://schemas.microsoft.com/office/drawing/2014/main" id="{C70E43E3-FA9E-48E4-A515-85A4A47C351A}"/>
              </a:ext>
            </a:extLst>
          </p:cNvPr>
          <p:cNvSpPr txBox="1">
            <a:spLocks/>
          </p:cNvSpPr>
          <p:nvPr/>
        </p:nvSpPr>
        <p:spPr>
          <a:xfrm>
            <a:off x="338203" y="365125"/>
            <a:ext cx="1161162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solidFill>
                  <a:srgbClr val="C00000"/>
                </a:solidFill>
              </a:rPr>
              <a:t>Leg deze sleutel op een vaste plek bij de deur</a:t>
            </a:r>
            <a:endParaRPr lang="nl-NL" dirty="0">
              <a:solidFill>
                <a:srgbClr val="C00000"/>
              </a:solidFill>
            </a:endParaRPr>
          </a:p>
        </p:txBody>
      </p:sp>
    </p:spTree>
    <p:extLst>
      <p:ext uri="{BB962C8B-B14F-4D97-AF65-F5344CB8AC3E}">
        <p14:creationId xmlns:p14="http://schemas.microsoft.com/office/powerpoint/2010/main" val="84103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708835435"/>
              </p:ext>
            </p:extLst>
          </p:nvPr>
        </p:nvGraphicFramePr>
        <p:xfrm>
          <a:off x="381215" y="1371648"/>
          <a:ext cx="11429565" cy="2954644"/>
        </p:xfrm>
        <a:graphic>
          <a:graphicData uri="http://schemas.openxmlformats.org/drawingml/2006/table">
            <a:tbl>
              <a:tblPr firstRow="1" bandRow="1">
                <a:tableStyleId>{5C22544A-7EE6-4342-B048-85BDC9FD1C3A}</a:tableStyleId>
              </a:tblPr>
              <a:tblGrid>
                <a:gridCol w="3809855">
                  <a:extLst>
                    <a:ext uri="{9D8B030D-6E8A-4147-A177-3AD203B41FA5}">
                      <a16:colId xmlns:a16="http://schemas.microsoft.com/office/drawing/2014/main" val="3280159586"/>
                    </a:ext>
                  </a:extLst>
                </a:gridCol>
                <a:gridCol w="3809855">
                  <a:extLst>
                    <a:ext uri="{9D8B030D-6E8A-4147-A177-3AD203B41FA5}">
                      <a16:colId xmlns:a16="http://schemas.microsoft.com/office/drawing/2014/main" val="303937076"/>
                    </a:ext>
                  </a:extLst>
                </a:gridCol>
                <a:gridCol w="3809855">
                  <a:extLst>
                    <a:ext uri="{9D8B030D-6E8A-4147-A177-3AD203B41FA5}">
                      <a16:colId xmlns:a16="http://schemas.microsoft.com/office/drawing/2014/main" val="428478201"/>
                    </a:ext>
                  </a:extLst>
                </a:gridCol>
              </a:tblGrid>
              <a:tr h="1804314">
                <a:tc>
                  <a:txBody>
                    <a:bodyPr/>
                    <a:lstStyle/>
                    <a:p>
                      <a:pPr algn="ctr"/>
                      <a:r>
                        <a:rPr lang="en-US" sz="9600" dirty="0">
                          <a:solidFill>
                            <a:srgbClr val="FF0000"/>
                          </a:solidFill>
                        </a:rPr>
                        <a:t>A</a:t>
                      </a:r>
                      <a:endParaRPr lang="nl-NL" sz="9600" dirty="0">
                        <a:solidFill>
                          <a:srgbClr val="FF0000"/>
                        </a:solidFill>
                      </a:endParaRPr>
                    </a:p>
                  </a:txBody>
                  <a:tcPr marL="128583" marR="128583" marT="64291" marB="6429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9600" dirty="0">
                          <a:solidFill>
                            <a:srgbClr val="FF0000"/>
                          </a:solidFill>
                        </a:rPr>
                        <a:t>B</a:t>
                      </a:r>
                    </a:p>
                    <a:p>
                      <a:pPr algn="ctr"/>
                      <a:endParaRPr lang="nl-NL" sz="2500" dirty="0">
                        <a:solidFill>
                          <a:schemeClr val="tx1"/>
                        </a:solidFill>
                      </a:endParaRPr>
                    </a:p>
                  </a:txBody>
                  <a:tcPr marL="128583" marR="128583" marT="64291" marB="6429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9600" dirty="0">
                          <a:solidFill>
                            <a:srgbClr val="FF0000"/>
                          </a:solidFill>
                        </a:rPr>
                        <a:t>C</a:t>
                      </a:r>
                    </a:p>
                    <a:p>
                      <a:pPr algn="ctr"/>
                      <a:endParaRPr lang="nl-NL" sz="2500" dirty="0">
                        <a:solidFill>
                          <a:schemeClr val="tx1"/>
                        </a:solidFill>
                      </a:endParaRPr>
                    </a:p>
                  </a:txBody>
                  <a:tcPr marL="128583" marR="128583" marT="64291" marB="64291">
                    <a:solidFill>
                      <a:schemeClr val="bg1"/>
                    </a:solidFill>
                  </a:tcPr>
                </a:tc>
                <a:extLst>
                  <a:ext uri="{0D108BD9-81ED-4DB2-BD59-A6C34878D82A}">
                    <a16:rowId xmlns:a16="http://schemas.microsoft.com/office/drawing/2014/main" val="1642550708"/>
                  </a:ext>
                </a:extLst>
              </a:tr>
              <a:tr h="823282">
                <a:tc>
                  <a:txBody>
                    <a:bodyPr/>
                    <a:lstStyle/>
                    <a:p>
                      <a:pPr algn="ctr"/>
                      <a:r>
                        <a:rPr lang="en-US" sz="2800" b="1" dirty="0">
                          <a:solidFill>
                            <a:schemeClr val="tx1"/>
                          </a:solidFill>
                        </a:rPr>
                        <a:t>0.5 op 1000 </a:t>
                      </a:r>
                    </a:p>
                    <a:p>
                      <a:pPr algn="ctr"/>
                      <a:r>
                        <a:rPr lang="en-US" sz="2800" b="1" dirty="0" err="1">
                          <a:solidFill>
                            <a:schemeClr val="tx1"/>
                          </a:solidFill>
                        </a:rPr>
                        <a:t>woningen</a:t>
                      </a:r>
                      <a:r>
                        <a:rPr lang="en-US" sz="2800" b="1" dirty="0">
                          <a:solidFill>
                            <a:schemeClr val="tx1"/>
                          </a:solidFill>
                        </a:rPr>
                        <a:t> per </a:t>
                      </a:r>
                      <a:r>
                        <a:rPr lang="en-US" sz="2800" b="1" dirty="0" err="1">
                          <a:solidFill>
                            <a:schemeClr val="tx1"/>
                          </a:solidFill>
                        </a:rPr>
                        <a:t>jaar</a:t>
                      </a:r>
                      <a:endParaRPr lang="nl-NL" sz="2800" b="1" dirty="0">
                        <a:solidFill>
                          <a:schemeClr val="tx1"/>
                        </a:solidFill>
                      </a:endParaRPr>
                    </a:p>
                  </a:txBody>
                  <a:tcPr marL="128583" marR="128583" marT="64291" marB="64291">
                    <a:solidFill>
                      <a:schemeClr val="bg1"/>
                    </a:solidFill>
                  </a:tcPr>
                </a:tc>
                <a:tc>
                  <a:txBody>
                    <a:bodyPr/>
                    <a:lstStyle/>
                    <a:p>
                      <a:pPr algn="ctr"/>
                      <a:r>
                        <a:rPr lang="en-US" sz="2800" b="1" dirty="0">
                          <a:solidFill>
                            <a:schemeClr val="tx1"/>
                          </a:solidFill>
                        </a:rPr>
                        <a:t>1 op 1000 </a:t>
                      </a:r>
                    </a:p>
                    <a:p>
                      <a:pPr algn="ctr"/>
                      <a:r>
                        <a:rPr lang="en-US" sz="2800" b="1" dirty="0" err="1">
                          <a:solidFill>
                            <a:schemeClr val="tx1"/>
                          </a:solidFill>
                        </a:rPr>
                        <a:t>woningen</a:t>
                      </a:r>
                      <a:r>
                        <a:rPr lang="en-US" sz="2800" b="1" dirty="0">
                          <a:solidFill>
                            <a:schemeClr val="tx1"/>
                          </a:solidFill>
                        </a:rPr>
                        <a:t> per </a:t>
                      </a:r>
                      <a:r>
                        <a:rPr lang="en-US" sz="2800" b="1" dirty="0" err="1">
                          <a:solidFill>
                            <a:schemeClr val="tx1"/>
                          </a:solidFill>
                        </a:rPr>
                        <a:t>jaar</a:t>
                      </a:r>
                      <a:endParaRPr lang="nl-NL" sz="2800" b="1" dirty="0">
                        <a:solidFill>
                          <a:schemeClr val="tx1"/>
                        </a:solidFill>
                      </a:endParaRPr>
                    </a:p>
                  </a:txBody>
                  <a:tcPr marL="128583" marR="128583" marT="64291" marB="64291">
                    <a:solidFill>
                      <a:schemeClr val="bg1"/>
                    </a:solidFill>
                  </a:tcPr>
                </a:tc>
                <a:tc>
                  <a:txBody>
                    <a:bodyPr/>
                    <a:lstStyle/>
                    <a:p>
                      <a:pPr algn="ctr"/>
                      <a:r>
                        <a:rPr lang="en-US" sz="2800" b="1" dirty="0">
                          <a:solidFill>
                            <a:schemeClr val="tx1"/>
                          </a:solidFill>
                        </a:rPr>
                        <a:t>2 op 1000 </a:t>
                      </a:r>
                    </a:p>
                    <a:p>
                      <a:pPr algn="ctr"/>
                      <a:r>
                        <a:rPr lang="en-US" sz="2800" b="1" dirty="0" err="1">
                          <a:solidFill>
                            <a:schemeClr val="tx1"/>
                          </a:solidFill>
                        </a:rPr>
                        <a:t>woningen</a:t>
                      </a:r>
                      <a:r>
                        <a:rPr lang="en-US" sz="2800" b="1" dirty="0">
                          <a:solidFill>
                            <a:schemeClr val="tx1"/>
                          </a:solidFill>
                        </a:rPr>
                        <a:t> per </a:t>
                      </a:r>
                      <a:r>
                        <a:rPr lang="en-US" sz="2800" b="1" dirty="0" err="1">
                          <a:solidFill>
                            <a:schemeClr val="tx1"/>
                          </a:solidFill>
                        </a:rPr>
                        <a:t>jaar</a:t>
                      </a:r>
                      <a:endParaRPr lang="nl-NL" sz="2800" b="1" dirty="0">
                        <a:solidFill>
                          <a:schemeClr val="tx1"/>
                        </a:solidFill>
                      </a:endParaRPr>
                    </a:p>
                  </a:txBody>
                  <a:tcPr marL="128583" marR="128583" marT="64291" marB="64291">
                    <a:solidFill>
                      <a:schemeClr val="bg1"/>
                    </a:solidFill>
                  </a:tcPr>
                </a:tc>
                <a:extLst>
                  <a:ext uri="{0D108BD9-81ED-4DB2-BD59-A6C34878D82A}">
                    <a16:rowId xmlns:a16="http://schemas.microsoft.com/office/drawing/2014/main" val="341810718"/>
                  </a:ext>
                </a:extLst>
              </a:tr>
            </a:tbl>
          </a:graphicData>
        </a:graphic>
      </p:graphicFrame>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rot="6739614">
            <a:off x="732203" y="4995369"/>
            <a:ext cx="2238375" cy="1181100"/>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13765">
            <a:off x="9282324" y="5020161"/>
            <a:ext cx="2238375" cy="1181100"/>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976809" y="4995370"/>
            <a:ext cx="2238375" cy="1181100"/>
          </a:xfrm>
          <a:prstGeom prst="rect">
            <a:avLst/>
          </a:prstGeom>
        </p:spPr>
      </p:pic>
      <p:sp>
        <p:nvSpPr>
          <p:cNvPr id="2" name="Titel 1"/>
          <p:cNvSpPr>
            <a:spLocks noGrp="1"/>
          </p:cNvSpPr>
          <p:nvPr>
            <p:ph type="title"/>
          </p:nvPr>
        </p:nvSpPr>
        <p:spPr/>
        <p:txBody>
          <a:bodyPr/>
          <a:lstStyle/>
          <a:p>
            <a:pPr algn="ctr"/>
            <a:r>
              <a:rPr lang="en-US" b="1" dirty="0">
                <a:solidFill>
                  <a:srgbClr val="C00000"/>
                </a:solidFill>
              </a:rPr>
              <a:t>Wat is de </a:t>
            </a:r>
            <a:r>
              <a:rPr lang="en-US" b="1" dirty="0" err="1">
                <a:solidFill>
                  <a:srgbClr val="C00000"/>
                </a:solidFill>
              </a:rPr>
              <a:t>kans</a:t>
            </a:r>
            <a:r>
              <a:rPr lang="en-US" b="1" dirty="0">
                <a:solidFill>
                  <a:srgbClr val="C00000"/>
                </a:solidFill>
              </a:rPr>
              <a:t> op brand in </a:t>
            </a:r>
            <a:r>
              <a:rPr lang="en-US" b="1" dirty="0" err="1">
                <a:solidFill>
                  <a:srgbClr val="C00000"/>
                </a:solidFill>
              </a:rPr>
              <a:t>een</a:t>
            </a:r>
            <a:r>
              <a:rPr lang="en-US" b="1" dirty="0">
                <a:solidFill>
                  <a:srgbClr val="C00000"/>
                </a:solidFill>
              </a:rPr>
              <a:t> </a:t>
            </a:r>
            <a:r>
              <a:rPr lang="en-US" b="1" dirty="0" err="1">
                <a:solidFill>
                  <a:srgbClr val="C00000"/>
                </a:solidFill>
              </a:rPr>
              <a:t>woning</a:t>
            </a:r>
            <a:r>
              <a:rPr lang="en-US" b="1" dirty="0">
                <a:solidFill>
                  <a:srgbClr val="C00000"/>
                </a:solidFill>
              </a:rPr>
              <a:t>?</a:t>
            </a:r>
            <a:br>
              <a:rPr lang="en-US" b="1" dirty="0">
                <a:solidFill>
                  <a:srgbClr val="C00000"/>
                </a:solidFill>
              </a:rPr>
            </a:br>
            <a:r>
              <a:rPr lang="en-US" sz="3200" b="1" dirty="0">
                <a:solidFill>
                  <a:srgbClr val="C00000"/>
                </a:solidFill>
              </a:rPr>
              <a:t>(</a:t>
            </a:r>
            <a:r>
              <a:rPr lang="en-US" sz="3200" b="1" dirty="0" err="1">
                <a:solidFill>
                  <a:srgbClr val="C00000"/>
                </a:solidFill>
              </a:rPr>
              <a:t>waar</a:t>
            </a:r>
            <a:r>
              <a:rPr lang="en-US" sz="3200" b="1" dirty="0">
                <a:solidFill>
                  <a:srgbClr val="C00000"/>
                </a:solidFill>
              </a:rPr>
              <a:t> de Brandweer is </a:t>
            </a:r>
            <a:r>
              <a:rPr lang="en-US" sz="3200" b="1" dirty="0" err="1">
                <a:solidFill>
                  <a:srgbClr val="C00000"/>
                </a:solidFill>
              </a:rPr>
              <a:t>geweest</a:t>
            </a:r>
            <a:r>
              <a:rPr lang="en-US" sz="3200" b="1" dirty="0">
                <a:solidFill>
                  <a:srgbClr val="C00000"/>
                </a:solidFill>
              </a:rPr>
              <a:t>)</a:t>
            </a:r>
            <a:endParaRPr lang="nl-NL" sz="3200" b="1" dirty="0">
              <a:solidFill>
                <a:srgbClr val="C00000"/>
              </a:solidFill>
            </a:endParaRPr>
          </a:p>
        </p:txBody>
      </p:sp>
    </p:spTree>
    <p:extLst>
      <p:ext uri="{BB962C8B-B14F-4D97-AF65-F5344CB8AC3E}">
        <p14:creationId xmlns:p14="http://schemas.microsoft.com/office/powerpoint/2010/main" val="35188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b="1" dirty="0"/>
              <a:t>Wat is de </a:t>
            </a:r>
            <a:r>
              <a:rPr lang="en-US" b="1" dirty="0" err="1"/>
              <a:t>kans</a:t>
            </a:r>
            <a:r>
              <a:rPr lang="en-US" b="1" dirty="0"/>
              <a:t> op brand in </a:t>
            </a:r>
            <a:r>
              <a:rPr lang="en-US" b="1" dirty="0" err="1"/>
              <a:t>een</a:t>
            </a:r>
            <a:r>
              <a:rPr lang="en-US" b="1" dirty="0"/>
              <a:t> </a:t>
            </a:r>
            <a:r>
              <a:rPr lang="en-US" b="1" dirty="0" err="1"/>
              <a:t>woning</a:t>
            </a:r>
            <a:r>
              <a:rPr lang="en-US" b="1" dirty="0"/>
              <a:t>?</a:t>
            </a:r>
            <a:endParaRPr lang="nl-NL" b="1" dirty="0"/>
          </a:p>
        </p:txBody>
      </p:sp>
      <p:sp>
        <p:nvSpPr>
          <p:cNvPr id="5" name="Tekstvak 4"/>
          <p:cNvSpPr txBox="1"/>
          <p:nvPr/>
        </p:nvSpPr>
        <p:spPr>
          <a:xfrm>
            <a:off x="4367719" y="6449439"/>
            <a:ext cx="7733491" cy="307777"/>
          </a:xfrm>
          <a:prstGeom prst="rect">
            <a:avLst/>
          </a:prstGeom>
          <a:noFill/>
        </p:spPr>
        <p:txBody>
          <a:bodyPr wrap="square" rtlCol="0">
            <a:spAutoFit/>
          </a:bodyPr>
          <a:lstStyle/>
          <a:p>
            <a:pPr algn="r"/>
            <a:r>
              <a:rPr lang="en-US" sz="1400" dirty="0" err="1"/>
              <a:t>Bron</a:t>
            </a:r>
            <a:r>
              <a:rPr lang="en-US" sz="1400" dirty="0"/>
              <a:t>: BRP FL, </a:t>
            </a:r>
            <a:r>
              <a:rPr lang="en-US" sz="1400" dirty="0" err="1"/>
              <a:t>woningbrandmonitor</a:t>
            </a:r>
            <a:r>
              <a:rPr lang="en-US" sz="1400" dirty="0"/>
              <a:t> </a:t>
            </a:r>
            <a:r>
              <a:rPr lang="en-US" sz="1400" dirty="0" err="1"/>
              <a:t>onderzoek</a:t>
            </a:r>
            <a:r>
              <a:rPr lang="en-US" sz="1400" dirty="0"/>
              <a:t>, RR </a:t>
            </a:r>
            <a:r>
              <a:rPr lang="en-US" sz="1400" dirty="0" err="1"/>
              <a:t>Sociaal-economisch</a:t>
            </a:r>
            <a:r>
              <a:rPr lang="en-US" sz="1400" dirty="0"/>
              <a:t> </a:t>
            </a:r>
            <a:r>
              <a:rPr lang="en-US" sz="1400" dirty="0" err="1"/>
              <a:t>brandrisico</a:t>
            </a:r>
            <a:endParaRPr lang="en-US" sz="1400" dirty="0"/>
          </a:p>
        </p:txBody>
      </p:sp>
      <p:pic>
        <p:nvPicPr>
          <p:cNvPr id="3" name="Afbeelding 2"/>
          <p:cNvPicPr>
            <a:picLocks noChangeAspect="1"/>
          </p:cNvPicPr>
          <p:nvPr/>
        </p:nvPicPr>
        <p:blipFill>
          <a:blip r:embed="rId3"/>
          <a:stretch>
            <a:fillRect/>
          </a:stretch>
        </p:blipFill>
        <p:spPr>
          <a:xfrm>
            <a:off x="1073855" y="1301181"/>
            <a:ext cx="10044289" cy="4885130"/>
          </a:xfrm>
          <a:prstGeom prst="rect">
            <a:avLst/>
          </a:prstGeom>
        </p:spPr>
      </p:pic>
      <p:sp>
        <p:nvSpPr>
          <p:cNvPr id="4" name="Tekstvak 3"/>
          <p:cNvSpPr txBox="1"/>
          <p:nvPr/>
        </p:nvSpPr>
        <p:spPr>
          <a:xfrm>
            <a:off x="1073855" y="1690688"/>
            <a:ext cx="1851789" cy="707886"/>
          </a:xfrm>
          <a:prstGeom prst="rect">
            <a:avLst/>
          </a:prstGeom>
          <a:noFill/>
        </p:spPr>
        <p:txBody>
          <a:bodyPr wrap="none" rtlCol="0">
            <a:spAutoFit/>
          </a:bodyPr>
          <a:lstStyle/>
          <a:p>
            <a:r>
              <a:rPr lang="nl-NL" sz="4000" dirty="0"/>
              <a:t>1 : 1000</a:t>
            </a:r>
          </a:p>
        </p:txBody>
      </p:sp>
    </p:spTree>
    <p:extLst>
      <p:ext uri="{BB962C8B-B14F-4D97-AF65-F5344CB8AC3E}">
        <p14:creationId xmlns:p14="http://schemas.microsoft.com/office/powerpoint/2010/main" val="229905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405" b="100000" l="9966" r="89691">
                        <a14:foregroundMark x1="42612" y1="97688" x2="34364" y2="57225"/>
                        <a14:backgroundMark x1="45361" y1="94220" x2="45704" y2="78613"/>
                        <a14:backgroundMark x1="50859" y1="93064" x2="49828" y2="79191"/>
                        <a14:backgroundMark x1="52921" y1="97110" x2="52921" y2="94220"/>
                        <a14:backgroundMark x1="65636" y1="80347" x2="70447" y2="61272"/>
                      </a14:backgroundRemoval>
                    </a14:imgEffect>
                  </a14:imgLayer>
                </a14:imgProps>
              </a:ext>
              <a:ext uri="{28A0092B-C50C-407E-A947-70E740481C1C}">
                <a14:useLocalDpi xmlns:a14="http://schemas.microsoft.com/office/drawing/2010/main"/>
              </a:ext>
            </a:extLst>
          </a:blip>
          <a:srcRect t="5586"/>
          <a:stretch/>
        </p:blipFill>
        <p:spPr>
          <a:xfrm>
            <a:off x="0" y="15240"/>
            <a:ext cx="12192000" cy="6843326"/>
          </a:xfrm>
          <a:prstGeom prst="rect">
            <a:avLst/>
          </a:prstGeom>
          <a:solidFill>
            <a:schemeClr val="tx1"/>
          </a:solidFill>
        </p:spPr>
      </p:pic>
      <p:sp>
        <p:nvSpPr>
          <p:cNvPr id="3" name="Vrije vorm 2"/>
          <p:cNvSpPr/>
          <p:nvPr/>
        </p:nvSpPr>
        <p:spPr>
          <a:xfrm>
            <a:off x="4141694" y="441064"/>
            <a:ext cx="3743661" cy="3496235"/>
          </a:xfrm>
          <a:custGeom>
            <a:avLst/>
            <a:gdLst>
              <a:gd name="connsiteX0" fmla="*/ 0 w 3743661"/>
              <a:gd name="connsiteY0" fmla="*/ 0 h 3496235"/>
              <a:gd name="connsiteX1" fmla="*/ 3657600 w 3743661"/>
              <a:gd name="connsiteY1" fmla="*/ 64545 h 3496235"/>
              <a:gd name="connsiteX2" fmla="*/ 3743661 w 3743661"/>
              <a:gd name="connsiteY2" fmla="*/ 3108960 h 3496235"/>
              <a:gd name="connsiteX3" fmla="*/ 3614570 w 3743661"/>
              <a:gd name="connsiteY3" fmla="*/ 3227294 h 3496235"/>
              <a:gd name="connsiteX4" fmla="*/ 3571539 w 3743661"/>
              <a:gd name="connsiteY4" fmla="*/ 3377901 h 3496235"/>
              <a:gd name="connsiteX5" fmla="*/ 3582297 w 3743661"/>
              <a:gd name="connsiteY5" fmla="*/ 3474720 h 3496235"/>
              <a:gd name="connsiteX6" fmla="*/ 3657600 w 3743661"/>
              <a:gd name="connsiteY6" fmla="*/ 3442447 h 3496235"/>
              <a:gd name="connsiteX7" fmla="*/ 3657600 w 3743661"/>
              <a:gd name="connsiteY7" fmla="*/ 3496235 h 3496235"/>
              <a:gd name="connsiteX8" fmla="*/ 236668 w 3743661"/>
              <a:gd name="connsiteY8" fmla="*/ 3399416 h 3496235"/>
              <a:gd name="connsiteX9" fmla="*/ 236668 w 3743661"/>
              <a:gd name="connsiteY9" fmla="*/ 3302597 h 3496235"/>
              <a:gd name="connsiteX10" fmla="*/ 172122 w 3743661"/>
              <a:gd name="connsiteY10" fmla="*/ 3162748 h 3496235"/>
              <a:gd name="connsiteX11" fmla="*/ 172122 w 3743661"/>
              <a:gd name="connsiteY11" fmla="*/ 3087444 h 3496235"/>
              <a:gd name="connsiteX12" fmla="*/ 86061 w 3743661"/>
              <a:gd name="connsiteY12" fmla="*/ 3044414 h 3496235"/>
              <a:gd name="connsiteX13" fmla="*/ 53788 w 3743661"/>
              <a:gd name="connsiteY13" fmla="*/ 3022898 h 3496235"/>
              <a:gd name="connsiteX14" fmla="*/ 0 w 3743661"/>
              <a:gd name="connsiteY14" fmla="*/ 2926080 h 3496235"/>
              <a:gd name="connsiteX15" fmla="*/ 0 w 3743661"/>
              <a:gd name="connsiteY15" fmla="*/ 0 h 349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661" h="3496235">
                <a:moveTo>
                  <a:pt x="0" y="0"/>
                </a:moveTo>
                <a:lnTo>
                  <a:pt x="3657600" y="64545"/>
                </a:lnTo>
                <a:lnTo>
                  <a:pt x="3743661" y="3108960"/>
                </a:lnTo>
                <a:lnTo>
                  <a:pt x="3614570" y="3227294"/>
                </a:lnTo>
                <a:lnTo>
                  <a:pt x="3571539" y="3377901"/>
                </a:lnTo>
                <a:lnTo>
                  <a:pt x="3582297" y="3474720"/>
                </a:lnTo>
                <a:lnTo>
                  <a:pt x="3657600" y="3442447"/>
                </a:lnTo>
                <a:lnTo>
                  <a:pt x="3657600" y="3496235"/>
                </a:lnTo>
                <a:lnTo>
                  <a:pt x="236668" y="3399416"/>
                </a:lnTo>
                <a:lnTo>
                  <a:pt x="236668" y="3302597"/>
                </a:lnTo>
                <a:lnTo>
                  <a:pt x="172122" y="3162748"/>
                </a:lnTo>
                <a:lnTo>
                  <a:pt x="172122" y="3087444"/>
                </a:lnTo>
                <a:lnTo>
                  <a:pt x="86061" y="3044414"/>
                </a:lnTo>
                <a:lnTo>
                  <a:pt x="53788" y="3022898"/>
                </a:lnTo>
                <a:lnTo>
                  <a:pt x="0" y="292608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kstvak 10"/>
          <p:cNvSpPr txBox="1"/>
          <p:nvPr/>
        </p:nvSpPr>
        <p:spPr>
          <a:xfrm>
            <a:off x="4924468" y="441064"/>
            <a:ext cx="2000612" cy="1015663"/>
          </a:xfrm>
          <a:prstGeom prst="rect">
            <a:avLst/>
          </a:prstGeom>
          <a:noFill/>
        </p:spPr>
        <p:txBody>
          <a:bodyPr wrap="none" rtlCol="0">
            <a:spAutoFit/>
          </a:bodyPr>
          <a:lstStyle/>
          <a:p>
            <a:r>
              <a:rPr lang="nl-NL" sz="6000" b="1" dirty="0"/>
              <a:t>Vraag</a:t>
            </a:r>
          </a:p>
        </p:txBody>
      </p:sp>
      <p:sp>
        <p:nvSpPr>
          <p:cNvPr id="15" name="Tekstvak 14"/>
          <p:cNvSpPr txBox="1"/>
          <p:nvPr/>
        </p:nvSpPr>
        <p:spPr>
          <a:xfrm>
            <a:off x="5187104" y="656344"/>
            <a:ext cx="1737976" cy="3770263"/>
          </a:xfrm>
          <a:prstGeom prst="rect">
            <a:avLst/>
          </a:prstGeom>
          <a:noFill/>
        </p:spPr>
        <p:txBody>
          <a:bodyPr wrap="none" rtlCol="0">
            <a:spAutoFit/>
          </a:bodyPr>
          <a:lstStyle/>
          <a:p>
            <a:r>
              <a:rPr lang="nl-NL" sz="23900" b="1" dirty="0"/>
              <a:t>2</a:t>
            </a:r>
          </a:p>
        </p:txBody>
      </p:sp>
    </p:spTree>
    <p:extLst>
      <p:ext uri="{BB962C8B-B14F-4D97-AF65-F5344CB8AC3E}">
        <p14:creationId xmlns:p14="http://schemas.microsoft.com/office/powerpoint/2010/main" val="46116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solidFill>
                  <a:srgbClr val="C00000"/>
                </a:solidFill>
              </a:rPr>
              <a:t>Hoe vaak moet de brandweer bij een woningbrand daadwerkelijk blussen?</a:t>
            </a:r>
            <a:endParaRPr lang="nl-NL" dirty="0">
              <a:solidFill>
                <a:srgbClr val="C00000"/>
              </a:solidFill>
            </a:endParaRPr>
          </a:p>
        </p:txBody>
      </p:sp>
      <p:sp>
        <p:nvSpPr>
          <p:cNvPr id="3" name="Tijdelijke aanduiding voor inhoud 2"/>
          <p:cNvSpPr>
            <a:spLocks noGrp="1"/>
          </p:cNvSpPr>
          <p:nvPr>
            <p:ph idx="1"/>
          </p:nvPr>
        </p:nvSpPr>
        <p:spPr>
          <a:xfrm>
            <a:off x="560138" y="5379371"/>
            <a:ext cx="10515600" cy="1262635"/>
          </a:xfrm>
        </p:spPr>
        <p:txBody>
          <a:bodyPr/>
          <a:lstStyle/>
          <a:p>
            <a:pPr marL="0" indent="0">
              <a:buNone/>
            </a:pPr>
            <a:endParaRPr lang="en-US" dirty="0"/>
          </a:p>
          <a:p>
            <a:pPr marL="0" indent="0" algn="ctr">
              <a:buNone/>
            </a:pPr>
            <a:r>
              <a:rPr lang="en-US" dirty="0" err="1"/>
              <a:t>Zoek</a:t>
            </a:r>
            <a:r>
              <a:rPr lang="en-US" dirty="0"/>
              <a:t> je </a:t>
            </a:r>
            <a:r>
              <a:rPr lang="en-US" dirty="0" err="1"/>
              <a:t>plek</a:t>
            </a:r>
            <a:r>
              <a:rPr lang="en-US" dirty="0"/>
              <a:t> op </a:t>
            </a:r>
            <a:r>
              <a:rPr lang="en-US" dirty="0" err="1"/>
              <a:t>een</a:t>
            </a:r>
            <a:r>
              <a:rPr lang="en-US" dirty="0"/>
              <a:t> </a:t>
            </a:r>
            <a:r>
              <a:rPr lang="en-US" dirty="0" err="1"/>
              <a:t>schaal</a:t>
            </a:r>
            <a:r>
              <a:rPr lang="en-US" dirty="0"/>
              <a:t> van 0 tot 100%</a:t>
            </a:r>
          </a:p>
          <a:p>
            <a:pPr marL="0" indent="0">
              <a:buNone/>
            </a:pPr>
            <a:endParaRPr lang="en-US" dirty="0"/>
          </a:p>
        </p:txBody>
      </p:sp>
      <p:sp>
        <p:nvSpPr>
          <p:cNvPr id="6" name="Tekstvak 5"/>
          <p:cNvSpPr txBox="1"/>
          <p:nvPr/>
        </p:nvSpPr>
        <p:spPr>
          <a:xfrm>
            <a:off x="33868" y="4371767"/>
            <a:ext cx="1588957" cy="769441"/>
          </a:xfrm>
          <a:prstGeom prst="rect">
            <a:avLst/>
          </a:prstGeom>
          <a:noFill/>
        </p:spPr>
        <p:txBody>
          <a:bodyPr wrap="square" rtlCol="0">
            <a:spAutoFit/>
          </a:bodyPr>
          <a:lstStyle/>
          <a:p>
            <a:pPr algn="ctr"/>
            <a:r>
              <a:rPr lang="nl-NL" sz="4400" b="1" dirty="0"/>
              <a:t>0 %</a:t>
            </a:r>
          </a:p>
        </p:txBody>
      </p:sp>
      <p:sp>
        <p:nvSpPr>
          <p:cNvPr id="7" name="Tekstvak 6"/>
          <p:cNvSpPr txBox="1"/>
          <p:nvPr/>
        </p:nvSpPr>
        <p:spPr>
          <a:xfrm>
            <a:off x="10603043" y="4371767"/>
            <a:ext cx="1588957" cy="769441"/>
          </a:xfrm>
          <a:prstGeom prst="rect">
            <a:avLst/>
          </a:prstGeom>
          <a:noFill/>
        </p:spPr>
        <p:txBody>
          <a:bodyPr wrap="square" rtlCol="0">
            <a:spAutoFit/>
          </a:bodyPr>
          <a:lstStyle/>
          <a:p>
            <a:pPr algn="ctr"/>
            <a:r>
              <a:rPr lang="nl-NL" sz="4400" b="1" dirty="0"/>
              <a:t>100 %</a:t>
            </a:r>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00000">
            <a:off x="10058478" y="5374905"/>
            <a:ext cx="2238375" cy="118110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00000">
            <a:off x="-104854" y="5315959"/>
            <a:ext cx="2238375" cy="1181100"/>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6099" y="1638832"/>
            <a:ext cx="6325456" cy="3792395"/>
          </a:xfrm>
          <a:prstGeom prst="rect">
            <a:avLst/>
          </a:prstGeom>
        </p:spPr>
      </p:pic>
    </p:spTree>
    <p:extLst>
      <p:ext uri="{BB962C8B-B14F-4D97-AF65-F5344CB8AC3E}">
        <p14:creationId xmlns:p14="http://schemas.microsoft.com/office/powerpoint/2010/main" val="3003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Hoe vaak moet de brandweer daarbij blussen?</a:t>
            </a:r>
            <a:endParaRPr lang="nl-NL" dirty="0"/>
          </a:p>
        </p:txBody>
      </p:sp>
      <p:sp>
        <p:nvSpPr>
          <p:cNvPr id="3" name="Tekstvak 2"/>
          <p:cNvSpPr txBox="1"/>
          <p:nvPr/>
        </p:nvSpPr>
        <p:spPr>
          <a:xfrm>
            <a:off x="662764" y="2954778"/>
            <a:ext cx="11207299" cy="2185214"/>
          </a:xfrm>
          <a:prstGeom prst="rect">
            <a:avLst/>
          </a:prstGeom>
          <a:noFill/>
        </p:spPr>
        <p:txBody>
          <a:bodyPr wrap="none" rtlCol="0">
            <a:spAutoFit/>
          </a:bodyPr>
          <a:lstStyle/>
          <a:p>
            <a:r>
              <a:rPr lang="nl-NL" sz="8800" dirty="0">
                <a:solidFill>
                  <a:srgbClr val="FF0000"/>
                </a:solidFill>
              </a:rPr>
              <a:t>Bij 80% van de branden.</a:t>
            </a:r>
          </a:p>
          <a:p>
            <a:pPr algn="ctr"/>
            <a:r>
              <a:rPr lang="nl-NL" sz="4800" dirty="0">
                <a:solidFill>
                  <a:srgbClr val="FF0000"/>
                </a:solidFill>
              </a:rPr>
              <a:t>(bij 1 op de 5 dus niet….)</a:t>
            </a:r>
          </a:p>
        </p:txBody>
      </p:sp>
    </p:spTree>
    <p:extLst>
      <p:ext uri="{BB962C8B-B14F-4D97-AF65-F5344CB8AC3E}">
        <p14:creationId xmlns:p14="http://schemas.microsoft.com/office/powerpoint/2010/main" val="315687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88325" y="-414670"/>
            <a:ext cx="12280326" cy="8155470"/>
          </a:xfrm>
          <a:prstGeom prst="rect">
            <a:avLst/>
          </a:prstGeom>
        </p:spPr>
      </p:pic>
    </p:spTree>
    <p:extLst>
      <p:ext uri="{BB962C8B-B14F-4D97-AF65-F5344CB8AC3E}">
        <p14:creationId xmlns:p14="http://schemas.microsoft.com/office/powerpoint/2010/main" val="411140954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2189</Words>
  <Application>Microsoft Office PowerPoint</Application>
  <PresentationFormat>Breedbeeld</PresentationFormat>
  <Paragraphs>297</Paragraphs>
  <Slides>39</Slides>
  <Notes>39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39</vt:i4>
      </vt:variant>
    </vt:vector>
  </HeadingPairs>
  <TitlesOfParts>
    <vt:vector size="44" baseType="lpstr">
      <vt:lpstr>Arial</vt:lpstr>
      <vt:lpstr>Calibri</vt:lpstr>
      <vt:lpstr>Calibri Light</vt:lpstr>
      <vt:lpstr>Times New Roman</vt:lpstr>
      <vt:lpstr>Kantoorthema</vt:lpstr>
      <vt:lpstr>over de woningbrand</vt:lpstr>
      <vt:lpstr>PowerPoint-presentatie</vt:lpstr>
      <vt:lpstr>PowerPoint-presentatie</vt:lpstr>
      <vt:lpstr>Wat is de kans op brand in een woning? (waar de Brandweer is geweest)</vt:lpstr>
      <vt:lpstr>Wat is de kans op brand in een woning?</vt:lpstr>
      <vt:lpstr>PowerPoint-presentatie</vt:lpstr>
      <vt:lpstr>Hoe vaak moet de brandweer bij een woningbrand daadwerkelijk blussen?</vt:lpstr>
      <vt:lpstr>Hoe vaak moet de brandweer daarbij blussen?</vt:lpstr>
      <vt:lpstr>PowerPoint-presentatie</vt:lpstr>
      <vt:lpstr>PowerPoint-presentatie</vt:lpstr>
      <vt:lpstr>PowerPoint-presentatie</vt:lpstr>
      <vt:lpstr>PowerPoint-presentatie</vt:lpstr>
      <vt:lpstr>Beantwoord samen de vraag!</vt:lpstr>
      <vt:lpstr>Welke brandoorzaak komt de brandweer  het meeste tegen?</vt:lpstr>
      <vt:lpstr>PowerPoint-presentatie</vt:lpstr>
      <vt:lpstr>PowerPoint-presentatie</vt:lpstr>
      <vt:lpstr>Welke apparaat veroorzaakt het vaakst brand?</vt:lpstr>
      <vt:lpstr>Welke apparaten branden het vaakst?</vt:lpstr>
      <vt:lpstr>PowerPoint-presentatie</vt:lpstr>
      <vt:lpstr>PowerPoint-presentatie</vt:lpstr>
      <vt:lpstr>PowerPoint-presentatie</vt:lpstr>
      <vt:lpstr>PowerPoint-presentatie</vt:lpstr>
      <vt:lpstr>PowerPoint-presentatie</vt:lpstr>
      <vt:lpstr>Hoe vaak breidt een woningbrand zich uit tot buiten de ruimte van ontstaan? </vt:lpstr>
      <vt:lpstr>PowerPoint-presentatie</vt:lpstr>
      <vt:lpstr>PowerPoint-presentatie</vt:lpstr>
      <vt:lpstr>Hoe kan de kans op een veilige ontvluchting door een bewoner worden vergroot?</vt:lpstr>
      <vt:lpstr>Deuren sluiten beperkt rookverspreiding  vergroot de kans op succesvolle vluchtpoging.</vt:lpstr>
      <vt:lpstr>Rookmelders</vt:lpstr>
      <vt:lpstr>PowerPoint-presentatie</vt:lpstr>
      <vt:lpstr>Waar in de woning kun je het beste rookmelders plaatsen volgens de brandweer.</vt:lpstr>
      <vt:lpstr>Waar in de woning kun je het beste rookmelders plaatsen volgens de brandweer.</vt:lpstr>
      <vt:lpstr>PowerPoint-presentatie</vt:lpstr>
      <vt:lpstr>Welke rookmelder moet vanaf  1 juli 2022 minimaal aanwezig zijn?</vt:lpstr>
      <vt:lpstr>Welke rookmelder moet vanaf  1 juli 2022 aanwezig zijn?</vt:lpstr>
      <vt:lpstr>PowerPoint-presentatie</vt:lpstr>
      <vt:lpstr>De winnaars!</vt:lpstr>
      <vt:lpstr>En voor diegene die nog geen rookmelder heeft…</vt:lpstr>
      <vt:lpstr>PowerPoint-presentatie</vt:lpstr>
    </vt:vector>
  </TitlesOfParts>
  <Company>Veiligheidsregio Rotterdam-Rijnmond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Naber, Nick</dc:creator>
  <cp:lastModifiedBy>Natasja Verheij</cp:lastModifiedBy>
  <cp:revision>184</cp:revision>
  <dcterms:created xsi:type="dcterms:W3CDTF">2018-08-22T10:07:55Z</dcterms:created>
  <dcterms:modified xsi:type="dcterms:W3CDTF">2022-02-23T15:15:56Z</dcterms:modified>
</cp:coreProperties>
</file>