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95" r:id="rId6"/>
    <p:sldId id="297" r:id="rId7"/>
    <p:sldId id="299" r:id="rId8"/>
    <p:sldId id="300" r:id="rId9"/>
    <p:sldId id="298" r:id="rId10"/>
    <p:sldId id="301" r:id="rId11"/>
    <p:sldId id="302" r:id="rId12"/>
    <p:sldId id="303" r:id="rId13"/>
    <p:sldId id="304" r:id="rId14"/>
    <p:sldId id="305" r:id="rId15"/>
    <p:sldId id="307" r:id="rId16"/>
    <p:sldId id="30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ta Deurloo" initials="AD" lastIdx="1" clrIdx="0">
    <p:extLst>
      <p:ext uri="{19B8F6BF-5375-455C-9EA6-DF929625EA0E}">
        <p15:presenceInfo xmlns:p15="http://schemas.microsoft.com/office/powerpoint/2012/main" userId="S::a.deurloo@rentree.nu::11bb3199-9520-448f-94a1-9cb5a0bdcc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BD6F5-4577-42BB-991B-51B35992744B}" v="58" dt="2022-10-04T12:32:17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43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D602-BF44-4A42-8772-0279FAE5CB9E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F1693-7D3E-47AE-B60C-68C74A067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05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86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24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383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08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42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24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4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94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15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080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83A43-3451-46CA-A310-AE75BD5B19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04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2DC7A-5473-4213-87F6-61BD1BD4B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740201-E34E-4364-B2D9-7B619857E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273FA2-BCD3-40CC-99E3-2F330F0F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1652D7-7337-448B-BD18-88549A8E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D97D3E-145B-440C-8267-AB14AF1A0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93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319F8-6B9E-4A38-A717-A4592696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4C7C18-B316-45EB-B950-7D2F4EA4E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2C1FE5-7FBF-4A01-8F27-2E0CA574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FBB144-E9A3-4C4E-9703-06F5989F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BA20E3-66E8-4D09-BED4-FC04B123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250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8ADE126-09C3-4E6F-81F9-85800A39F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6DC5CB5-9AE0-40A0-A9FC-5B8D25C51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BCB30F-8915-4D1C-B6D2-3A491C739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B5005B-B9B9-4E19-B27A-1A0FA2A0C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7C1AB1-CAB2-4E09-9307-2B40BFBC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925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E49982-D958-4C03-BE0F-2FE60DE6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4FDB83-FF41-4349-984C-6A4859C9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937B7B7-3D18-4DD9-8FFE-224BA018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ACA5EF-7013-4CD0-8B8B-C7E9ADAC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C4BB9D-9CC6-4872-874D-EE388D40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82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83C69-F044-4E68-A013-159B6D2C7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20ECD2-C1B6-47CC-98A0-310FBEFA5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C5B46E-5806-43BC-AB67-F2937868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8DA4F-927D-48CC-AB4F-89EAA236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96C3F2-9B59-4B4A-A6C0-98792DCA1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716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F267D-037B-40F0-8641-50AC6F52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BD48A-5AD4-48CF-8D57-96B0516FC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E1D9C3-234B-40A5-A527-F98B3C559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038486-748C-4060-9E0E-F16F2442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071258-37F9-4AF7-9B61-1D3E2560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C09B77E-B621-4A28-B55A-F9400C4C2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096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881C8-7C75-4073-BDF1-10C9B3EA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910BAC-D407-4F8F-9226-A5CD0890D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2F878-DB9D-475F-B443-3A49B89AB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8EEF37-077B-4253-A4B9-85FF9741C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8E0BEA-C23B-4EC2-9E7E-1D178FE88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585D721-1515-4D03-87FC-A49CCC33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63CF65-A71F-49A1-8317-65B05FE0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B8AAFA9-BCEE-4BE8-8577-1A120B8E6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98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B8CB2-CB70-4535-9BDD-056F4D9F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7CA86D-98EA-4CF0-AD95-0E808FE2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DA3EF8-1F05-40A3-824F-94EBA571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3EC375-0E72-4038-875F-298D7A90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59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6B08393-1973-45FE-B496-9B711DC98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9D7052-9C6E-4E2A-BCCC-8B8AA75B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A676BC7-B3AB-42D0-910C-A73449E6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800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2F4A3-49E1-43AD-BDA9-30BDA4C5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20EF2B-B660-4C6A-8269-24D086C0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7C61274-D53F-48D8-9472-C33FA5DA3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8B3903-76E5-4643-B029-C5CA7B4F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AE73A6-E94A-4D14-8A18-E1981017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B80B9D-C511-45A9-9A26-6ACA0F3F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15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93D11-E7D5-46CA-96EA-B149CD319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40C3AFE-2BDE-4FD8-8174-2A02A2671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34B318-0B6A-441B-9230-2CBB0D4C8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3ECF30-F0BE-4A39-A1D5-6C43EBE02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98A3B8A-A768-4483-A8C5-6BC3F6EE4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93B5F1-D73F-479B-A32A-085B18A9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268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740FC9D-8858-4557-894C-FD731F5DF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5C986C-C655-4DA0-B48C-0FB779F91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B9D8E7-369C-4C7F-A5B1-F383F636A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E266-2CF9-4F95-83F8-02886F099186}" type="datetimeFigureOut">
              <a:rPr lang="nl-NL" smtClean="0"/>
              <a:t>10-10-2022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AA30AB-071E-4C51-A561-0B4CB3B4A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D8B81-A8EE-4D62-ADE8-07E791D34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1A641-8A1B-4934-82EC-70623811F24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ECA7B-E034-412A-81B4-A3846BC10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2" y="1570182"/>
            <a:ext cx="10782303" cy="3129355"/>
          </a:xfrm>
        </p:spPr>
        <p:txBody>
          <a:bodyPr>
            <a:noAutofit/>
          </a:bodyPr>
          <a:lstStyle/>
          <a:p>
            <a:pPr algn="l"/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Medewerkers binden…</a:t>
            </a: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of laten groeien?</a:t>
            </a: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502384-7A80-4A50-BB9F-248D76D7F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3" y="6146286"/>
            <a:ext cx="10515599" cy="420624"/>
          </a:xfrm>
        </p:spPr>
        <p:txBody>
          <a:bodyPr>
            <a:noAutofit/>
          </a:bodyPr>
          <a:lstStyle/>
          <a:p>
            <a:pPr algn="l"/>
            <a:r>
              <a:rPr lang="nl-NL" dirty="0"/>
              <a:t>Aedes </a:t>
            </a:r>
            <a:r>
              <a:rPr lang="nl-NL" dirty="0" err="1"/>
              <a:t>corporatiedag</a:t>
            </a:r>
            <a:r>
              <a:rPr lang="nl-NL" dirty="0"/>
              <a:t> 11 oktober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E8DF01-DDD1-3A43-EE3C-6383A9B0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936993"/>
            <a:ext cx="10515599" cy="12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2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2" y="954064"/>
            <a:ext cx="75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Voorbeeld 3: Doorstroming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D28DBA2-C28B-003C-B3C8-4EF62DBF47DF}"/>
              </a:ext>
            </a:extLst>
          </p:cNvPr>
          <p:cNvSpPr txBox="1">
            <a:spLocks/>
          </p:cNvSpPr>
          <p:nvPr/>
        </p:nvSpPr>
        <p:spPr>
          <a:xfrm>
            <a:off x="645952" y="1951895"/>
            <a:ext cx="936413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 zeggen, maar echt doen.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Momenteel 14 collega’s (36%) in een INTERNE doorstroomfunctie. Door de hele organisatie: projectleiders, </a:t>
            </a:r>
            <a:r>
              <a:rPr lang="nl-N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woonmakelaars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beleid, management, bestuurs-ondersteuning, financiën en contractbeheer.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Afgelopen 3 jaar is in ieder geval bij 4 vertrekken collega’s actief meegedacht over EXTERNE doorstroming: door opleiding gericht op een nieuwe rol, beroepskeuzetest, etc.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 kunnen we zo doen omdat het gesprek over je talenten en de gewenste ontwikkeling ieder jaar centraal staan in het Mijn Talent gesprek. Je bent echt samen op weg.</a:t>
            </a:r>
          </a:p>
          <a:p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211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1" y="954064"/>
            <a:ext cx="816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Voorbeeld 4: In beeld zijn bij nieuwe collega’s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D28DBA2-C28B-003C-B3C8-4EF62DBF47DF}"/>
              </a:ext>
            </a:extLst>
          </p:cNvPr>
          <p:cNvSpPr txBox="1">
            <a:spLocks/>
          </p:cNvSpPr>
          <p:nvPr/>
        </p:nvSpPr>
        <p:spPr>
          <a:xfrm>
            <a:off x="645952" y="1951895"/>
            <a:ext cx="900287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Durf ook te kiezen voor onervaren jong talent!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Samenwerking met hogeschool Saxion in Deventer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Jaarlijks minimaal 4 stagiaires. Vnl. vastgoed, makelaardij, sociaal juridisch dienstverlening, bestuurskunde, stedenbouw of planologie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Daarnaast projecten aanreiken voor ‘Stadslab’ en ‘Safety en Security lab’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 van de werkveldcommissie voor Stedenbouw, Planologie en Bestuurskunde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Actueel: partner in het opzetten van een nieuwe ‘minor Wonen’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Zien de aandacht terug in reacties op vacatures. En soms vragen we een stagiair zelf terug te komen na afronden studie.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Onze brede KCC-functie biedt voor met name SJD een mooie instroomplek. Ons KCC is daarmee naast ons visitekaartje en solide basis ook onze talentpool.</a:t>
            </a:r>
          </a:p>
          <a:p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CC92CE5-D603-C1F0-640F-7EFDAE092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622" y="2971928"/>
            <a:ext cx="2678701" cy="218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18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1" y="954064"/>
            <a:ext cx="8164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Tot slot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D28DBA2-C28B-003C-B3C8-4EF62DBF47DF}"/>
              </a:ext>
            </a:extLst>
          </p:cNvPr>
          <p:cNvSpPr txBox="1">
            <a:spLocks/>
          </p:cNvSpPr>
          <p:nvPr/>
        </p:nvSpPr>
        <p:spPr>
          <a:xfrm>
            <a:off x="645952" y="1951895"/>
            <a:ext cx="936413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inhoud 5">
            <a:extLst>
              <a:ext uri="{FF2B5EF4-FFF2-40B4-BE49-F238E27FC236}">
                <a16:creationId xmlns:a16="http://schemas.microsoft.com/office/drawing/2014/main" id="{29DFBC27-2FDD-AE7E-B097-CAD66E82B842}"/>
              </a:ext>
            </a:extLst>
          </p:cNvPr>
          <p:cNvSpPr txBox="1">
            <a:spLocks/>
          </p:cNvSpPr>
          <p:nvPr/>
        </p:nvSpPr>
        <p:spPr>
          <a:xfrm>
            <a:off x="722152" y="1784837"/>
            <a:ext cx="936413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binden? Of laten groeien?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 kiezen voor groei door talentontwikkeling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zetten dat rigoureus door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loont (voor ons)!</a:t>
            </a: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735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0502384-7A80-4A50-BB9F-248D76D7F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3" y="6146286"/>
            <a:ext cx="10515599" cy="420624"/>
          </a:xfrm>
        </p:spPr>
        <p:txBody>
          <a:bodyPr>
            <a:noAutofit/>
          </a:bodyPr>
          <a:lstStyle/>
          <a:p>
            <a:pPr algn="l"/>
            <a:r>
              <a:rPr lang="nl-NL" dirty="0"/>
              <a:t>Aedes </a:t>
            </a:r>
            <a:r>
              <a:rPr lang="nl-NL" dirty="0" err="1"/>
              <a:t>corporatiedag</a:t>
            </a:r>
            <a:r>
              <a:rPr lang="nl-NL" dirty="0"/>
              <a:t> 6 oktober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6E8DF01-DDD1-3A43-EE3C-6383A9B04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936993"/>
            <a:ext cx="10515599" cy="120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6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3DD5E5CE-3CBD-4122-9F8C-BBC9744A72AB}"/>
              </a:ext>
            </a:extLst>
          </p:cNvPr>
          <p:cNvSpPr txBox="1"/>
          <p:nvPr/>
        </p:nvSpPr>
        <p:spPr>
          <a:xfrm>
            <a:off x="595903" y="1691545"/>
            <a:ext cx="8958192" cy="3206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Mijn naam is Jaap Huibers, directeur-bestuurder bij Rentree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bieden een thuis aan zo’n 3.850 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huishoudens in de stad Deventer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Disclaimer!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 ben geen HR-expert;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bestuurder schets ik vaak een te rooskleurig beeld.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018ED1B-85B5-4A97-9539-3D303AACDF04}"/>
              </a:ext>
            </a:extLst>
          </p:cNvPr>
          <p:cNvSpPr txBox="1"/>
          <p:nvPr/>
        </p:nvSpPr>
        <p:spPr>
          <a:xfrm>
            <a:off x="645952" y="954064"/>
            <a:ext cx="518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Even voorstellen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687" y="6076950"/>
            <a:ext cx="3419011" cy="39318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7BA4248-62AB-189C-8F42-667EC3F59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6547"/>
            <a:ext cx="12192000" cy="302145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10C10D7-D7FD-2CC2-5041-4B84C011A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7325" y="843757"/>
            <a:ext cx="2844079" cy="29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9018ED1B-85B5-4A97-9539-3D303AACDF04}"/>
              </a:ext>
            </a:extLst>
          </p:cNvPr>
          <p:cNvSpPr txBox="1"/>
          <p:nvPr/>
        </p:nvSpPr>
        <p:spPr>
          <a:xfrm>
            <a:off x="645952" y="954064"/>
            <a:ext cx="518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Onze organisatie in cijfers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FD2A20E-2365-4A16-F4AA-44C0FA7F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8DED27EC-48E2-9703-2576-88CEA0399A2E}"/>
              </a:ext>
            </a:extLst>
          </p:cNvPr>
          <p:cNvGrpSpPr/>
          <p:nvPr/>
        </p:nvGrpSpPr>
        <p:grpSpPr>
          <a:xfrm>
            <a:off x="656733" y="1691240"/>
            <a:ext cx="9755826" cy="4289888"/>
            <a:chOff x="656733" y="1691240"/>
            <a:chExt cx="9755826" cy="4289888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C3DED70C-3464-65DC-3B1A-1CFAA320B91C}"/>
                </a:ext>
              </a:extLst>
            </p:cNvPr>
            <p:cNvSpPr txBox="1">
              <a:spLocks/>
            </p:cNvSpPr>
            <p:nvPr/>
          </p:nvSpPr>
          <p:spPr>
            <a:xfrm>
              <a:off x="7198703" y="3847344"/>
              <a:ext cx="3213856" cy="1044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 </a:t>
              </a:r>
              <a:r>
                <a:rPr lang="nl-NL" sz="4400" dirty="0"/>
                <a:t>7,5</a:t>
              </a:r>
            </a:p>
            <a:p>
              <a:pPr algn="ctr"/>
              <a:r>
                <a:rPr lang="nl-NL" dirty="0"/>
                <a:t>Aantal dienstjaren gemiddeld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60C8B4D7-FFFF-F301-FEB1-ECB8DED3A499}"/>
                </a:ext>
              </a:extLst>
            </p:cNvPr>
            <p:cNvSpPr txBox="1">
              <a:spLocks/>
            </p:cNvSpPr>
            <p:nvPr/>
          </p:nvSpPr>
          <p:spPr>
            <a:xfrm>
              <a:off x="7198703" y="4937128"/>
              <a:ext cx="3213856" cy="1044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/>
                <a:t> </a:t>
              </a:r>
              <a:r>
                <a:rPr lang="nl-NL" sz="4400" dirty="0"/>
                <a:t>10-15%</a:t>
              </a:r>
            </a:p>
            <a:p>
              <a:pPr algn="ctr"/>
              <a:r>
                <a:rPr lang="nl-NL" dirty="0"/>
                <a:t>Verloop per jaar</a:t>
              </a:r>
            </a:p>
          </p:txBody>
        </p:sp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9FF8E26C-A556-1EAE-35B0-EC68AF713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6665" y="1691240"/>
              <a:ext cx="3194581" cy="20667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7CD11CAB-8E26-CA2E-F250-BB7D4F6EAB8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56733" y="1691563"/>
              <a:ext cx="3193200" cy="2066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400" dirty="0"/>
                <a:t>39</a:t>
              </a:r>
              <a:r>
                <a:rPr lang="nl-NL" dirty="0"/>
                <a:t> </a:t>
              </a:r>
            </a:p>
            <a:p>
              <a:pPr algn="ctr"/>
              <a:r>
                <a:rPr lang="nl-NL" dirty="0"/>
                <a:t>Medewerkers</a:t>
              </a:r>
            </a:p>
            <a:p>
              <a:pPr algn="ctr"/>
              <a:r>
                <a:rPr lang="nl-NL" sz="4400" dirty="0"/>
                <a:t>33</a:t>
              </a:r>
            </a:p>
            <a:p>
              <a:pPr algn="ctr"/>
              <a:r>
                <a:rPr lang="nl-NL" dirty="0"/>
                <a:t>FTE</a:t>
              </a:r>
            </a:p>
          </p:txBody>
        </p:sp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56FF3D6E-D1AC-91A5-AE0A-B6D0DE12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002" y="3847343"/>
              <a:ext cx="6468417" cy="213378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6" name="Stroomdiagram: Verbindingslijn 15">
              <a:extLst>
                <a:ext uri="{FF2B5EF4-FFF2-40B4-BE49-F238E27FC236}">
                  <a16:creationId xmlns:a16="http://schemas.microsoft.com/office/drawing/2014/main" id="{9019E106-9C39-5A96-01C7-343A309CD4BB}"/>
                </a:ext>
              </a:extLst>
            </p:cNvPr>
            <p:cNvSpPr/>
            <p:nvPr/>
          </p:nvSpPr>
          <p:spPr>
            <a:xfrm>
              <a:off x="1021740" y="4115654"/>
              <a:ext cx="962025" cy="74867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>
                  <a:latin typeface="Arial" panose="020B0604020202020204" pitchFamily="34" charset="0"/>
                  <a:cs typeface="Arial" panose="020B0604020202020204" pitchFamily="34" charset="0"/>
                </a:rPr>
                <a:t>Gem. 40,8</a:t>
              </a:r>
            </a:p>
          </p:txBody>
        </p: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8ABAB466-15F4-4B58-29EA-9CD78AD7A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08228" y="1708170"/>
              <a:ext cx="3194581" cy="206672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5251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70C4198-F4F7-07A8-F4E3-B3A41D50217A}"/>
              </a:ext>
            </a:extLst>
          </p:cNvPr>
          <p:cNvSpPr txBox="1"/>
          <p:nvPr/>
        </p:nvSpPr>
        <p:spPr>
          <a:xfrm>
            <a:off x="729253" y="1874728"/>
            <a:ext cx="895819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Ruimte voor groei en (talent)ontwikkeling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Met plezier werken in een goede sfeer</a:t>
            </a: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werk goed en veilig kunnen doen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 en waardering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op orde: salaris, faciliteiten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2" y="954064"/>
            <a:ext cx="75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Goed werkgeverschap volgens Rentree</a:t>
            </a:r>
          </a:p>
        </p:txBody>
      </p:sp>
    </p:spTree>
    <p:extLst>
      <p:ext uri="{BB962C8B-B14F-4D97-AF65-F5344CB8AC3E}">
        <p14:creationId xmlns:p14="http://schemas.microsoft.com/office/powerpoint/2010/main" val="3473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2" y="954064"/>
            <a:ext cx="75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Hoe doen we dat?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D28DBA2-C28B-003C-B3C8-4EF62DBF47DF}"/>
              </a:ext>
            </a:extLst>
          </p:cNvPr>
          <p:cNvSpPr txBox="1">
            <a:spLocks/>
          </p:cNvSpPr>
          <p:nvPr/>
        </p:nvSpPr>
        <p:spPr>
          <a:xfrm>
            <a:off x="645952" y="1951895"/>
            <a:ext cx="936413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 vanuit eigenaarschap, verantwoordelijkheden laag, veel eigen regelruimte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Werken 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vanui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je talent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 werken vanuit vertrouwen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betrekken, mee laten denken (ook buiten eigen ‘domein’)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Medewerkers kansen geven voor (door)groei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 leuk maken!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5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A2DB7812-FC4C-7288-3DF1-E0430EAF8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27" y="338241"/>
            <a:ext cx="8306166" cy="58053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449E272-D205-531F-5F72-636E2FCC485F}"/>
              </a:ext>
            </a:extLst>
          </p:cNvPr>
          <p:cNvSpPr txBox="1"/>
          <p:nvPr/>
        </p:nvSpPr>
        <p:spPr>
          <a:xfrm>
            <a:off x="9048749" y="1167670"/>
            <a:ext cx="2929427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Principiële keuze voor werkgeverschap gericht op de individu en zijn of haar ontwikkeling.</a:t>
            </a:r>
          </a:p>
          <a:p>
            <a:pPr lvl="1">
              <a:lnSpc>
                <a:spcPct val="90000"/>
              </a:lnSpc>
              <a:spcBef>
                <a:spcPts val="1000"/>
              </a:spcBef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5185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2" y="954064"/>
            <a:ext cx="75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4 voorbeelden</a:t>
            </a:r>
          </a:p>
        </p:txBody>
      </p:sp>
      <p:sp>
        <p:nvSpPr>
          <p:cNvPr id="9" name="Stroomdiagram: Alternatief proces 8">
            <a:extLst>
              <a:ext uri="{FF2B5EF4-FFF2-40B4-BE49-F238E27FC236}">
                <a16:creationId xmlns:a16="http://schemas.microsoft.com/office/drawing/2014/main" id="{D12B1443-42AE-2101-1437-216B055CDB2B}"/>
              </a:ext>
            </a:extLst>
          </p:cNvPr>
          <p:cNvSpPr/>
          <p:nvPr/>
        </p:nvSpPr>
        <p:spPr>
          <a:xfrm>
            <a:off x="7322977" y="1962147"/>
            <a:ext cx="2859248" cy="149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Kansen geven op groei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DOORSTROMING</a:t>
            </a:r>
          </a:p>
        </p:txBody>
      </p:sp>
      <p:sp>
        <p:nvSpPr>
          <p:cNvPr id="10" name="Stroomdiagram: Alternatief proces 9">
            <a:extLst>
              <a:ext uri="{FF2B5EF4-FFF2-40B4-BE49-F238E27FC236}">
                <a16:creationId xmlns:a16="http://schemas.microsoft.com/office/drawing/2014/main" id="{4F0B9851-D4C0-7648-751A-A184706550F6}"/>
              </a:ext>
            </a:extLst>
          </p:cNvPr>
          <p:cNvSpPr/>
          <p:nvPr/>
        </p:nvSpPr>
        <p:spPr>
          <a:xfrm>
            <a:off x="1360327" y="1962148"/>
            <a:ext cx="2858400" cy="149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Werken vanuit je talent: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MIJN TALENT PROGRAMMA</a:t>
            </a:r>
          </a:p>
        </p:txBody>
      </p:sp>
      <p:sp>
        <p:nvSpPr>
          <p:cNvPr id="11" name="Stroomdiagram: Alternatief proces 10">
            <a:extLst>
              <a:ext uri="{FF2B5EF4-FFF2-40B4-BE49-F238E27FC236}">
                <a16:creationId xmlns:a16="http://schemas.microsoft.com/office/drawing/2014/main" id="{957108E7-B39F-041F-0A60-35D914403D2B}"/>
              </a:ext>
            </a:extLst>
          </p:cNvPr>
          <p:cNvSpPr/>
          <p:nvPr/>
        </p:nvSpPr>
        <p:spPr>
          <a:xfrm>
            <a:off x="4341652" y="1962147"/>
            <a:ext cx="2858400" cy="149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Werk leuk maken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BREDE FUNCTIES</a:t>
            </a:r>
          </a:p>
        </p:txBody>
      </p:sp>
      <p:sp>
        <p:nvSpPr>
          <p:cNvPr id="12" name="Stroomdiagram: Alternatief proces 11">
            <a:extLst>
              <a:ext uri="{FF2B5EF4-FFF2-40B4-BE49-F238E27FC236}">
                <a16:creationId xmlns:a16="http://schemas.microsoft.com/office/drawing/2014/main" id="{10E40130-9F80-EB76-37BF-8F22F37198CB}"/>
              </a:ext>
            </a:extLst>
          </p:cNvPr>
          <p:cNvSpPr/>
          <p:nvPr/>
        </p:nvSpPr>
        <p:spPr>
          <a:xfrm>
            <a:off x="1360327" y="3629023"/>
            <a:ext cx="8821898" cy="149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In beeld komen bij nieuwe collega’s</a:t>
            </a:r>
          </a:p>
          <a:p>
            <a:pPr algn="ctr"/>
            <a:endParaRPr lang="nl-NL" dirty="0"/>
          </a:p>
          <a:p>
            <a:pPr algn="ctr"/>
            <a:r>
              <a:rPr lang="nl-NL" dirty="0"/>
              <a:t>STAGIARES EN STUDENTEN ALS PROMOTOREN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4F7EE29-5AB7-3E2D-4734-23239CFDD66E}"/>
              </a:ext>
            </a:extLst>
          </p:cNvPr>
          <p:cNvSpPr/>
          <p:nvPr/>
        </p:nvSpPr>
        <p:spPr>
          <a:xfrm>
            <a:off x="1428750" y="3143245"/>
            <a:ext cx="342900" cy="31432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3EF0C03D-3E88-DE78-8C72-B1D177EFD724}"/>
              </a:ext>
            </a:extLst>
          </p:cNvPr>
          <p:cNvSpPr/>
          <p:nvPr/>
        </p:nvSpPr>
        <p:spPr>
          <a:xfrm>
            <a:off x="4382400" y="3133721"/>
            <a:ext cx="342900" cy="31432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A9E3DD27-875E-1FB4-0067-4D418C0DAD63}"/>
              </a:ext>
            </a:extLst>
          </p:cNvPr>
          <p:cNvSpPr/>
          <p:nvPr/>
        </p:nvSpPr>
        <p:spPr>
          <a:xfrm>
            <a:off x="7360177" y="3133721"/>
            <a:ext cx="342900" cy="31432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71F1304C-FD22-E6D5-C108-F03C48F404FC}"/>
              </a:ext>
            </a:extLst>
          </p:cNvPr>
          <p:cNvSpPr/>
          <p:nvPr/>
        </p:nvSpPr>
        <p:spPr>
          <a:xfrm>
            <a:off x="1440023" y="4810121"/>
            <a:ext cx="342900" cy="314327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3306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2" y="954064"/>
            <a:ext cx="854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Voorbeeld 1: Mijn Talent programma (sinds 2016)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D28DBA2-C28B-003C-B3C8-4EF62DBF47DF}"/>
              </a:ext>
            </a:extLst>
          </p:cNvPr>
          <p:cNvSpPr txBox="1">
            <a:spLocks/>
          </p:cNvSpPr>
          <p:nvPr/>
        </p:nvSpPr>
        <p:spPr>
          <a:xfrm>
            <a:off x="645952" y="1951895"/>
            <a:ext cx="936413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medewerkers krijgen een talentenscan met coachgesprek (STM-scan).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Talenten worden gedeeld met elkaar in de teams, inzetten op ieders talent</a:t>
            </a: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Jaarlijks Talentgesprek: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 functioneringsgesprekken meer</a:t>
            </a: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 en gesprek gericht op zelfreflectie vanuit eigen talenten: het Mijn Talent-gesprek. Initiatief ligt bij de medewerker. Waarin wil je ontwikkelen? Op welke plekken in de organisatie wil je je talent mogelijk breder inzetten? Opleidingsbehoefte, etc.</a:t>
            </a:r>
          </a:p>
          <a:p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479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2E63ABF-93B8-6822-F0ED-279F7DFBD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62" y="6257925"/>
            <a:ext cx="3419011" cy="39318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A19AC85-2D7A-D5EB-2228-1A181A84E681}"/>
              </a:ext>
            </a:extLst>
          </p:cNvPr>
          <p:cNvSpPr txBox="1"/>
          <p:nvPr/>
        </p:nvSpPr>
        <p:spPr>
          <a:xfrm>
            <a:off x="645952" y="954064"/>
            <a:ext cx="752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</a:rPr>
              <a:t>Voorbeeld 2: Werk leuk maken</a:t>
            </a:r>
          </a:p>
        </p:txBody>
      </p:sp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7D28DBA2-C28B-003C-B3C8-4EF62DBF47DF}"/>
              </a:ext>
            </a:extLst>
          </p:cNvPr>
          <p:cNvSpPr txBox="1">
            <a:spLocks/>
          </p:cNvSpPr>
          <p:nvPr/>
        </p:nvSpPr>
        <p:spPr>
          <a:xfrm>
            <a:off x="645952" y="1951895"/>
            <a:ext cx="9364133" cy="2706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Autonomie en eigenaarschap ontwikkel je het best in brede functies. </a:t>
            </a:r>
            <a:r>
              <a:rPr lang="nl-NL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Brede KCC-functie</a:t>
            </a:r>
          </a:p>
          <a:p>
            <a:pPr lvl="1">
              <a:spcBef>
                <a:spcPts val="1000"/>
              </a:spcBef>
              <a:buClr>
                <a:schemeClr val="accent1"/>
              </a:buClr>
              <a:defRPr/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Woonmakelaars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Team overstijgende procesgroepen (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klanthousiast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werken, ICT, huurverhoging)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 draagt bij aan processen en teams op basis van je functie en/of je talenten</a:t>
            </a:r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271078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C76368F312A42A0ADEEE7F792912F" ma:contentTypeVersion="14" ma:contentTypeDescription="Create a new document." ma:contentTypeScope="" ma:versionID="93c9028a9c159ad3522d57b214cf9d82">
  <xsd:schema xmlns:xsd="http://www.w3.org/2001/XMLSchema" xmlns:xs="http://www.w3.org/2001/XMLSchema" xmlns:p="http://schemas.microsoft.com/office/2006/metadata/properties" xmlns:ns2="cd6c0199-6ec4-4c84-873f-69f0082792eb" xmlns:ns3="97749dac-ecc0-4bf7-a98f-51db0fff94c2" targetNamespace="http://schemas.microsoft.com/office/2006/metadata/properties" ma:root="true" ma:fieldsID="bec929685b23672b11cd4170aee5ec22" ns2:_="" ns3:_="">
    <xsd:import namespace="cd6c0199-6ec4-4c84-873f-69f0082792eb"/>
    <xsd:import namespace="97749dac-ecc0-4bf7-a98f-51db0fff9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c0199-6ec4-4c84-873f-69f0082792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3c102f-fc63-40a2-9b42-5751c57dc2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749dac-ecc0-4bf7-a98f-51db0fff94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d70d485-69fe-4f3e-9604-b1e21d149024}" ma:internalName="TaxCatchAll" ma:showField="CatchAllData" ma:web="97749dac-ecc0-4bf7-a98f-51db0fff9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749dac-ecc0-4bf7-a98f-51db0fff94c2" xsi:nil="true"/>
    <lcf76f155ced4ddcb4097134ff3c332f xmlns="cd6c0199-6ec4-4c84-873f-69f0082792e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3A6EB5-9903-4006-BB90-7BA2695506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6c0199-6ec4-4c84-873f-69f0082792eb"/>
    <ds:schemaRef ds:uri="97749dac-ecc0-4bf7-a98f-51db0fff9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679E73-4AB7-4561-8876-CA8AFF7507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FCC8A0-0324-4DBC-8FD8-93817D0C5F57}">
  <ds:schemaRefs>
    <ds:schemaRef ds:uri="http://schemas.microsoft.com/office/2006/metadata/properties"/>
    <ds:schemaRef ds:uri="http://schemas.microsoft.com/office/infopath/2007/PartnerControls"/>
    <ds:schemaRef ds:uri="97749dac-ecc0-4bf7-a98f-51db0fff94c2"/>
    <ds:schemaRef ds:uri="cd6c0199-6ec4-4c84-873f-69f0082792e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616</Words>
  <Application>Microsoft Office PowerPoint</Application>
  <PresentationFormat>Breedbeeld</PresentationFormat>
  <Paragraphs>98</Paragraphs>
  <Slides>13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  Medewerkers binden… of laten groeien?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 werkgeverschap</dc:title>
  <dc:creator>Anita Deurloo</dc:creator>
  <cp:lastModifiedBy>Natasja Verheij</cp:lastModifiedBy>
  <cp:revision>10</cp:revision>
  <dcterms:created xsi:type="dcterms:W3CDTF">2021-10-05T13:44:59Z</dcterms:created>
  <dcterms:modified xsi:type="dcterms:W3CDTF">2022-10-10T10:43:28Z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0x010100AF2C76368F312A42A0ADEEE7F792912F</vt:lpwstr>
  </property>
  <property fmtid="{D5CDD505-2E9C-101B-9397-08002B2CF9AE}" pid="3" name="MediaServiceImageTags">
    <vt:lpwstr/>
  </property>
</Properties>
</file>