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90" r:id="rId6"/>
    <p:sldId id="258" r:id="rId7"/>
    <p:sldId id="273" r:id="rId8"/>
    <p:sldId id="259" r:id="rId9"/>
    <p:sldId id="260" r:id="rId10"/>
    <p:sldId id="274" r:id="rId11"/>
    <p:sldId id="275" r:id="rId12"/>
    <p:sldId id="277" r:id="rId13"/>
    <p:sldId id="287" r:id="rId14"/>
    <p:sldId id="278" r:id="rId15"/>
    <p:sldId id="283" r:id="rId16"/>
    <p:sldId id="284" r:id="rId17"/>
    <p:sldId id="285" r:id="rId18"/>
    <p:sldId id="286" r:id="rId19"/>
    <p:sldId id="289" r:id="rId20"/>
  </p:sldIdLst>
  <p:sldSz cx="9144000" cy="5143500" type="screen16x9"/>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9849-90E9-4893-8312-E22B4F645D62}" v="8" dt="2022-04-28T11:30:04.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3" d="100"/>
          <a:sy n="203" d="100"/>
        </p:scale>
        <p:origin x="594"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E58476E-FF2A-495C-9ABC-5184BD0C8EF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EA2536D-2DB6-469A-981D-FA5394DD2AA3}" type="slidenum">
              <a:rPr lang="nl-NL" smtClean="0"/>
              <a:t>‹nr.›</a:t>
            </a:fld>
            <a:endParaRPr lang="nl-NL"/>
          </a:p>
        </p:txBody>
      </p:sp>
    </p:spTree>
    <p:extLst>
      <p:ext uri="{BB962C8B-B14F-4D97-AF65-F5344CB8AC3E}">
        <p14:creationId xmlns:p14="http://schemas.microsoft.com/office/powerpoint/2010/main" val="248781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a:t>
            </a:fld>
            <a:endParaRPr lang="nl-NL"/>
          </a:p>
        </p:txBody>
      </p:sp>
    </p:spTree>
    <p:extLst>
      <p:ext uri="{BB962C8B-B14F-4D97-AF65-F5344CB8AC3E}">
        <p14:creationId xmlns:p14="http://schemas.microsoft.com/office/powerpoint/2010/main" val="203273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EA32C9-79C3-463E-B0DA-C5061F9C8327}" type="slidenum">
              <a:rPr lang="nl-NL" smtClean="0"/>
              <a:t>4</a:t>
            </a:fld>
            <a:endParaRPr lang="nl-NL"/>
          </a:p>
        </p:txBody>
      </p:sp>
    </p:spTree>
    <p:extLst>
      <p:ext uri="{BB962C8B-B14F-4D97-AF65-F5344CB8AC3E}">
        <p14:creationId xmlns:p14="http://schemas.microsoft.com/office/powerpoint/2010/main" val="368244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pic>
        <p:nvPicPr>
          <p:cNvPr id="13" name="Afbeelding 12">
            <a:extLst>
              <a:ext uri="{FF2B5EF4-FFF2-40B4-BE49-F238E27FC236}">
                <a16:creationId xmlns:a16="http://schemas.microsoft.com/office/drawing/2014/main" id="{3997F6A6-E685-4307-8156-5137AE7D5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254554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233308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293235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500" b="1">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stijl te bewerken</a:t>
            </a:r>
          </a:p>
        </p:txBody>
      </p:sp>
      <p:sp>
        <p:nvSpPr>
          <p:cNvPr id="3" name="Tijdelijke aanduiding voor inhoud 2"/>
          <p:cNvSpPr>
            <a:spLocks noGrp="1"/>
          </p:cNvSpPr>
          <p:nvPr>
            <p:ph idx="1"/>
          </p:nvPr>
        </p:nvSpPr>
        <p:spPr/>
        <p:txBody>
          <a:bodyPr/>
          <a:lstStyle>
            <a:lvl1pPr>
              <a:defRPr sz="1800" b="0"/>
            </a:lvl1pPr>
            <a:lvl2pPr>
              <a:defRPr sz="1400"/>
            </a:lvl2pPr>
            <a:lvl3pPr>
              <a:defRPr sz="1400" b="0"/>
            </a:lvl3pPr>
            <a:lvl4pPr>
              <a:defRPr sz="1400" b="0"/>
            </a:lvl4pPr>
            <a:lvl5pPr>
              <a:defRPr sz="1400" b="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751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500" b="1" cap="all">
                <a:solidFill>
                  <a:srgbClr val="00427C"/>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03351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10-10-2022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8987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AFB2C8E-3351-47F2-A313-91A057780951}" type="datetimeFigureOut">
              <a:rPr lang="nl-NL" smtClean="0"/>
              <a:t>10-10-2022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5891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AFB2C8E-3351-47F2-A313-91A057780951}" type="datetimeFigureOut">
              <a:rPr lang="nl-NL" smtClean="0"/>
              <a:t>10-10-2022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70412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AFB2C8E-3351-47F2-A313-91A057780951}" type="datetimeFigureOut">
              <a:rPr lang="nl-NL" smtClean="0"/>
              <a:t>10-10-2022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157410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10-10-2022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173792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10-10-2022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75884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BC87932-C5A3-4E63-BC98-D53F21677F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FB2C8E-3351-47F2-A313-91A057780951}" type="datetimeFigureOut">
              <a:rPr lang="nl-NL" smtClean="0"/>
              <a:t>10-10-2022</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8FA54D-73D7-42DD-904E-DBDA48D0AE00}" type="slidenum">
              <a:rPr lang="nl-NL" smtClean="0"/>
              <a:t>‹nr.›</a:t>
            </a:fld>
            <a:endParaRPr lang="nl-NL"/>
          </a:p>
        </p:txBody>
      </p:sp>
    </p:spTree>
    <p:extLst>
      <p:ext uri="{BB962C8B-B14F-4D97-AF65-F5344CB8AC3E}">
        <p14:creationId xmlns:p14="http://schemas.microsoft.com/office/powerpoint/2010/main" val="200559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500" kern="1200">
          <a:solidFill>
            <a:srgbClr val="00427C"/>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2051720" y="3507855"/>
            <a:ext cx="7092280" cy="792087"/>
          </a:xfrm>
        </p:spPr>
        <p:txBody>
          <a:bodyPr lIns="0" anchor="b" anchorCtr="0">
            <a:normAutofit fontScale="90000"/>
          </a:bodyPr>
          <a:lstStyle>
            <a:lvl1pPr>
              <a:defRPr cap="all" baseline="0">
                <a:solidFill>
                  <a:schemeClr val="bg1"/>
                </a:solidFill>
              </a:defRPr>
            </a:lvl1pPr>
          </a:lstStyle>
          <a:p>
            <a:pPr algn="l"/>
            <a:r>
              <a:rPr lang="nl-NL" sz="2700" dirty="0">
                <a:solidFill>
                  <a:schemeClr val="tx1"/>
                </a:solidFill>
              </a:rPr>
              <a:t>De Toekomst van Woningcorporaties:</a:t>
            </a:r>
            <a:br>
              <a:rPr lang="nl-NL" sz="2700" dirty="0">
                <a:solidFill>
                  <a:schemeClr val="tx1"/>
                </a:solidFill>
              </a:rPr>
            </a:br>
            <a:r>
              <a:rPr lang="nl-NL" sz="2700" dirty="0">
                <a:solidFill>
                  <a:schemeClr val="tx1"/>
                </a:solidFill>
              </a:rPr>
              <a:t>stenen én mensen!</a:t>
            </a:r>
            <a:br>
              <a:rPr lang="nl-NL" sz="2000" dirty="0"/>
            </a:br>
            <a:r>
              <a:rPr lang="nl-NL" sz="2000" dirty="0"/>
              <a:t> </a:t>
            </a:r>
          </a:p>
        </p:txBody>
      </p:sp>
      <p:sp>
        <p:nvSpPr>
          <p:cNvPr id="7" name="Ondertitel 2"/>
          <p:cNvSpPr>
            <a:spLocks noGrp="1"/>
          </p:cNvSpPr>
          <p:nvPr>
            <p:ph type="subTitle" idx="1"/>
          </p:nvPr>
        </p:nvSpPr>
        <p:spPr>
          <a:xfrm>
            <a:off x="1979712" y="2859782"/>
            <a:ext cx="6768752" cy="576064"/>
          </a:xfrm>
        </p:spPr>
        <p:txBody>
          <a:bodyPr lIns="0">
            <a:noAutofit/>
          </a:bodyPr>
          <a:lstStyle>
            <a:lvl1pPr marL="0" indent="0" algn="l">
              <a:lnSpc>
                <a:spcPts val="2400"/>
              </a:lnSpc>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z="4400" dirty="0">
                <a:solidFill>
                  <a:schemeClr val="tx2"/>
                </a:solidFill>
              </a:rPr>
              <a:t>Welkom!</a:t>
            </a:r>
          </a:p>
        </p:txBody>
      </p:sp>
    </p:spTree>
    <p:extLst>
      <p:ext uri="{BB962C8B-B14F-4D97-AF65-F5344CB8AC3E}">
        <p14:creationId xmlns:p14="http://schemas.microsoft.com/office/powerpoint/2010/main" val="255150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611560" y="411480"/>
            <a:ext cx="7851212" cy="884682"/>
          </a:xfrm>
        </p:spPr>
        <p:txBody>
          <a:bodyPr>
            <a:noAutofit/>
          </a:bodyPr>
          <a:lstStyle/>
          <a:p>
            <a:r>
              <a:rPr lang="nl-NL" sz="4000" dirty="0"/>
              <a:t>Suggesties</a:t>
            </a: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374125" y="1707642"/>
            <a:ext cx="8417831" cy="3177179"/>
          </a:xfrm>
        </p:spPr>
        <p:txBody>
          <a:bodyPr>
            <a:normAutofit fontScale="25000" lnSpcReduction="20000"/>
          </a:bodyPr>
          <a:lstStyle/>
          <a:p>
            <a:pPr marL="257175" indent="-257175">
              <a:buAutoNum type="arabicPeriod"/>
            </a:pPr>
            <a:r>
              <a:rPr lang="nl-NL" sz="11100" dirty="0">
                <a:latin typeface="Calibri" panose="020F0502020204030204" pitchFamily="34" charset="0"/>
                <a:ea typeface="Times New Roman" panose="02020603050405020304" pitchFamily="18" charset="0"/>
              </a:rPr>
              <a:t>Echt sturen op welzijn: andere doelen formuleren</a:t>
            </a:r>
          </a:p>
          <a:p>
            <a:pPr marL="257175" indent="-257175">
              <a:buAutoNum type="arabicPeriod"/>
            </a:pPr>
            <a:r>
              <a:rPr lang="nl-NL" sz="11100" dirty="0">
                <a:latin typeface="Calibri" panose="020F0502020204030204" pitchFamily="34" charset="0"/>
                <a:ea typeface="Times New Roman" panose="02020603050405020304" pitchFamily="18" charset="0"/>
              </a:rPr>
              <a:t>Domeinoverstijgend werken (organisatienetwerken)</a:t>
            </a:r>
          </a:p>
          <a:p>
            <a:pPr marL="257175" indent="-257175">
              <a:buAutoNum type="arabicPeriod"/>
            </a:pPr>
            <a:r>
              <a:rPr lang="nl-NL" sz="11100" dirty="0">
                <a:latin typeface="Calibri" panose="020F0502020204030204" pitchFamily="34" charset="0"/>
                <a:ea typeface="Times New Roman" panose="02020603050405020304" pitchFamily="18" charset="0"/>
              </a:rPr>
              <a:t>Niet de instituties, maar de professionals het initiatief geven</a:t>
            </a:r>
          </a:p>
          <a:p>
            <a:pPr marL="257175" indent="-257175">
              <a:buAutoNum type="arabicPeriod"/>
            </a:pPr>
            <a:r>
              <a:rPr lang="nl-NL" sz="11100" dirty="0">
                <a:latin typeface="Calibri" panose="020F0502020204030204" pitchFamily="34" charset="0"/>
                <a:ea typeface="Times New Roman" panose="02020603050405020304" pitchFamily="18" charset="0"/>
              </a:rPr>
              <a:t>Prioriteit geven aan meer variatie in bestaande en nieuwe wijken</a:t>
            </a:r>
          </a:p>
          <a:p>
            <a:pPr marL="257175" indent="-257175">
              <a:buAutoNum type="arabicPeriod"/>
            </a:pPr>
            <a:endParaRPr lang="nl-NL" sz="165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0541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6FE88-1787-424C-7054-7EDC0985F2A1}"/>
              </a:ext>
            </a:extLst>
          </p:cNvPr>
          <p:cNvSpPr>
            <a:spLocks noGrp="1"/>
          </p:cNvSpPr>
          <p:nvPr>
            <p:ph type="title"/>
          </p:nvPr>
        </p:nvSpPr>
        <p:spPr>
          <a:xfrm>
            <a:off x="539552" y="949737"/>
            <a:ext cx="3017520" cy="1572237"/>
          </a:xfrm>
        </p:spPr>
        <p:txBody>
          <a:bodyPr vert="horz" lIns="68580" tIns="34290" rIns="68580" bIns="34290" rtlCol="0" anchor="b">
            <a:noAutofit/>
          </a:bodyPr>
          <a:lstStyle/>
          <a:p>
            <a:r>
              <a:rPr lang="en-US" sz="4400" dirty="0" err="1">
                <a:solidFill>
                  <a:schemeClr val="tx1"/>
                </a:solidFill>
                <a:latin typeface="+mj-lt"/>
                <a:ea typeface="+mj-ea"/>
                <a:cs typeface="+mj-cs"/>
              </a:rPr>
              <a:t>Stenen</a:t>
            </a:r>
            <a:r>
              <a:rPr lang="en-US" sz="4400" dirty="0">
                <a:solidFill>
                  <a:schemeClr val="tx1"/>
                </a:solidFill>
                <a:latin typeface="+mj-lt"/>
                <a:ea typeface="+mj-ea"/>
                <a:cs typeface="+mj-cs"/>
              </a:rPr>
              <a:t> in de </a:t>
            </a:r>
            <a:r>
              <a:rPr lang="en-US" sz="4400" dirty="0" err="1">
                <a:solidFill>
                  <a:schemeClr val="tx1"/>
                </a:solidFill>
                <a:latin typeface="+mj-lt"/>
                <a:ea typeface="+mj-ea"/>
                <a:cs typeface="+mj-cs"/>
              </a:rPr>
              <a:t>vijver</a:t>
            </a:r>
            <a:endParaRPr lang="en-US" sz="4400" dirty="0">
              <a:solidFill>
                <a:schemeClr val="tx1"/>
              </a:solidFill>
              <a:latin typeface="+mj-lt"/>
              <a:ea typeface="+mj-ea"/>
              <a:cs typeface="+mj-cs"/>
            </a:endParaRPr>
          </a:p>
        </p:txBody>
      </p:sp>
      <p:pic>
        <p:nvPicPr>
          <p:cNvPr id="4" name="Tijdelijke aanduiding voor inhoud 4">
            <a:extLst>
              <a:ext uri="{FF2B5EF4-FFF2-40B4-BE49-F238E27FC236}">
                <a16:creationId xmlns:a16="http://schemas.microsoft.com/office/drawing/2014/main" id="{8EF5BC95-DC1C-56E8-5292-60CDCB7409DD}"/>
              </a:ext>
            </a:extLst>
          </p:cNvPr>
          <p:cNvPicPr>
            <a:picLocks noGrp="1" noChangeAspect="1"/>
          </p:cNvPicPr>
          <p:nvPr>
            <p:ph idx="1"/>
          </p:nvPr>
        </p:nvPicPr>
        <p:blipFill>
          <a:blip r:embed="rId2"/>
          <a:stretch>
            <a:fillRect/>
          </a:stretch>
        </p:blipFill>
        <p:spPr>
          <a:xfrm>
            <a:off x="3557072" y="176981"/>
            <a:ext cx="5504841" cy="4689987"/>
          </a:xfrm>
          <a:prstGeom prst="rect">
            <a:avLst/>
          </a:prstGeom>
        </p:spPr>
      </p:pic>
    </p:spTree>
    <p:extLst>
      <p:ext uri="{BB962C8B-B14F-4D97-AF65-F5344CB8AC3E}">
        <p14:creationId xmlns:p14="http://schemas.microsoft.com/office/powerpoint/2010/main" val="366052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459691" y="483518"/>
            <a:ext cx="8048221" cy="1397648"/>
          </a:xfrm>
        </p:spPr>
        <p:txBody>
          <a:bodyPr>
            <a:noAutofit/>
          </a:bodyPr>
          <a:lstStyle/>
          <a:p>
            <a:r>
              <a:rPr lang="nl-NL" sz="3200" dirty="0">
                <a:solidFill>
                  <a:schemeClr val="tx1"/>
                </a:solidFill>
                <a:latin typeface="Calibri Light" panose="020F0302020204030204" pitchFamily="34" charset="0"/>
                <a:cs typeface="Calibri Light" panose="020F0302020204030204" pitchFamily="34" charset="0"/>
              </a:rPr>
              <a:t>Kwadrant 1 (rood): Leefomgeving </a:t>
            </a:r>
            <a:br>
              <a:rPr lang="nl-NL" sz="3200" dirty="0">
                <a:solidFill>
                  <a:schemeClr val="tx1"/>
                </a:solidFill>
                <a:latin typeface="Calibri Light" panose="020F0302020204030204" pitchFamily="34" charset="0"/>
                <a:cs typeface="Calibri Light" panose="020F0302020204030204" pitchFamily="34" charset="0"/>
              </a:rPr>
            </a:br>
            <a:r>
              <a:rPr lang="nl-NL" sz="3200" dirty="0">
                <a:solidFill>
                  <a:schemeClr val="tx1"/>
                </a:solidFill>
                <a:latin typeface="Calibri Light" panose="020F0302020204030204" pitchFamily="34" charset="0"/>
                <a:cs typeface="Calibri Light" panose="020F0302020204030204" pitchFamily="34" charset="0"/>
              </a:rPr>
              <a:t>(gebouwen, voorzieningen en openbare ruimte)</a:t>
            </a:r>
            <a:endParaRPr lang="nl-NL" sz="3200" dirty="0">
              <a:solidFill>
                <a:schemeClr val="tx1"/>
              </a:solidFill>
            </a:endParaRP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470137" y="1666494"/>
            <a:ext cx="8321819" cy="3360550"/>
          </a:xfrm>
        </p:spPr>
        <p:txBody>
          <a:bodyPr>
            <a:normAutofit/>
          </a:bodyPr>
          <a:lstStyle/>
          <a:p>
            <a:pPr algn="l"/>
            <a:endParaRPr lang="nl-NL" dirty="0">
              <a:latin typeface="Calibri" panose="020F0502020204030204" pitchFamily="34" charset="0"/>
            </a:endParaRPr>
          </a:p>
          <a:p>
            <a:pPr algn="l"/>
            <a:r>
              <a:rPr lang="nl-NL" sz="2800" dirty="0"/>
              <a:t>Steen 1: Maak van de inzet van BOG panden weer kerntaak om welzijn en gezondheid te versterken.</a:t>
            </a:r>
          </a:p>
          <a:p>
            <a:pPr algn="l"/>
            <a:r>
              <a:rPr lang="nl-NL" sz="2800" dirty="0"/>
              <a:t>Steen 2: We zorgen er onder </a:t>
            </a:r>
          </a:p>
          <a:p>
            <a:pPr marL="0" indent="0" algn="l">
              <a:buNone/>
            </a:pPr>
            <a:r>
              <a:rPr lang="nl-NL" sz="2800" dirty="0"/>
              <a:t>   alle omstandigheden voor dat </a:t>
            </a:r>
          </a:p>
          <a:p>
            <a:pPr marL="0" indent="0" algn="l">
              <a:buNone/>
            </a:pPr>
            <a:r>
              <a:rPr lang="nl-NL" sz="2800" dirty="0"/>
              <a:t>   onze huizen schimmelvrij zijn.</a:t>
            </a:r>
          </a:p>
          <a:p>
            <a:pPr marL="257175" indent="-257175">
              <a:buAutoNum type="arabicPeriod"/>
            </a:pPr>
            <a:endParaRPr lang="nl-NL" sz="1650" dirty="0">
              <a:latin typeface="Calibri" panose="020F0502020204030204" pitchFamily="34" charset="0"/>
              <a:ea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AD504D7B-BF49-0077-AAFB-F56893462EAE}"/>
              </a:ext>
            </a:extLst>
          </p:cNvPr>
          <p:cNvPicPr>
            <a:picLocks noChangeAspect="1"/>
          </p:cNvPicPr>
          <p:nvPr/>
        </p:nvPicPr>
        <p:blipFill>
          <a:blip r:embed="rId2"/>
          <a:stretch>
            <a:fillRect/>
          </a:stretch>
        </p:blipFill>
        <p:spPr>
          <a:xfrm>
            <a:off x="6804248" y="3064142"/>
            <a:ext cx="2113650" cy="1800777"/>
          </a:xfrm>
          <a:prstGeom prst="rect">
            <a:avLst/>
          </a:prstGeom>
        </p:spPr>
      </p:pic>
    </p:spTree>
    <p:extLst>
      <p:ext uri="{BB962C8B-B14F-4D97-AF65-F5344CB8AC3E}">
        <p14:creationId xmlns:p14="http://schemas.microsoft.com/office/powerpoint/2010/main" val="398262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418657" y="339502"/>
            <a:ext cx="7888667" cy="1410587"/>
          </a:xfrm>
        </p:spPr>
        <p:txBody>
          <a:bodyPr>
            <a:noAutofit/>
          </a:bodyPr>
          <a:lstStyle/>
          <a:p>
            <a:r>
              <a:rPr lang="nl-NL" sz="3600" dirty="0">
                <a:solidFill>
                  <a:schemeClr val="tx1"/>
                </a:solidFill>
                <a:latin typeface="Calibri Light" panose="020F0302020204030204" pitchFamily="34" charset="0"/>
                <a:cs typeface="Calibri Light" panose="020F0302020204030204" pitchFamily="34" charset="0"/>
              </a:rPr>
              <a:t>Kwadrant 2 (groen): Sociale aanpak (begeleiden en kansen vergroten)</a:t>
            </a:r>
            <a:endParaRPr lang="nl-NL" sz="3600" dirty="0">
              <a:solidFill>
                <a:schemeClr val="tx1"/>
              </a:solidFill>
            </a:endParaRP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418657" y="1861457"/>
            <a:ext cx="8373299" cy="2866953"/>
          </a:xfrm>
        </p:spPr>
        <p:txBody>
          <a:bodyPr>
            <a:normAutofit/>
          </a:bodyPr>
          <a:lstStyle/>
          <a:p>
            <a:pPr algn="l"/>
            <a:r>
              <a:rPr lang="nl-NL" sz="3600" dirty="0">
                <a:latin typeface="Calibri" panose="020F0502020204030204" pitchFamily="34" charset="0"/>
              </a:rPr>
              <a:t>Steen 1: Maak </a:t>
            </a:r>
            <a:r>
              <a:rPr lang="nl-NL" sz="3600" dirty="0" err="1">
                <a:latin typeface="Calibri" panose="020F0502020204030204" pitchFamily="34" charset="0"/>
              </a:rPr>
              <a:t>KPI’s</a:t>
            </a:r>
            <a:r>
              <a:rPr lang="nl-NL" sz="3600" dirty="0">
                <a:latin typeface="Calibri" panose="020F0502020204030204" pitchFamily="34" charset="0"/>
              </a:rPr>
              <a:t> van de leefbaar-o-meter en benchmark die.</a:t>
            </a:r>
          </a:p>
          <a:p>
            <a:pPr algn="l"/>
            <a:r>
              <a:rPr lang="nl-NL" sz="3600" dirty="0">
                <a:latin typeface="Calibri" panose="020F0502020204030204" pitchFamily="34" charset="0"/>
              </a:rPr>
              <a:t>Steen 2: Wijkbeheerders </a:t>
            </a:r>
          </a:p>
          <a:p>
            <a:pPr marL="0" indent="0" algn="l">
              <a:buNone/>
            </a:pPr>
            <a:r>
              <a:rPr lang="nl-NL" sz="3600" dirty="0">
                <a:latin typeface="Calibri" panose="020F0502020204030204" pitchFamily="34" charset="0"/>
              </a:rPr>
              <a:t>   gaan ook thuiszorg leveren.</a:t>
            </a:r>
            <a:endParaRPr lang="nl-NL" sz="3600" dirty="0"/>
          </a:p>
          <a:p>
            <a:pPr marL="0" indent="0">
              <a:buNone/>
            </a:pPr>
            <a:endParaRPr lang="nl-NL" sz="1650" dirty="0">
              <a:latin typeface="Calibri" panose="020F0502020204030204" pitchFamily="34" charset="0"/>
              <a:ea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B124C7E0-0221-0E43-6C7A-0E622CE95B97}"/>
              </a:ext>
            </a:extLst>
          </p:cNvPr>
          <p:cNvPicPr>
            <a:picLocks noChangeAspect="1"/>
          </p:cNvPicPr>
          <p:nvPr/>
        </p:nvPicPr>
        <p:blipFill>
          <a:blip r:embed="rId2"/>
          <a:stretch>
            <a:fillRect/>
          </a:stretch>
        </p:blipFill>
        <p:spPr>
          <a:xfrm>
            <a:off x="6228184" y="2512430"/>
            <a:ext cx="2689713" cy="2291568"/>
          </a:xfrm>
          <a:prstGeom prst="rect">
            <a:avLst/>
          </a:prstGeom>
        </p:spPr>
      </p:pic>
    </p:spTree>
    <p:extLst>
      <p:ext uri="{BB962C8B-B14F-4D97-AF65-F5344CB8AC3E}">
        <p14:creationId xmlns:p14="http://schemas.microsoft.com/office/powerpoint/2010/main" val="352109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467544" y="267494"/>
            <a:ext cx="7882128" cy="1402847"/>
          </a:xfrm>
        </p:spPr>
        <p:txBody>
          <a:bodyPr>
            <a:noAutofit/>
          </a:bodyPr>
          <a:lstStyle/>
          <a:p>
            <a:r>
              <a:rPr lang="nl-NL" sz="3600" dirty="0">
                <a:solidFill>
                  <a:schemeClr val="tx1"/>
                </a:solidFill>
                <a:latin typeface="Calibri Light" panose="020F0302020204030204" pitchFamily="34" charset="0"/>
                <a:cs typeface="Calibri Light" panose="020F0302020204030204" pitchFamily="34" charset="0"/>
              </a:rPr>
              <a:t>Kwadrant 3 (blauw): </a:t>
            </a:r>
            <a:br>
              <a:rPr lang="nl-NL" sz="3600" dirty="0">
                <a:solidFill>
                  <a:schemeClr val="tx1"/>
                </a:solidFill>
                <a:latin typeface="Calibri Light" panose="020F0302020204030204" pitchFamily="34" charset="0"/>
                <a:cs typeface="Calibri Light" panose="020F0302020204030204" pitchFamily="34" charset="0"/>
              </a:rPr>
            </a:br>
            <a:r>
              <a:rPr lang="nl-NL" sz="3600" dirty="0">
                <a:solidFill>
                  <a:schemeClr val="tx1"/>
                </a:solidFill>
                <a:latin typeface="Calibri Light" panose="020F0302020204030204" pitchFamily="34" charset="0"/>
                <a:cs typeface="Calibri Light" panose="020F0302020204030204" pitchFamily="34" charset="0"/>
              </a:rPr>
              <a:t>Woonprogramma (woningbouw, verdichting en infrastructuur)</a:t>
            </a:r>
            <a:endParaRPr lang="nl-NL" sz="3600" dirty="0">
              <a:solidFill>
                <a:schemeClr val="tx1"/>
              </a:solidFill>
            </a:endParaRP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411090" y="2024159"/>
            <a:ext cx="8321819" cy="2995863"/>
          </a:xfrm>
        </p:spPr>
        <p:txBody>
          <a:bodyPr>
            <a:normAutofit fontScale="40000" lnSpcReduction="20000"/>
          </a:bodyPr>
          <a:lstStyle/>
          <a:p>
            <a:pPr algn="l"/>
            <a:r>
              <a:rPr lang="nl-NL" sz="6450" dirty="0">
                <a:latin typeface="Calibri" panose="020F0502020204030204" pitchFamily="34" charset="0"/>
              </a:rPr>
              <a:t>Steen 1: Corporaties ruilen flats in slechte wijken tegen ontwikkellocaties in goede wijken met ontwikkelaars.</a:t>
            </a:r>
          </a:p>
          <a:p>
            <a:pPr algn="l"/>
            <a:r>
              <a:rPr lang="nl-NL" sz="6450" dirty="0">
                <a:latin typeface="Calibri" panose="020F0502020204030204" pitchFamily="34" charset="0"/>
              </a:rPr>
              <a:t>Steen 2: We gaan weer ‘arbeiderspaleizen’ bouwen.</a:t>
            </a:r>
          </a:p>
          <a:p>
            <a:pPr algn="l"/>
            <a:r>
              <a:rPr lang="nl-NL" sz="6450" dirty="0">
                <a:latin typeface="Calibri" panose="020F0502020204030204" pitchFamily="34" charset="0"/>
              </a:rPr>
              <a:t>Steen 3: Corporaties stellen 10% van hun bouwmogelijkheden ter beschikking aan wooncoöperaties.</a:t>
            </a:r>
            <a:endParaRPr lang="nl-NL" sz="6450" dirty="0"/>
          </a:p>
          <a:p>
            <a:pPr marL="0" indent="0">
              <a:buNone/>
            </a:pPr>
            <a:endParaRPr lang="nl-NL" sz="1650" dirty="0">
              <a:latin typeface="Calibri" panose="020F0502020204030204" pitchFamily="34" charset="0"/>
              <a:ea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95F09D8C-49F4-BF42-8734-F2F904F382DE}"/>
              </a:ext>
            </a:extLst>
          </p:cNvPr>
          <p:cNvPicPr>
            <a:picLocks noChangeAspect="1"/>
          </p:cNvPicPr>
          <p:nvPr/>
        </p:nvPicPr>
        <p:blipFill>
          <a:blip r:embed="rId2"/>
          <a:stretch>
            <a:fillRect/>
          </a:stretch>
        </p:blipFill>
        <p:spPr>
          <a:xfrm>
            <a:off x="6444208" y="3124155"/>
            <a:ext cx="2401681" cy="1739427"/>
          </a:xfrm>
          <a:prstGeom prst="rect">
            <a:avLst/>
          </a:prstGeom>
        </p:spPr>
      </p:pic>
    </p:spTree>
    <p:extLst>
      <p:ext uri="{BB962C8B-B14F-4D97-AF65-F5344CB8AC3E}">
        <p14:creationId xmlns:p14="http://schemas.microsoft.com/office/powerpoint/2010/main" val="194984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467544" y="384160"/>
            <a:ext cx="7882128" cy="1365299"/>
          </a:xfrm>
        </p:spPr>
        <p:txBody>
          <a:bodyPr>
            <a:noAutofit/>
          </a:bodyPr>
          <a:lstStyle/>
          <a:p>
            <a:r>
              <a:rPr lang="nl-NL"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Kwadrant 4 (geel): Woninggebruik </a:t>
            </a:r>
            <a:br>
              <a:rPr lang="nl-NL"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nl-NL"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(veranderen van instroom en gebruik)</a:t>
            </a: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374125" y="1756610"/>
            <a:ext cx="8417831" cy="2911643"/>
          </a:xfrm>
        </p:spPr>
        <p:txBody>
          <a:bodyPr>
            <a:normAutofit/>
          </a:bodyPr>
          <a:lstStyle/>
          <a:p>
            <a:pPr algn="l"/>
            <a:r>
              <a:rPr lang="nl-NL" sz="3200" dirty="0">
                <a:latin typeface="Calibri" panose="020F0502020204030204" pitchFamily="34" charset="0"/>
              </a:rPr>
              <a:t>Steen 1: Beperk de keuzevrijheid, wij bepalen weer wie waar komt te wonen.</a:t>
            </a:r>
          </a:p>
          <a:p>
            <a:pPr algn="l"/>
            <a:r>
              <a:rPr lang="nl-NL" sz="3200" dirty="0">
                <a:latin typeface="Calibri" panose="020F0502020204030204" pitchFamily="34" charset="0"/>
              </a:rPr>
              <a:t>Steen 2: Menging van zorg, sociaal                    en vrije sector wordt verplicht.</a:t>
            </a:r>
            <a:endParaRPr lang="nl-NL" sz="3200" dirty="0"/>
          </a:p>
          <a:p>
            <a:pPr marL="0" indent="0">
              <a:buNone/>
            </a:pPr>
            <a:endParaRPr lang="nl-NL" sz="1650" dirty="0">
              <a:latin typeface="Calibri" panose="020F0502020204030204" pitchFamily="34" charset="0"/>
              <a:ea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2F84CCDA-76EE-94B3-62A8-D6D3C2F552FB}"/>
              </a:ext>
            </a:extLst>
          </p:cNvPr>
          <p:cNvPicPr>
            <a:picLocks noChangeAspect="1"/>
          </p:cNvPicPr>
          <p:nvPr/>
        </p:nvPicPr>
        <p:blipFill>
          <a:blip r:embed="rId2"/>
          <a:stretch>
            <a:fillRect/>
          </a:stretch>
        </p:blipFill>
        <p:spPr>
          <a:xfrm>
            <a:off x="6516216" y="2427734"/>
            <a:ext cx="2355921" cy="2331606"/>
          </a:xfrm>
          <a:prstGeom prst="rect">
            <a:avLst/>
          </a:prstGeom>
        </p:spPr>
      </p:pic>
    </p:spTree>
    <p:extLst>
      <p:ext uri="{BB962C8B-B14F-4D97-AF65-F5344CB8AC3E}">
        <p14:creationId xmlns:p14="http://schemas.microsoft.com/office/powerpoint/2010/main" val="99742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3E10121-3FA3-450B-AEFA-9EB14DCEE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144000" cy="5143500"/>
          </a:xfrm>
          <a:prstGeom prst="rect">
            <a:avLst/>
          </a:prstGeom>
        </p:spPr>
      </p:pic>
      <p:sp>
        <p:nvSpPr>
          <p:cNvPr id="8" name="Titel 1"/>
          <p:cNvSpPr txBox="1">
            <a:spLocks/>
          </p:cNvSpPr>
          <p:nvPr/>
        </p:nvSpPr>
        <p:spPr>
          <a:xfrm>
            <a:off x="2627784" y="2886966"/>
            <a:ext cx="6048672" cy="1008112"/>
          </a:xfrm>
          <a:prstGeom prst="rect">
            <a:avLst/>
          </a:prstGeom>
        </p:spPr>
        <p:txBody>
          <a:bodyPr vert="horz" lIns="0" tIns="45720" rIns="91440" bIns="45720" rtlCol="0" anchor="b" anchorCtr="0">
            <a:normAutofit/>
          </a:bodyPr>
          <a:lstStyle>
            <a:lvl1pPr algn="l" defTabSz="914400" rtl="0" eaLnBrk="1" latinLnBrk="0" hangingPunct="1">
              <a:spcBef>
                <a:spcPct val="0"/>
              </a:spcBef>
              <a:buNone/>
              <a:defRPr sz="2500" b="1"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z="2000" b="0" dirty="0"/>
              <a:t>Bedankt voor uw DEELNAME</a:t>
            </a:r>
          </a:p>
          <a:p>
            <a:r>
              <a:rPr lang="nl-NL" sz="2000" b="0" dirty="0"/>
              <a:t>En actief meedenken (ook na vandaag)</a:t>
            </a:r>
          </a:p>
          <a:p>
            <a:endParaRPr lang="nl-NL" sz="2000" b="0" dirty="0"/>
          </a:p>
        </p:txBody>
      </p:sp>
      <p:sp>
        <p:nvSpPr>
          <p:cNvPr id="9" name="Ondertitel 2"/>
          <p:cNvSpPr txBox="1">
            <a:spLocks/>
          </p:cNvSpPr>
          <p:nvPr/>
        </p:nvSpPr>
        <p:spPr>
          <a:xfrm>
            <a:off x="2555776" y="2067694"/>
            <a:ext cx="4464496" cy="576064"/>
          </a:xfrm>
          <a:prstGeom prst="rect">
            <a:avLst/>
          </a:prstGeom>
        </p:spPr>
        <p:txBody>
          <a:bodyPr vert="horz" lIns="0" tIns="45720" rIns="91440" bIns="45720" rtlCol="0">
            <a:noAutofit/>
          </a:bodyPr>
          <a:lstStyle>
            <a:lvl1pPr marL="0" indent="0" algn="l" defTabSz="914400" rtl="0" eaLnBrk="1" latinLnBrk="0" hangingPunct="1">
              <a:lnSpc>
                <a:spcPts val="2400"/>
              </a:lnSpc>
              <a:spcBef>
                <a:spcPct val="20000"/>
              </a:spcBef>
              <a:buFont typeface="Arial" panose="020B0604020202020204" pitchFamily="34" charset="0"/>
              <a:buNone/>
              <a:defRPr sz="2000" b="0"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1400" b="1"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4400" b="1" dirty="0">
                <a:solidFill>
                  <a:schemeClr val="tx2"/>
                </a:solidFill>
              </a:rPr>
              <a:t>einde</a:t>
            </a:r>
          </a:p>
        </p:txBody>
      </p:sp>
    </p:spTree>
    <p:extLst>
      <p:ext uri="{BB962C8B-B14F-4D97-AF65-F5344CB8AC3E}">
        <p14:creationId xmlns:p14="http://schemas.microsoft.com/office/powerpoint/2010/main" val="413161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836676" y="411480"/>
            <a:ext cx="7888667" cy="1097280"/>
          </a:xfrm>
        </p:spPr>
        <p:txBody>
          <a:bodyPr>
            <a:noAutofit/>
          </a:bodyPr>
          <a:lstStyle/>
          <a:p>
            <a:r>
              <a:rPr lang="en-US" sz="3200" dirty="0"/>
              <a:t>Column Aedes-magazine</a:t>
            </a:r>
            <a:br>
              <a:rPr lang="en-US" sz="3200" dirty="0"/>
            </a:br>
            <a:r>
              <a:rPr lang="en-US" sz="3200" dirty="0"/>
              <a:t>Marco de Wilde</a:t>
            </a:r>
            <a:endParaRPr lang="nl-NL" sz="3200" dirty="0"/>
          </a:p>
        </p:txBody>
      </p:sp>
      <p:pic>
        <p:nvPicPr>
          <p:cNvPr id="9" name="Tijdelijke aanduiding voor inhoud 4">
            <a:extLst>
              <a:ext uri="{FF2B5EF4-FFF2-40B4-BE49-F238E27FC236}">
                <a16:creationId xmlns:a16="http://schemas.microsoft.com/office/drawing/2014/main" id="{87E644C2-5EA9-4600-BB8E-979B70DBA4BA}"/>
              </a:ext>
            </a:extLst>
          </p:cNvPr>
          <p:cNvPicPr>
            <a:picLocks noGrp="1" noChangeAspect="1"/>
          </p:cNvPicPr>
          <p:nvPr>
            <p:ph idx="1"/>
          </p:nvPr>
        </p:nvPicPr>
        <p:blipFill>
          <a:blip r:embed="rId2"/>
          <a:stretch>
            <a:fillRect/>
          </a:stretch>
        </p:blipFill>
        <p:spPr>
          <a:xfrm>
            <a:off x="276726" y="2077975"/>
            <a:ext cx="8514850" cy="2682752"/>
          </a:xfrm>
          <a:prstGeom prst="rect">
            <a:avLst/>
          </a:prstGeom>
        </p:spPr>
      </p:pic>
    </p:spTree>
    <p:extLst>
      <p:ext uri="{BB962C8B-B14F-4D97-AF65-F5344CB8AC3E}">
        <p14:creationId xmlns:p14="http://schemas.microsoft.com/office/powerpoint/2010/main" val="285375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2D8CB97-9796-E0BA-7B2A-51E913C69AF8}"/>
              </a:ext>
            </a:extLst>
          </p:cNvPr>
          <p:cNvPicPr>
            <a:picLocks noGrp="1" noChangeAspect="1"/>
          </p:cNvPicPr>
          <p:nvPr>
            <p:ph idx="1"/>
          </p:nvPr>
        </p:nvPicPr>
        <p:blipFill rotWithShape="1">
          <a:blip r:embed="rId2"/>
          <a:srcRect r="1895" b="2"/>
          <a:stretch/>
        </p:blipFill>
        <p:spPr>
          <a:xfrm>
            <a:off x="3082596" y="7"/>
            <a:ext cx="6061405" cy="5143493"/>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el 1">
            <a:extLst>
              <a:ext uri="{FF2B5EF4-FFF2-40B4-BE49-F238E27FC236}">
                <a16:creationId xmlns:a16="http://schemas.microsoft.com/office/drawing/2014/main" id="{B018EFAA-DDB5-FC07-4673-BBCEDA9B6F33}"/>
              </a:ext>
            </a:extLst>
          </p:cNvPr>
          <p:cNvSpPr>
            <a:spLocks noGrp="1"/>
          </p:cNvSpPr>
          <p:nvPr>
            <p:ph type="title"/>
          </p:nvPr>
        </p:nvSpPr>
        <p:spPr>
          <a:xfrm>
            <a:off x="360772" y="841772"/>
            <a:ext cx="3015234" cy="2403101"/>
          </a:xfrm>
        </p:spPr>
        <p:txBody>
          <a:bodyPr vert="horz" lIns="68580" tIns="34290" rIns="68580" bIns="34290" rtlCol="0" anchor="b">
            <a:normAutofit/>
          </a:bodyPr>
          <a:lstStyle/>
          <a:p>
            <a:r>
              <a:rPr lang="en-US" sz="4500" dirty="0" err="1"/>
              <a:t>Woningwet</a:t>
            </a:r>
            <a:r>
              <a:rPr lang="en-US" sz="4500" dirty="0"/>
              <a:t> 1901</a:t>
            </a:r>
          </a:p>
        </p:txBody>
      </p:sp>
    </p:spTree>
    <p:extLst>
      <p:ext uri="{BB962C8B-B14F-4D97-AF65-F5344CB8AC3E}">
        <p14:creationId xmlns:p14="http://schemas.microsoft.com/office/powerpoint/2010/main" val="328695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6D006-269F-7CAD-75BB-696A536D43A8}"/>
              </a:ext>
            </a:extLst>
          </p:cNvPr>
          <p:cNvSpPr>
            <a:spLocks noGrp="1"/>
          </p:cNvSpPr>
          <p:nvPr>
            <p:ph type="title"/>
          </p:nvPr>
        </p:nvSpPr>
        <p:spPr>
          <a:xfrm>
            <a:off x="611560" y="336672"/>
            <a:ext cx="5437650" cy="648073"/>
          </a:xfrm>
        </p:spPr>
        <p:txBody>
          <a:bodyPr vert="horz" lIns="68580" tIns="34290" rIns="68580" bIns="34290" rtlCol="0" anchor="b">
            <a:normAutofit fontScale="90000"/>
          </a:bodyPr>
          <a:lstStyle/>
          <a:p>
            <a:r>
              <a:rPr lang="en-US" sz="4400" dirty="0" err="1">
                <a:solidFill>
                  <a:schemeClr val="tx1"/>
                </a:solidFill>
                <a:latin typeface="+mj-lt"/>
                <a:ea typeface="+mj-ea"/>
                <a:cs typeface="+mj-cs"/>
              </a:rPr>
              <a:t>Welzijn</a:t>
            </a:r>
            <a:r>
              <a:rPr lang="en-US" sz="4400" dirty="0">
                <a:solidFill>
                  <a:schemeClr val="tx1"/>
                </a:solidFill>
                <a:latin typeface="+mj-lt"/>
                <a:ea typeface="+mj-ea"/>
                <a:cs typeface="+mj-cs"/>
              </a:rPr>
              <a:t> </a:t>
            </a:r>
            <a:r>
              <a:rPr lang="en-US" sz="4400" dirty="0" err="1">
                <a:solidFill>
                  <a:schemeClr val="tx1"/>
                </a:solidFill>
                <a:latin typeface="+mj-lt"/>
                <a:ea typeface="+mj-ea"/>
                <a:cs typeface="+mj-cs"/>
              </a:rPr>
              <a:t>huurders</a:t>
            </a:r>
            <a:r>
              <a:rPr lang="en-US" sz="4400" dirty="0">
                <a:solidFill>
                  <a:schemeClr val="tx1"/>
                </a:solidFill>
                <a:latin typeface="+mj-lt"/>
                <a:ea typeface="+mj-ea"/>
                <a:cs typeface="+mj-cs"/>
              </a:rPr>
              <a:t> 2022</a:t>
            </a:r>
          </a:p>
        </p:txBody>
      </p:sp>
      <p:pic>
        <p:nvPicPr>
          <p:cNvPr id="4" name="Tijdelijke aanduiding voor inhoud 4">
            <a:extLst>
              <a:ext uri="{FF2B5EF4-FFF2-40B4-BE49-F238E27FC236}">
                <a16:creationId xmlns:a16="http://schemas.microsoft.com/office/drawing/2014/main" id="{8C9518E9-95AE-D211-FE8D-C92293FB972D}"/>
              </a:ext>
            </a:extLst>
          </p:cNvPr>
          <p:cNvPicPr>
            <a:picLocks noGrp="1" noChangeAspect="1"/>
          </p:cNvPicPr>
          <p:nvPr>
            <p:ph idx="1"/>
          </p:nvPr>
        </p:nvPicPr>
        <p:blipFill>
          <a:blip r:embed="rId3"/>
          <a:stretch>
            <a:fillRect/>
          </a:stretch>
        </p:blipFill>
        <p:spPr>
          <a:xfrm>
            <a:off x="591986" y="984745"/>
            <a:ext cx="5746016" cy="3603230"/>
          </a:xfrm>
          <a:prstGeom prst="rect">
            <a:avLst/>
          </a:prstGeom>
        </p:spPr>
      </p:pic>
    </p:spTree>
    <p:extLst>
      <p:ext uri="{BB962C8B-B14F-4D97-AF65-F5344CB8AC3E}">
        <p14:creationId xmlns:p14="http://schemas.microsoft.com/office/powerpoint/2010/main" val="374845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0C213-9409-F907-9B5F-EAD9373601F5}"/>
              </a:ext>
            </a:extLst>
          </p:cNvPr>
          <p:cNvSpPr>
            <a:spLocks noGrp="1"/>
          </p:cNvSpPr>
          <p:nvPr>
            <p:ph type="title"/>
          </p:nvPr>
        </p:nvSpPr>
        <p:spPr>
          <a:xfrm>
            <a:off x="611560" y="483518"/>
            <a:ext cx="2703216" cy="1912108"/>
          </a:xfrm>
        </p:spPr>
        <p:txBody>
          <a:bodyPr vert="horz" lIns="68580" tIns="34290" rIns="68580" bIns="34290" rtlCol="0" anchor="b">
            <a:normAutofit/>
          </a:bodyPr>
          <a:lstStyle/>
          <a:p>
            <a:r>
              <a:rPr lang="en-US" sz="3600" dirty="0" err="1"/>
              <a:t>Welzijn</a:t>
            </a:r>
            <a:r>
              <a:rPr lang="en-US" sz="3600" dirty="0"/>
              <a:t> </a:t>
            </a:r>
            <a:r>
              <a:rPr lang="en-US" sz="3600" dirty="0" err="1"/>
              <a:t>huurders</a:t>
            </a:r>
            <a:r>
              <a:rPr lang="en-US" sz="3600" dirty="0"/>
              <a:t> 2022</a:t>
            </a:r>
          </a:p>
        </p:txBody>
      </p:sp>
      <p:pic>
        <p:nvPicPr>
          <p:cNvPr id="5" name="Afbeelding 4">
            <a:extLst>
              <a:ext uri="{FF2B5EF4-FFF2-40B4-BE49-F238E27FC236}">
                <a16:creationId xmlns:a16="http://schemas.microsoft.com/office/drawing/2014/main" id="{41E3489A-D246-9391-B94A-D3F53A443FE7}"/>
              </a:ext>
            </a:extLst>
          </p:cNvPr>
          <p:cNvPicPr>
            <a:picLocks noChangeAspect="1"/>
          </p:cNvPicPr>
          <p:nvPr/>
        </p:nvPicPr>
        <p:blipFill>
          <a:blip r:embed="rId2"/>
          <a:stretch>
            <a:fillRect/>
          </a:stretch>
        </p:blipFill>
        <p:spPr>
          <a:xfrm>
            <a:off x="3669753" y="195486"/>
            <a:ext cx="5291349" cy="2699237"/>
          </a:xfrm>
          <a:prstGeom prst="rect">
            <a:avLst/>
          </a:prstGeom>
        </p:spPr>
      </p:pic>
      <p:pic>
        <p:nvPicPr>
          <p:cNvPr id="6" name="Afbeelding 5">
            <a:extLst>
              <a:ext uri="{FF2B5EF4-FFF2-40B4-BE49-F238E27FC236}">
                <a16:creationId xmlns:a16="http://schemas.microsoft.com/office/drawing/2014/main" id="{6B093A6C-18FC-1D2E-703A-1FD3A63ECEA5}"/>
              </a:ext>
            </a:extLst>
          </p:cNvPr>
          <p:cNvPicPr>
            <a:picLocks noChangeAspect="1"/>
          </p:cNvPicPr>
          <p:nvPr/>
        </p:nvPicPr>
        <p:blipFill>
          <a:blip r:embed="rId3"/>
          <a:stretch>
            <a:fillRect/>
          </a:stretch>
        </p:blipFill>
        <p:spPr>
          <a:xfrm>
            <a:off x="3669753" y="3022012"/>
            <a:ext cx="2499488" cy="1912108"/>
          </a:xfrm>
          <a:prstGeom prst="rect">
            <a:avLst/>
          </a:prstGeom>
        </p:spPr>
      </p:pic>
      <p:pic>
        <p:nvPicPr>
          <p:cNvPr id="4" name="Tijdelijke aanduiding voor inhoud 3">
            <a:extLst>
              <a:ext uri="{FF2B5EF4-FFF2-40B4-BE49-F238E27FC236}">
                <a16:creationId xmlns:a16="http://schemas.microsoft.com/office/drawing/2014/main" id="{A2461270-9823-3B7F-54F0-458AA7ABAB0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29380" y="3000460"/>
            <a:ext cx="2558004" cy="1912108"/>
          </a:xfrm>
          <a:prstGeom prst="rect">
            <a:avLst/>
          </a:prstGeom>
        </p:spPr>
      </p:pic>
    </p:spTree>
    <p:extLst>
      <p:ext uri="{BB962C8B-B14F-4D97-AF65-F5344CB8AC3E}">
        <p14:creationId xmlns:p14="http://schemas.microsoft.com/office/powerpoint/2010/main" val="244831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0B02A-E5F2-D7DD-FF3D-AD9CF4F523C2}"/>
              </a:ext>
            </a:extLst>
          </p:cNvPr>
          <p:cNvSpPr>
            <a:spLocks noGrp="1"/>
          </p:cNvSpPr>
          <p:nvPr>
            <p:ph type="title"/>
          </p:nvPr>
        </p:nvSpPr>
        <p:spPr>
          <a:xfrm>
            <a:off x="323528" y="337334"/>
            <a:ext cx="3017520" cy="594210"/>
          </a:xfrm>
        </p:spPr>
        <p:txBody>
          <a:bodyPr vert="horz" lIns="68580" tIns="34290" rIns="68580" bIns="34290" rtlCol="0" anchor="b">
            <a:normAutofit fontScale="90000"/>
          </a:bodyPr>
          <a:lstStyle/>
          <a:p>
            <a:r>
              <a:rPr lang="en-US" sz="3600" dirty="0" err="1">
                <a:solidFill>
                  <a:schemeClr val="tx1"/>
                </a:solidFill>
                <a:latin typeface="+mj-lt"/>
                <a:ea typeface="+mj-ea"/>
                <a:cs typeface="+mj-cs"/>
              </a:rPr>
              <a:t>Concentratie</a:t>
            </a:r>
            <a:endParaRPr lang="en-US" sz="3600" dirty="0">
              <a:solidFill>
                <a:schemeClr val="tx1"/>
              </a:solidFill>
              <a:latin typeface="+mj-lt"/>
              <a:ea typeface="+mj-ea"/>
              <a:cs typeface="+mj-cs"/>
            </a:endParaRPr>
          </a:p>
        </p:txBody>
      </p:sp>
      <p:pic>
        <p:nvPicPr>
          <p:cNvPr id="4" name="Tijdelijke aanduiding voor inhoud 3">
            <a:extLst>
              <a:ext uri="{FF2B5EF4-FFF2-40B4-BE49-F238E27FC236}">
                <a16:creationId xmlns:a16="http://schemas.microsoft.com/office/drawing/2014/main" id="{A7796163-B8F0-F57C-8D9A-8C3266F7D37E}"/>
              </a:ext>
            </a:extLst>
          </p:cNvPr>
          <p:cNvPicPr>
            <a:picLocks noGrp="1" noChangeAspect="1"/>
          </p:cNvPicPr>
          <p:nvPr>
            <p:ph idx="1"/>
          </p:nvPr>
        </p:nvPicPr>
        <p:blipFill>
          <a:blip r:embed="rId2"/>
          <a:stretch>
            <a:fillRect/>
          </a:stretch>
        </p:blipFill>
        <p:spPr>
          <a:xfrm>
            <a:off x="395536" y="1059582"/>
            <a:ext cx="5976664" cy="3935442"/>
          </a:xfrm>
          <a:prstGeom prst="rect">
            <a:avLst/>
          </a:prstGeom>
        </p:spPr>
      </p:pic>
    </p:spTree>
    <p:extLst>
      <p:ext uri="{BB962C8B-B14F-4D97-AF65-F5344CB8AC3E}">
        <p14:creationId xmlns:p14="http://schemas.microsoft.com/office/powerpoint/2010/main" val="52102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D1341-7682-82DD-E690-AB203295CA21}"/>
              </a:ext>
            </a:extLst>
          </p:cNvPr>
          <p:cNvSpPr>
            <a:spLocks noGrp="1"/>
          </p:cNvSpPr>
          <p:nvPr>
            <p:ph type="title"/>
          </p:nvPr>
        </p:nvSpPr>
        <p:spPr>
          <a:xfrm>
            <a:off x="323528" y="267494"/>
            <a:ext cx="5652212" cy="720080"/>
          </a:xfrm>
        </p:spPr>
        <p:txBody>
          <a:bodyPr vert="horz" lIns="68580" tIns="34290" rIns="68580" bIns="34290" rtlCol="0" anchor="b">
            <a:normAutofit/>
          </a:bodyPr>
          <a:lstStyle/>
          <a:p>
            <a:r>
              <a:rPr lang="en-US" sz="3600" dirty="0"/>
              <a:t>‘</a:t>
            </a:r>
            <a:r>
              <a:rPr lang="en-US" sz="3600" dirty="0" err="1"/>
              <a:t>Rampjaar</a:t>
            </a:r>
            <a:r>
              <a:rPr lang="en-US" sz="3600" dirty="0"/>
              <a:t>’ 2012</a:t>
            </a:r>
          </a:p>
        </p:txBody>
      </p:sp>
      <p:pic>
        <p:nvPicPr>
          <p:cNvPr id="4" name="Tijdelijke aanduiding voor inhoud 4">
            <a:extLst>
              <a:ext uri="{FF2B5EF4-FFF2-40B4-BE49-F238E27FC236}">
                <a16:creationId xmlns:a16="http://schemas.microsoft.com/office/drawing/2014/main" id="{F7730E1C-3588-CEFD-E985-8DD9D843B76A}"/>
              </a:ext>
            </a:extLst>
          </p:cNvPr>
          <p:cNvPicPr>
            <a:picLocks noGrp="1" noChangeAspect="1"/>
          </p:cNvPicPr>
          <p:nvPr>
            <p:ph idx="1"/>
          </p:nvPr>
        </p:nvPicPr>
        <p:blipFill>
          <a:blip r:embed="rId2"/>
          <a:stretch>
            <a:fillRect/>
          </a:stretch>
        </p:blipFill>
        <p:spPr>
          <a:xfrm>
            <a:off x="539552" y="987574"/>
            <a:ext cx="6264696" cy="3716329"/>
          </a:xfrm>
          <a:prstGeom prst="rect">
            <a:avLst/>
          </a:prstGeom>
        </p:spPr>
      </p:pic>
    </p:spTree>
    <p:extLst>
      <p:ext uri="{BB962C8B-B14F-4D97-AF65-F5344CB8AC3E}">
        <p14:creationId xmlns:p14="http://schemas.microsoft.com/office/powerpoint/2010/main" val="267393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E770C70-3B4A-9B73-2265-A0926657743C}"/>
              </a:ext>
            </a:extLst>
          </p:cNvPr>
          <p:cNvPicPr>
            <a:picLocks noGrp="1" noChangeAspect="1"/>
          </p:cNvPicPr>
          <p:nvPr>
            <p:ph idx="1"/>
          </p:nvPr>
        </p:nvPicPr>
        <p:blipFill>
          <a:blip r:embed="rId2"/>
          <a:stretch>
            <a:fillRect/>
          </a:stretch>
        </p:blipFill>
        <p:spPr>
          <a:xfrm>
            <a:off x="2596243" y="100930"/>
            <a:ext cx="3467673" cy="4912538"/>
          </a:xfrm>
        </p:spPr>
      </p:pic>
    </p:spTree>
    <p:extLst>
      <p:ext uri="{BB962C8B-B14F-4D97-AF65-F5344CB8AC3E}">
        <p14:creationId xmlns:p14="http://schemas.microsoft.com/office/powerpoint/2010/main" val="137615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7A236-0B86-91D6-57AD-6B760C1A9235}"/>
              </a:ext>
            </a:extLst>
          </p:cNvPr>
          <p:cNvSpPr>
            <a:spLocks noGrp="1"/>
          </p:cNvSpPr>
          <p:nvPr>
            <p:ph type="title"/>
          </p:nvPr>
        </p:nvSpPr>
        <p:spPr>
          <a:xfrm>
            <a:off x="411091" y="411480"/>
            <a:ext cx="8051681" cy="884682"/>
          </a:xfrm>
        </p:spPr>
        <p:txBody>
          <a:bodyPr>
            <a:noAutofit/>
          </a:bodyPr>
          <a:lstStyle/>
          <a:p>
            <a:r>
              <a:rPr lang="nl-NL" sz="4000" dirty="0"/>
              <a:t>Conclusie</a:t>
            </a:r>
          </a:p>
        </p:txBody>
      </p:sp>
      <p:sp>
        <p:nvSpPr>
          <p:cNvPr id="3" name="Tijdelijke aanduiding voor inhoud 2">
            <a:extLst>
              <a:ext uri="{FF2B5EF4-FFF2-40B4-BE49-F238E27FC236}">
                <a16:creationId xmlns:a16="http://schemas.microsoft.com/office/drawing/2014/main" id="{3956219D-68EC-3251-4D8C-D814F6BD1E93}"/>
              </a:ext>
            </a:extLst>
          </p:cNvPr>
          <p:cNvSpPr>
            <a:spLocks noGrp="1"/>
          </p:cNvSpPr>
          <p:nvPr>
            <p:ph idx="1"/>
          </p:nvPr>
        </p:nvSpPr>
        <p:spPr>
          <a:xfrm>
            <a:off x="411091" y="1491630"/>
            <a:ext cx="7761310" cy="2995382"/>
          </a:xfrm>
        </p:spPr>
        <p:txBody>
          <a:bodyPr>
            <a:normAutofit fontScale="85000" lnSpcReduction="10000"/>
          </a:bodyPr>
          <a:lstStyle/>
          <a:p>
            <a:pPr marL="0" indent="0">
              <a:buNone/>
            </a:pPr>
            <a:r>
              <a:rPr lang="nl-NL" sz="3000" dirty="0">
                <a:latin typeface="Calibri" panose="020F0502020204030204" pitchFamily="34" charset="0"/>
              </a:rPr>
              <a:t>De vergelijking van de woon- en leefsituatie van huurders nu met die van 150 jaar geleden gaat natuurlijk mank. Desondanks vinden we de situatie nu zo urgent, dat we onszelf niet los kunnen zien van een broodnodige verkleining (of liever nog verdwijning) van de grote kloof die is ontstaan tussen het welzijn van onze huurders en de rest van Nederland. Daarvoor raakt die kloof te veel de woonsituatie…..</a:t>
            </a:r>
          </a:p>
          <a:p>
            <a:pPr marL="257175" indent="-257175">
              <a:buAutoNum type="arabicPeriod"/>
            </a:pPr>
            <a:endParaRPr lang="nl-NL" sz="165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8897493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des ppt sjabloon Corporatiedag 2019 16-9" id="{FA8ADFCC-D94E-4B4B-9E75-4A4294A1AF19}" vid="{21FC17A9-C0FE-4C89-912F-E401FBEC50F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2a063a-a83f-4095-b926-4685603ce3d4">
      <Terms xmlns="http://schemas.microsoft.com/office/infopath/2007/PartnerControls"/>
    </lcf76f155ced4ddcb4097134ff3c332f>
    <TaxCatchAll xmlns="ae3fbf20-b2e7-4fb1-b924-acea948d01ac" xsi:nil="true"/>
    <SharedWithUsers xmlns="ae3fbf20-b2e7-4fb1-b924-acea948d01ac">
      <UserInfo>
        <DisplayName>Job Borggreve</DisplayName>
        <AccountId>78</AccountId>
        <AccountType/>
      </UserInfo>
      <UserInfo>
        <DisplayName>Erik van Assen</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C48225779C5748A539DAC35C6D65A8" ma:contentTypeVersion="14" ma:contentTypeDescription="Create a new document." ma:contentTypeScope="" ma:versionID="7dfa5f845323186c49004e306da74095">
  <xsd:schema xmlns:xsd="http://www.w3.org/2001/XMLSchema" xmlns:xs="http://www.w3.org/2001/XMLSchema" xmlns:p="http://schemas.microsoft.com/office/2006/metadata/properties" xmlns:ns2="c42a063a-a83f-4095-b926-4685603ce3d4" xmlns:ns3="ae3fbf20-b2e7-4fb1-b924-acea948d01ac" targetNamespace="http://schemas.microsoft.com/office/2006/metadata/properties" ma:root="true" ma:fieldsID="3e58731fb802092886875608f9ecd8ff" ns2:_="" ns3:_="">
    <xsd:import namespace="c42a063a-a83f-4095-b926-4685603ce3d4"/>
    <xsd:import namespace="ae3fbf20-b2e7-4fb1-b924-acea948d01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a063a-a83f-4095-b926-4685603ce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e3910d-ab50-4242-942f-840934c91a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3fbf20-b2e7-4fb1-b924-acea948d01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f7f3af5-f594-41bd-8d68-8deedc262aae}" ma:internalName="TaxCatchAll" ma:showField="CatchAllData" ma:web="ae3fbf20-b2e7-4fb1-b924-acea948d01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409ED-CB64-487C-BA6F-E367C33928AD}">
  <ds:schemaRefs>
    <ds:schemaRef ds:uri="http://schemas.microsoft.com/sharepoint/v3/contenttype/forms"/>
  </ds:schemaRefs>
</ds:datastoreItem>
</file>

<file path=customXml/itemProps2.xml><?xml version="1.0" encoding="utf-8"?>
<ds:datastoreItem xmlns:ds="http://schemas.openxmlformats.org/officeDocument/2006/customXml" ds:itemID="{90954197-4B3F-47E7-9B70-8211798DC3D9}">
  <ds:schemaRefs>
    <ds:schemaRef ds:uri="http://schemas.microsoft.com/office/2006/metadata/properties"/>
    <ds:schemaRef ds:uri="http://schemas.microsoft.com/office/infopath/2007/PartnerControls"/>
    <ds:schemaRef ds:uri="c42a063a-a83f-4095-b926-4685603ce3d4"/>
    <ds:schemaRef ds:uri="ae3fbf20-b2e7-4fb1-b924-acea948d01ac"/>
  </ds:schemaRefs>
</ds:datastoreItem>
</file>

<file path=customXml/itemProps3.xml><?xml version="1.0" encoding="utf-8"?>
<ds:datastoreItem xmlns:ds="http://schemas.openxmlformats.org/officeDocument/2006/customXml" ds:itemID="{B9BAD0D6-6B32-4BBB-B33C-E0A59C643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a063a-a83f-4095-b926-4685603ce3d4"/>
    <ds:schemaRef ds:uri="ae3fbf20-b2e7-4fb1-b924-acea948d01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TotalTime>
  <Words>349</Words>
  <Application>Microsoft Office PowerPoint</Application>
  <PresentationFormat>Diavoorstelling (16:9)</PresentationFormat>
  <Paragraphs>38</Paragraphs>
  <Slides>16</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Verdana</vt:lpstr>
      <vt:lpstr>Kantoorthema</vt:lpstr>
      <vt:lpstr>De Toekomst van Woningcorporaties: stenen én mensen!  </vt:lpstr>
      <vt:lpstr>Column Aedes-magazine Marco de Wilde</vt:lpstr>
      <vt:lpstr>Woningwet 1901</vt:lpstr>
      <vt:lpstr>Welzijn huurders 2022</vt:lpstr>
      <vt:lpstr>Welzijn huurders 2022</vt:lpstr>
      <vt:lpstr>Concentratie</vt:lpstr>
      <vt:lpstr>‘Rampjaar’ 2012</vt:lpstr>
      <vt:lpstr>PowerPoint-presentatie</vt:lpstr>
      <vt:lpstr>Conclusie</vt:lpstr>
      <vt:lpstr>Suggesties</vt:lpstr>
      <vt:lpstr>Stenen in de vijver</vt:lpstr>
      <vt:lpstr>Kwadrant 1 (rood): Leefomgeving  (gebouwen, voorzieningen en openbare ruimte)</vt:lpstr>
      <vt:lpstr>Kwadrant 2 (groen): Sociale aanpak (begeleiden en kansen vergroten)</vt:lpstr>
      <vt:lpstr>Kwadrant 3 (blauw):  Woonprogramma (woningbouw, verdichting en infrastructuur)</vt:lpstr>
      <vt:lpstr>Kwadrant 4 (geel): Woninggebruik  (veranderen van instroom en gebruik)</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dc:creator>
  <cp:lastModifiedBy>Natasja Verheij</cp:lastModifiedBy>
  <cp:revision>17</cp:revision>
  <dcterms:created xsi:type="dcterms:W3CDTF">2013-11-25T08:25:48Z</dcterms:created>
  <dcterms:modified xsi:type="dcterms:W3CDTF">2022-10-10T10:37:56Z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0x01010045C48225779C5748A539DAC35C6D65A8</vt:lpwstr>
  </property>
</Properties>
</file>