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4DDBB1-2E10-E71B-C047-371E169489D2}"/>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A52EB17-3596-5E93-E5EA-7662601C26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85A5DAA-DA79-08A9-E401-4E2934D7C46F}"/>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BDA90443-0806-8470-168E-1B58E921648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E943238-1E76-AE0F-F30F-AE02AAFB536E}"/>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1537918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A8C86A-3644-9D5C-9F83-48AB4EBE05E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CC47943-3868-6EA6-858C-59FB061130D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03CB768-987C-A9AD-44E9-168DB6A00FBB}"/>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1D8AE444-33E4-AE40-6FB7-7076D9D954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7258E7-41C5-BF90-CDD0-FB4B00F57ADD}"/>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1834069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D7217F6-C87F-FE6A-46FA-8B9F4CC23FD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54A46B9-C8C6-9389-7420-C01D41EDFA3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548C8DC-4AE1-07DB-D9B8-84349C2C1111}"/>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76CD3130-4B06-D50D-EB6E-5767671B82D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64673FE-286D-5288-4670-30C1027FF138}"/>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841643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AFF18D-80F8-6006-8F58-B8B8CA39DED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12A38CE-80F8-24C4-2C47-C60D5B6F14A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6B7D192-A136-A669-6B39-52B9EEACFB44}"/>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6E258FF8-5965-016D-3959-D2FF91FB19B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CDB7B92-0AFF-FD3C-269C-A65C28271F07}"/>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267369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9F1EE3-A46E-6B00-AC75-F933573E901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DAB44EF-63D0-3090-E9B0-60CBE8E4C4E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4CA76A3-B622-D2AC-5A9A-2506A61B6FA8}"/>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26FE358D-8DAE-66F0-2D79-DB4C03B4A03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8C7618E-3DD2-22A0-9B1F-AF390844C8E8}"/>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2843741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6B82EB-D39F-DB68-71C6-0274DEDCA1D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BFB54EB-6D72-71C4-05C4-F272538E319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EF16104A-109D-F720-AF99-0C4D7B10C1A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E186037-E8F4-0862-9B5A-1701A94F3724}"/>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6" name="Tijdelijke aanduiding voor voettekst 5">
            <a:extLst>
              <a:ext uri="{FF2B5EF4-FFF2-40B4-BE49-F238E27FC236}">
                <a16:creationId xmlns:a16="http://schemas.microsoft.com/office/drawing/2014/main" id="{04A8285B-56AA-108F-CEE5-4D8DD5880AD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37FB5E-6A32-A8A6-EF77-41287E6383C6}"/>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3990097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0EF96D-CFB2-FE76-F792-A9D4C6D8DADB}"/>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156709C0-B39C-8942-E152-6C7FDBE70E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8612E35-490F-2889-1BC0-09481F47430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D79EC14-30AE-80D5-FBDF-6ADF341D14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ADDD91E4-9F53-82D9-DBEF-B8D41D5D50F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EDDBF7B-3179-AAD9-C536-94F1A049928F}"/>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8" name="Tijdelijke aanduiding voor voettekst 7">
            <a:extLst>
              <a:ext uri="{FF2B5EF4-FFF2-40B4-BE49-F238E27FC236}">
                <a16:creationId xmlns:a16="http://schemas.microsoft.com/office/drawing/2014/main" id="{17850BB7-24D5-C5CC-64CB-E99AC366887F}"/>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B7596F30-26C9-137C-C4B9-8F5DF90E7472}"/>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123073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D3C4A-0591-D158-80DB-294B6088813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2EFD496-AD37-888E-2BD0-8ACF0B1FDC19}"/>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4" name="Tijdelijke aanduiding voor voettekst 3">
            <a:extLst>
              <a:ext uri="{FF2B5EF4-FFF2-40B4-BE49-F238E27FC236}">
                <a16:creationId xmlns:a16="http://schemas.microsoft.com/office/drawing/2014/main" id="{A544C546-058C-C55B-E9C3-B1F4936B5A3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A220DFB-23E8-D94E-9462-23F646A440DD}"/>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200883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3F5DB48-B84B-C3F9-678C-6AB579E03FA7}"/>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3" name="Tijdelijke aanduiding voor voettekst 2">
            <a:extLst>
              <a:ext uri="{FF2B5EF4-FFF2-40B4-BE49-F238E27FC236}">
                <a16:creationId xmlns:a16="http://schemas.microsoft.com/office/drawing/2014/main" id="{B5E9C4A4-0BA7-D485-18BE-467863BA3FF6}"/>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929C8E5A-B3F6-1E05-B8A3-BE541A2A5DEE}"/>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3249365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87878F-DE2F-6733-24B8-8746C6346FC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F27B5EA-0877-4728-B1B7-83094DEDFA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842F17F-AE93-1A42-6F2C-7395DD5696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ADB2659-6AA2-D708-6A7F-85EF487FF165}"/>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6" name="Tijdelijke aanduiding voor voettekst 5">
            <a:extLst>
              <a:ext uri="{FF2B5EF4-FFF2-40B4-BE49-F238E27FC236}">
                <a16:creationId xmlns:a16="http://schemas.microsoft.com/office/drawing/2014/main" id="{99185536-F937-A5D4-1BEC-2FB6DE8751E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510E8A7-7C5F-A09C-ADFB-0B202BE59877}"/>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2296699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3BEC9F-65B7-1C7F-03B2-11BB878161C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E9B97EE-2263-3325-F875-326B32818D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A76A83E-1D5D-2BC2-1446-AF8FA24A3B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0CCF13E-7577-0200-4D0E-358256CF8E86}"/>
              </a:ext>
            </a:extLst>
          </p:cNvPr>
          <p:cNvSpPr>
            <a:spLocks noGrp="1"/>
          </p:cNvSpPr>
          <p:nvPr>
            <p:ph type="dt" sz="half" idx="10"/>
          </p:nvPr>
        </p:nvSpPr>
        <p:spPr/>
        <p:txBody>
          <a:bodyPr/>
          <a:lstStyle/>
          <a:p>
            <a:fld id="{B72206D9-962C-4995-9A10-D2B03C6DB240}" type="datetimeFigureOut">
              <a:rPr lang="nl-NL" smtClean="0"/>
              <a:t>10-3-2026</a:t>
            </a:fld>
            <a:endParaRPr lang="nl-NL"/>
          </a:p>
        </p:txBody>
      </p:sp>
      <p:sp>
        <p:nvSpPr>
          <p:cNvPr id="6" name="Tijdelijke aanduiding voor voettekst 5">
            <a:extLst>
              <a:ext uri="{FF2B5EF4-FFF2-40B4-BE49-F238E27FC236}">
                <a16:creationId xmlns:a16="http://schemas.microsoft.com/office/drawing/2014/main" id="{8540DD86-3D56-2058-C79E-180F8634448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272B5AE-D523-E786-2868-2A23BA01A016}"/>
              </a:ext>
            </a:extLst>
          </p:cNvPr>
          <p:cNvSpPr>
            <a:spLocks noGrp="1"/>
          </p:cNvSpPr>
          <p:nvPr>
            <p:ph type="sldNum" sz="quarter" idx="12"/>
          </p:nvPr>
        </p:nvSpPr>
        <p:spPr/>
        <p:txBody>
          <a:bodyPr/>
          <a:lstStyle/>
          <a:p>
            <a:fld id="{2DE797B6-A16C-432E-A74C-95A0825670E2}" type="slidenum">
              <a:rPr lang="nl-NL" smtClean="0"/>
              <a:t>‹nr.›</a:t>
            </a:fld>
            <a:endParaRPr lang="nl-NL"/>
          </a:p>
        </p:txBody>
      </p:sp>
    </p:spTree>
    <p:extLst>
      <p:ext uri="{BB962C8B-B14F-4D97-AF65-F5344CB8AC3E}">
        <p14:creationId xmlns:p14="http://schemas.microsoft.com/office/powerpoint/2010/main" val="1967296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898CAC9-E03C-1028-3DBA-23212E063C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111A55C-9B67-4D6C-995E-2F2D1FCE82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513B41C-7AB4-A69F-E839-76BEB91BED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2206D9-962C-4995-9A10-D2B03C6DB240}" type="datetimeFigureOut">
              <a:rPr lang="nl-NL" smtClean="0"/>
              <a:t>10-3-2026</a:t>
            </a:fld>
            <a:endParaRPr lang="nl-NL"/>
          </a:p>
        </p:txBody>
      </p:sp>
      <p:sp>
        <p:nvSpPr>
          <p:cNvPr id="5" name="Tijdelijke aanduiding voor voettekst 4">
            <a:extLst>
              <a:ext uri="{FF2B5EF4-FFF2-40B4-BE49-F238E27FC236}">
                <a16:creationId xmlns:a16="http://schemas.microsoft.com/office/drawing/2014/main" id="{CACB0EF6-8349-14A1-92B4-A24ED1D4DC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3D6AEBA0-42A3-385E-18D8-D4D3A6F0DF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DE797B6-A16C-432E-A74C-95A0825670E2}" type="slidenum">
              <a:rPr lang="nl-NL" smtClean="0"/>
              <a:t>‹nr.›</a:t>
            </a:fld>
            <a:endParaRPr lang="nl-NL"/>
          </a:p>
        </p:txBody>
      </p:sp>
    </p:spTree>
    <p:extLst>
      <p:ext uri="{BB962C8B-B14F-4D97-AF65-F5344CB8AC3E}">
        <p14:creationId xmlns:p14="http://schemas.microsoft.com/office/powerpoint/2010/main" val="1313392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DF8A8FB2-8C30-2E8D-4855-9695DB7B40B0}"/>
              </a:ext>
            </a:extLst>
          </p:cNvPr>
          <p:cNvSpPr/>
          <p:nvPr/>
        </p:nvSpPr>
        <p:spPr>
          <a:xfrm>
            <a:off x="241300" y="863600"/>
            <a:ext cx="3289300" cy="2937952"/>
          </a:xfrm>
          <a:prstGeom prst="rect">
            <a:avLst/>
          </a:prstGeom>
          <a:solidFill>
            <a:schemeClr val="bg1">
              <a:lumMod val="95000"/>
            </a:schemeClr>
          </a:solidFill>
          <a:ln>
            <a:solidFill>
              <a:schemeClr val="bg1">
                <a:lumMod val="9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ysClr val="windowText" lastClr="000000"/>
                </a:solidFill>
                <a:effectLst/>
                <a:uLnTx/>
                <a:uFillTx/>
                <a:latin typeface="Arial"/>
                <a:ea typeface="+mn-ea"/>
                <a:cs typeface="+mn-cs"/>
              </a:rPr>
              <a:t>Doel en belang van CLM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Contract- en leveranciersmanagement (CLM) is essentieel om maatschappelijke middelen doelmatig, rechtmatig en transparant in te zetten. Het beleid zorgt voor een uniforme en professionele manier van werken met contracten en leveranciers, zodat afspraken voorspelbaar worden nagekomen, risico’s worden beheerst en samenwerking met marktpartijen gestructureerd verloopt. CLM is daarmee een sleutelonderdeel van professioneel opdrachtgeverschap en sluit volledig aan op het inkoop- en aanbestedingsbeleid.</a:t>
            </a:r>
          </a:p>
        </p:txBody>
      </p:sp>
      <p:sp>
        <p:nvSpPr>
          <p:cNvPr id="5" name="Rechthoek 4">
            <a:extLst>
              <a:ext uri="{FF2B5EF4-FFF2-40B4-BE49-F238E27FC236}">
                <a16:creationId xmlns:a16="http://schemas.microsoft.com/office/drawing/2014/main" id="{947EF2B8-A254-255F-7D34-6264CB935C97}"/>
              </a:ext>
            </a:extLst>
          </p:cNvPr>
          <p:cNvSpPr/>
          <p:nvPr/>
        </p:nvSpPr>
        <p:spPr>
          <a:xfrm>
            <a:off x="3632799" y="833673"/>
            <a:ext cx="4298351" cy="2976052"/>
          </a:xfrm>
          <a:prstGeom prst="rect">
            <a:avLst/>
          </a:prstGeom>
          <a:solidFill>
            <a:schemeClr val="bg1">
              <a:lumMod val="85000"/>
            </a:schemeClr>
          </a:solidFill>
          <a:ln>
            <a:solidFill>
              <a:schemeClr val="bg1">
                <a:lumMod val="85000"/>
              </a:schemeClr>
            </a:solidFill>
          </a:ln>
        </p:spPr>
        <p:style>
          <a:lnRef idx="1">
            <a:schemeClr val="accent6"/>
          </a:lnRef>
          <a:fillRef idx="3">
            <a:schemeClr val="accent6"/>
          </a:fillRef>
          <a:effectRef idx="2">
            <a:schemeClr val="accent6"/>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ysClr val="windowText" lastClr="000000"/>
                </a:solidFill>
                <a:effectLst/>
                <a:uLnTx/>
                <a:uFillTx/>
                <a:latin typeface="Arial"/>
                <a:ea typeface="+mn-ea"/>
                <a:cs typeface="+mn-cs"/>
              </a:rPr>
              <a:t>Missie, visie en ambitie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sng" strike="noStrike" kern="1200" cap="none" spc="0" normalizeH="0" baseline="0" noProof="0" dirty="0">
                <a:ln>
                  <a:noFill/>
                </a:ln>
                <a:solidFill>
                  <a:sysClr val="windowText" lastClr="000000"/>
                </a:solidFill>
                <a:effectLst/>
                <a:uLnTx/>
                <a:uFillTx/>
                <a:latin typeface="Arial"/>
                <a:ea typeface="+mn-ea"/>
                <a:cs typeface="+mn-cs"/>
              </a:rPr>
              <a:t>Missie:</a:t>
            </a:r>
            <a:r>
              <a:rPr kumimoji="0" lang="nl-NL" sz="1200" b="1" i="0" u="none" strike="noStrike" kern="1200" cap="none" spc="0" normalizeH="0" baseline="0" noProof="0" dirty="0">
                <a:ln>
                  <a:noFill/>
                </a:ln>
                <a:solidFill>
                  <a:sysClr val="windowText" lastClr="000000"/>
                </a:solidFill>
                <a:effectLst/>
                <a:uLnTx/>
                <a:uFillTx/>
                <a:latin typeface="Arial"/>
                <a:ea typeface="+mn-ea"/>
                <a:cs typeface="+mn-cs"/>
              </a:rPr>
              <a:t> </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CLM draagt bij aan betaalbaar, veilig en prettig wonen, want </a:t>
            </a:r>
            <a:r>
              <a:rPr lang="nl-NL" sz="1200" dirty="0">
                <a:solidFill>
                  <a:sysClr val="windowText" lastClr="000000"/>
                </a:solidFill>
                <a:latin typeface="Arial"/>
              </a:rPr>
              <a:t>hierdoor draagt </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elke uitgegeven euro bij aan maatschappelijke waarde. De missie is om CLM structureel te verankeren in de organisatie, zodat dienstverlening voorspelbaar wordt, kosten beheersbaar blijven, risico’s vroegtijdig worden gesignaleerd en leveranciersrelaties gebaseerd zijn op vertrouwen, helderheid en innovatie.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sng" strike="noStrike" kern="1200" cap="none" spc="0" normalizeH="0" baseline="0" noProof="0" dirty="0">
                <a:ln>
                  <a:noFill/>
                </a:ln>
                <a:solidFill>
                  <a:sysClr val="windowText" lastClr="000000"/>
                </a:solidFill>
                <a:effectLst/>
                <a:uLnTx/>
                <a:uFillTx/>
                <a:latin typeface="Arial"/>
                <a:ea typeface="+mn-ea"/>
                <a:cs typeface="+mn-cs"/>
              </a:rPr>
              <a:t>Visie:</a:t>
            </a:r>
            <a:r>
              <a:rPr kumimoji="0" lang="nl-NL" sz="1200" b="1" i="0" u="none" strike="noStrike" kern="1200" cap="none" spc="0" normalizeH="0" baseline="0" noProof="0" dirty="0">
                <a:ln>
                  <a:noFill/>
                </a:ln>
                <a:solidFill>
                  <a:sysClr val="windowText" lastClr="000000"/>
                </a:solidFill>
                <a:effectLst/>
                <a:uLnTx/>
                <a:uFillTx/>
                <a:latin typeface="Arial"/>
                <a:ea typeface="+mn-ea"/>
                <a:cs typeface="+mn-cs"/>
              </a:rPr>
              <a:t> </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De corporatie ontwikkelt zich volgens het Aedes-CLM-volwassenheidsmodel. De ambitie is om door te groeien naar </a:t>
            </a:r>
            <a:r>
              <a:rPr kumimoji="0" lang="nl-NL" sz="1200" b="0" i="0" u="none" strike="noStrike" kern="1200" cap="none" spc="0" normalizeH="0" baseline="0" noProof="0" dirty="0">
                <a:ln>
                  <a:noFill/>
                </a:ln>
                <a:solidFill>
                  <a:sysClr val="windowText" lastClr="000000"/>
                </a:solidFill>
                <a:effectLst/>
                <a:highlight>
                  <a:srgbClr val="FFFF00"/>
                </a:highlight>
                <a:uLnTx/>
                <a:uFillTx/>
                <a:latin typeface="Arial"/>
                <a:ea typeface="+mn-ea"/>
                <a:cs typeface="+mn-cs"/>
              </a:rPr>
              <a:t>niveau xxx</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 van volwassenheid door verdere professionalisering, </a:t>
            </a: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datagedreven</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 sturing, verbeterde processen, </a:t>
            </a: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tooling</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 en versterking van competenties. Dit leidt tot structurele verbetering in kwaliteit, duurzaamheid en samenwerking met ketenpartners.</a:t>
            </a:r>
          </a:p>
        </p:txBody>
      </p:sp>
      <p:sp>
        <p:nvSpPr>
          <p:cNvPr id="6" name="Rechthoek 5">
            <a:extLst>
              <a:ext uri="{FF2B5EF4-FFF2-40B4-BE49-F238E27FC236}">
                <a16:creationId xmlns:a16="http://schemas.microsoft.com/office/drawing/2014/main" id="{5CC5BBB6-EA50-677B-B83D-980391202DCC}"/>
              </a:ext>
            </a:extLst>
          </p:cNvPr>
          <p:cNvSpPr/>
          <p:nvPr/>
        </p:nvSpPr>
        <p:spPr>
          <a:xfrm>
            <a:off x="241300" y="3904974"/>
            <a:ext cx="3244850" cy="2832099"/>
          </a:xfrm>
          <a:prstGeom prst="rect">
            <a:avLst/>
          </a:prstGeom>
          <a:solidFill>
            <a:schemeClr val="bg1">
              <a:lumMod val="65000"/>
            </a:schemeClr>
          </a:solidFill>
          <a:ln>
            <a:solidFill>
              <a:schemeClr val="bg1">
                <a:lumMod val="65000"/>
              </a:schemeClr>
            </a:solidFill>
          </a:ln>
        </p:spPr>
        <p:style>
          <a:lnRef idx="1">
            <a:schemeClr val="accent5"/>
          </a:lnRef>
          <a:fillRef idx="3">
            <a:schemeClr val="accent5"/>
          </a:fillRef>
          <a:effectRef idx="2">
            <a:schemeClr val="accent5"/>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ysClr val="windowText" lastClr="000000"/>
                </a:solidFill>
                <a:effectLst/>
                <a:uLnTx/>
                <a:uFillTx/>
                <a:latin typeface="Arial"/>
                <a:ea typeface="+mn-ea"/>
                <a:cs typeface="+mn-cs"/>
              </a:rPr>
              <a:t>Hoofddoelstellingen van CLM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ysClr val="windowText" lastClr="000000"/>
                </a:solidFill>
                <a:effectLst/>
                <a:uLnTx/>
                <a:uFillTx/>
                <a:latin typeface="Arial"/>
                <a:ea typeface="+mn-ea"/>
                <a:cs typeface="+mn-cs"/>
              </a:rPr>
              <a:t>Het beleid richt zich op het realiseren van: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Grip op kosten en doelmatige inzet van middelen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Transparantie en professioneel opdrachtgeverschap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Voorspelbare en betrouwbare dienstverlening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Sturing op prestaties en kwaliteit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Datagedreven</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 sturing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Risicobeheersing en rechtmatigheid</a:t>
            </a:r>
          </a:p>
        </p:txBody>
      </p:sp>
      <p:sp>
        <p:nvSpPr>
          <p:cNvPr id="7" name="Rechthoek 6">
            <a:extLst>
              <a:ext uri="{FF2B5EF4-FFF2-40B4-BE49-F238E27FC236}">
                <a16:creationId xmlns:a16="http://schemas.microsoft.com/office/drawing/2014/main" id="{9D1D2F35-D415-45E4-2DBB-A3FE767C4632}"/>
              </a:ext>
            </a:extLst>
          </p:cNvPr>
          <p:cNvSpPr/>
          <p:nvPr/>
        </p:nvSpPr>
        <p:spPr>
          <a:xfrm>
            <a:off x="3632799" y="3905250"/>
            <a:ext cx="3860201" cy="2832100"/>
          </a:xfrm>
          <a:prstGeom prst="rect">
            <a:avLst/>
          </a:prstGeom>
          <a:solidFill>
            <a:schemeClr val="bg1">
              <a:lumMod val="50000"/>
            </a:schemeClr>
          </a:solidFill>
          <a:ln>
            <a:solidFill>
              <a:schemeClr val="bg1">
                <a:lumMod val="50000"/>
              </a:schemeClr>
            </a:solidFill>
          </a:ln>
        </p:spPr>
        <p:style>
          <a:lnRef idx="1">
            <a:schemeClr val="accent3"/>
          </a:lnRef>
          <a:fillRef idx="3">
            <a:schemeClr val="accent3"/>
          </a:fillRef>
          <a:effectRef idx="2">
            <a:schemeClr val="accent3"/>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FFFFFF"/>
                </a:solidFill>
                <a:effectLst/>
                <a:uLnTx/>
                <a:uFillTx/>
                <a:latin typeface="Arial"/>
                <a:ea typeface="+mn-ea"/>
                <a:cs typeface="+mn-cs"/>
              </a:rPr>
              <a:t>Contractlevenscyclus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Een contract doorloopt 4 vaste fasen: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Strategie &amp; voorbereiding: behoefte, markt, risicoanalyse, contractvorm.</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Aanbesteding &amp; </a:t>
            </a:r>
            <a:r>
              <a:rPr kumimoji="0" lang="nl-NL" sz="1200" b="0" i="0" u="none" strike="noStrike" kern="1200" cap="none" spc="0" normalizeH="0" baseline="0" noProof="0" dirty="0" err="1">
                <a:ln>
                  <a:noFill/>
                </a:ln>
                <a:solidFill>
                  <a:srgbClr val="FFFFFF"/>
                </a:solidFill>
                <a:effectLst/>
                <a:uLnTx/>
                <a:uFillTx/>
                <a:latin typeface="Arial"/>
                <a:ea typeface="+mn-ea"/>
                <a:cs typeface="+mn-cs"/>
              </a:rPr>
              <a:t>contractering</a:t>
            </a:r>
            <a:r>
              <a:rPr kumimoji="0" lang="nl-NL" sz="1200" b="0" i="0" u="none" strike="noStrike" kern="1200" cap="none" spc="0" normalizeH="0" baseline="0" noProof="0" dirty="0">
                <a:ln>
                  <a:noFill/>
                </a:ln>
                <a:solidFill>
                  <a:srgbClr val="FFFFFF"/>
                </a:solidFill>
                <a:effectLst/>
                <a:uLnTx/>
                <a:uFillTx/>
                <a:latin typeface="Arial"/>
                <a:ea typeface="+mn-ea"/>
                <a:cs typeface="+mn-cs"/>
              </a:rPr>
              <a:t>: selectie, beoordeling, onderhandelingen, formaliseren.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Implementatie: warme overdracht, afspraken borgen, KPI's inrichten.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Beheer &amp; evaluatie: monitoring, rapportages, prestatiesturing, bijsturen, afsluiting.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FFFFFF"/>
                </a:solidFill>
                <a:effectLst/>
                <a:uLnTx/>
                <a:uFillTx/>
                <a:latin typeface="Arial"/>
                <a:ea typeface="+mn-ea"/>
                <a:cs typeface="+mn-cs"/>
              </a:rPr>
              <a:t>Elke fase bevat verplicht een warme overdracht, zodat informatie en verantwoordelijkheden goed worden overgedragen. De cyclus sluit aan op MJOP/MJOB, onderhoudsbeleid, assetstrategieën en de P&amp;C‑cyclus.</a:t>
            </a:r>
          </a:p>
        </p:txBody>
      </p:sp>
      <p:sp>
        <p:nvSpPr>
          <p:cNvPr id="8" name="Rechthoek 7">
            <a:extLst>
              <a:ext uri="{FF2B5EF4-FFF2-40B4-BE49-F238E27FC236}">
                <a16:creationId xmlns:a16="http://schemas.microsoft.com/office/drawing/2014/main" id="{D41654AA-613C-A9B1-D6CE-3EB6CF7FECC8}"/>
              </a:ext>
            </a:extLst>
          </p:cNvPr>
          <p:cNvSpPr/>
          <p:nvPr/>
        </p:nvSpPr>
        <p:spPr>
          <a:xfrm>
            <a:off x="8033349" y="825500"/>
            <a:ext cx="3860201" cy="2976052"/>
          </a:xfrm>
          <a:prstGeom prst="rect">
            <a:avLst/>
          </a:prstGeom>
          <a:solidFill>
            <a:schemeClr val="bg1">
              <a:lumMod val="75000"/>
            </a:schemeClr>
          </a:solidFill>
          <a:ln>
            <a:solidFill>
              <a:schemeClr val="bg1">
                <a:lumMod val="75000"/>
              </a:schemeClr>
            </a:solidFill>
          </a:ln>
        </p:spPr>
        <p:style>
          <a:lnRef idx="1">
            <a:schemeClr val="accent4"/>
          </a:lnRef>
          <a:fillRef idx="3">
            <a:schemeClr val="accent4"/>
          </a:fillRef>
          <a:effectRef idx="2">
            <a:schemeClr val="accent4"/>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ysClr val="windowText" lastClr="000000"/>
                </a:solidFill>
                <a:effectLst/>
                <a:uLnTx/>
                <a:uFillTx/>
                <a:latin typeface="Arial"/>
                <a:ea typeface="+mn-ea"/>
                <a:cs typeface="+mn-cs"/>
              </a:rPr>
              <a:t>Differentiatie van contracten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De corporatie gebruikt de Aedes-variant van het </a:t>
            </a: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Kraljic</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-model voor </a:t>
            </a: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risicogebaseerde</a:t>
            </a: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 differentiatie. Contracten worden ingedeeld in: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Strategisch: hoge impact, hoge afhankelijkheid → intensief CM en actief leveranciersmanagement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Hefboom: grote financiële impact → sturen op waarde, prijs, optimalisatie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Routine: laag risico → beperkt CM, eenvoudige processen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Knelpunt: hoge afhankelijkheid / kwetsbaarheid → focus op risicobeheersing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De categorie bepaalt de intensiteit van CM én helpt bij capaciteitsbehoefte, competenties en prioritering. Jaarlijks worden de risicoprofielen herijkt.</a:t>
            </a:r>
          </a:p>
        </p:txBody>
      </p:sp>
      <p:sp>
        <p:nvSpPr>
          <p:cNvPr id="9" name="Rechthoek 8">
            <a:extLst>
              <a:ext uri="{FF2B5EF4-FFF2-40B4-BE49-F238E27FC236}">
                <a16:creationId xmlns:a16="http://schemas.microsoft.com/office/drawing/2014/main" id="{029E2EB5-EAE7-AD5D-FEC0-1CA2C2F57CAA}"/>
              </a:ext>
            </a:extLst>
          </p:cNvPr>
          <p:cNvSpPr/>
          <p:nvPr/>
        </p:nvSpPr>
        <p:spPr>
          <a:xfrm>
            <a:off x="7639649" y="3904972"/>
            <a:ext cx="4380901" cy="2832101"/>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ysClr val="windowText" lastClr="000000"/>
                </a:solidFill>
                <a:effectLst/>
                <a:uLnTx/>
                <a:uFillTx/>
                <a:latin typeface="Arial"/>
                <a:ea typeface="+mn-ea"/>
                <a:cs typeface="+mn-cs"/>
              </a:rPr>
              <a:t>Uniforme bouwstenen van contractmanagement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Voor elk contract worden dezelfde bouwstenen toegepast, met een intensiteit die aansluit bij het risicoprofiel:</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Contractimplementatie</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Contractregistratie </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200" dirty="0" err="1">
                <a:solidFill>
                  <a:sysClr val="windowText" lastClr="000000"/>
                </a:solidFill>
                <a:latin typeface="Arial"/>
              </a:rPr>
              <a:t>Contractd</a:t>
            </a:r>
            <a:r>
              <a:rPr kumimoji="0" lang="nl-NL" sz="1200" b="0" i="0" u="none" strike="noStrike" kern="1200" cap="none" spc="0" normalizeH="0" baseline="0" noProof="0" dirty="0" err="1">
                <a:ln>
                  <a:noFill/>
                </a:ln>
                <a:solidFill>
                  <a:sysClr val="windowText" lastClr="000000"/>
                </a:solidFill>
                <a:effectLst/>
                <a:uLnTx/>
                <a:uFillTx/>
                <a:latin typeface="Arial"/>
                <a:ea typeface="+mn-ea"/>
                <a:cs typeface="+mn-cs"/>
              </a:rPr>
              <a:t>ossier</a:t>
            </a:r>
            <a:endParaRPr kumimoji="0" lang="nl-NL" sz="1200" b="0" i="0" u="none" strike="noStrike" kern="1200" cap="none" spc="0" normalizeH="0" baseline="0" noProof="0" dirty="0">
              <a:ln>
                <a:noFill/>
              </a:ln>
              <a:solidFill>
                <a:sysClr val="windowText" lastClr="000000"/>
              </a:solidFill>
              <a:effectLst/>
              <a:uLnTx/>
              <a:uFillTx/>
              <a:latin typeface="Arial"/>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Duidelijke communicatiestructuur en escalatiepaden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Prestatiesturing via KPI’s (KPI-boom</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Financiële monitoring (tarieven, indexaties, verplichtingen)</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Leveranciers- en relatiebeheer</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Evaluaties, audits en continue verbetering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ysClr val="windowText" lastClr="000000"/>
                </a:solidFill>
                <a:effectLst/>
                <a:uLnTx/>
                <a:uFillTx/>
                <a:latin typeface="Arial"/>
                <a:ea typeface="+mn-ea"/>
                <a:cs typeface="+mn-cs"/>
              </a:rPr>
              <a:t>Een CM‑blauwdruk beschrijft per contracttype de frequentie, diepgang en verantwoordelijkheden.</a:t>
            </a:r>
          </a:p>
        </p:txBody>
      </p:sp>
      <p:sp>
        <p:nvSpPr>
          <p:cNvPr id="10" name="Titel 6">
            <a:extLst>
              <a:ext uri="{FF2B5EF4-FFF2-40B4-BE49-F238E27FC236}">
                <a16:creationId xmlns:a16="http://schemas.microsoft.com/office/drawing/2014/main" id="{9EB3290E-C698-870C-BD68-27780E6B05D7}"/>
              </a:ext>
            </a:extLst>
          </p:cNvPr>
          <p:cNvSpPr txBox="1">
            <a:spLocks/>
          </p:cNvSpPr>
          <p:nvPr/>
        </p:nvSpPr>
        <p:spPr>
          <a:xfrm>
            <a:off x="517724" y="178934"/>
            <a:ext cx="11156551" cy="498598"/>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a:t>Beleid contract- en leveranciersmanagement (CLM)</a:t>
            </a:r>
            <a:endParaRPr lang="nl-NL" dirty="0"/>
          </a:p>
        </p:txBody>
      </p:sp>
    </p:spTree>
    <p:extLst>
      <p:ext uri="{BB962C8B-B14F-4D97-AF65-F5344CB8AC3E}">
        <p14:creationId xmlns:p14="http://schemas.microsoft.com/office/powerpoint/2010/main" val="82868660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46785C7AA7BE4C8749D43A0421112B" ma:contentTypeVersion="3" ma:contentTypeDescription="Een nieuw document maken." ma:contentTypeScope="" ma:versionID="63d691f432f27c7d49e42787d58d7dcc">
  <xsd:schema xmlns:xsd="http://www.w3.org/2001/XMLSchema" xmlns:xs="http://www.w3.org/2001/XMLSchema" xmlns:p="http://schemas.microsoft.com/office/2006/metadata/properties" xmlns:ns2="5c616be5-85ad-496e-9e98-2b1b933584ff" targetNamespace="http://schemas.microsoft.com/office/2006/metadata/properties" ma:root="true" ma:fieldsID="3900bad585d561ef6dffa6cff45ab111" ns2:_="">
    <xsd:import namespace="5c616be5-85ad-496e-9e98-2b1b933584f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616be5-85ad-496e-9e98-2b1b933584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375596-806A-42F8-B3A8-1E9F058D44AB}">
  <ds:schemaRefs>
    <ds:schemaRef ds:uri="http://schemas.microsoft.com/sharepoint/v3/contenttype/forms"/>
  </ds:schemaRefs>
</ds:datastoreItem>
</file>

<file path=customXml/itemProps2.xml><?xml version="1.0" encoding="utf-8"?>
<ds:datastoreItem xmlns:ds="http://schemas.openxmlformats.org/officeDocument/2006/customXml" ds:itemID="{DCDBA1DF-24BB-4214-ACD6-77E72F32BE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616be5-85ad-496e-9e98-2b1b933584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A79AEF-AC5B-40DF-8248-009C57393280}">
  <ds:schemaRefs>
    <ds:schemaRef ds:uri="http://purl.org/dc/dcmitype/"/>
    <ds:schemaRef ds:uri="http://purl.org/dc/terms/"/>
    <ds:schemaRef ds:uri="http://schemas.microsoft.com/office/2006/metadata/properties"/>
    <ds:schemaRef ds:uri="http://schemas.microsoft.com/office/2006/documentManagement/types"/>
    <ds:schemaRef ds:uri="http://www.w3.org/XML/1998/namespace"/>
    <ds:schemaRef ds:uri="http://purl.org/dc/elements/1.1/"/>
    <ds:schemaRef ds:uri="http://schemas.microsoft.com/office/infopath/2007/PartnerControls"/>
    <ds:schemaRef ds:uri="http://schemas.openxmlformats.org/package/2006/metadata/core-properties"/>
    <ds:schemaRef ds:uri="5c616be5-85ad-496e-9e98-2b1b933584ff"/>
  </ds:schemaRefs>
</ds:datastoreItem>
</file>

<file path=docProps/app.xml><?xml version="1.0" encoding="utf-8"?>
<Properties xmlns="http://schemas.openxmlformats.org/officeDocument/2006/extended-properties" xmlns:vt="http://schemas.openxmlformats.org/officeDocument/2006/docPropsVTypes">
  <TotalTime>3</TotalTime>
  <Words>483</Words>
  <Application>Microsoft Office PowerPoint</Application>
  <PresentationFormat>Breedbeeld</PresentationFormat>
  <Paragraphs>39</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Aptos</vt:lpstr>
      <vt:lpstr>Aptos Display</vt:lpstr>
      <vt:lpstr>Arial</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Janneke Franken</dc:creator>
  <cp:lastModifiedBy>Leonie Harbers</cp:lastModifiedBy>
  <cp:revision>1</cp:revision>
  <dcterms:created xsi:type="dcterms:W3CDTF">2026-03-10T08:48:10Z</dcterms:created>
  <dcterms:modified xsi:type="dcterms:W3CDTF">2026-03-10T14:53:26Z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0x010100EB46785C7AA7BE4C8749D43A0421112B</vt:lpwstr>
  </property>
</Properties>
</file>